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493" r:id="rId2"/>
    <p:sldId id="506" r:id="rId3"/>
    <p:sldId id="508" r:id="rId4"/>
    <p:sldId id="509" r:id="rId5"/>
    <p:sldId id="517" r:id="rId6"/>
    <p:sldId id="514" r:id="rId7"/>
    <p:sldId id="516" r:id="rId8"/>
    <p:sldId id="512" r:id="rId9"/>
    <p:sldId id="505" r:id="rId10"/>
    <p:sldId id="427" r:id="rId11"/>
    <p:sldId id="428" r:id="rId12"/>
    <p:sldId id="429" r:id="rId13"/>
    <p:sldId id="430" r:id="rId14"/>
    <p:sldId id="431" r:id="rId15"/>
    <p:sldId id="432" r:id="rId16"/>
    <p:sldId id="433" r:id="rId17"/>
    <p:sldId id="434" r:id="rId18"/>
    <p:sldId id="435" r:id="rId19"/>
    <p:sldId id="436" r:id="rId20"/>
    <p:sldId id="437" r:id="rId21"/>
    <p:sldId id="438" r:id="rId22"/>
    <p:sldId id="439" r:id="rId23"/>
    <p:sldId id="440" r:id="rId24"/>
    <p:sldId id="441"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65" r:id="rId49"/>
    <p:sldId id="466" r:id="rId50"/>
    <p:sldId id="467" r:id="rId51"/>
    <p:sldId id="468" r:id="rId52"/>
    <p:sldId id="469" r:id="rId53"/>
    <p:sldId id="470" r:id="rId54"/>
    <p:sldId id="471" r:id="rId55"/>
    <p:sldId id="472" r:id="rId56"/>
    <p:sldId id="511" r:id="rId57"/>
    <p:sldId id="510" r:id="rId58"/>
    <p:sldId id="373" r:id="rId59"/>
    <p:sldId id="263" r:id="rId60"/>
    <p:sldId id="264" r:id="rId61"/>
    <p:sldId id="323" r:id="rId62"/>
    <p:sldId id="354" r:id="rId63"/>
    <p:sldId id="355" r:id="rId64"/>
    <p:sldId id="357" r:id="rId65"/>
    <p:sldId id="359" r:id="rId66"/>
    <p:sldId id="358" r:id="rId67"/>
    <p:sldId id="360" r:id="rId68"/>
    <p:sldId id="334" r:id="rId69"/>
    <p:sldId id="367" r:id="rId70"/>
    <p:sldId id="362" r:id="rId71"/>
    <p:sldId id="364" r:id="rId72"/>
    <p:sldId id="289" r:id="rId73"/>
    <p:sldId id="346" r:id="rId74"/>
    <p:sldId id="366" r:id="rId75"/>
    <p:sldId id="371" r:id="rId76"/>
    <p:sldId id="372" r:id="rId77"/>
    <p:sldId id="296" r:id="rId78"/>
    <p:sldId id="518" r:id="rId79"/>
    <p:sldId id="519" r:id="rId80"/>
    <p:sldId id="520" r:id="rId81"/>
    <p:sldId id="521" r:id="rId82"/>
    <p:sldId id="522" r:id="rId83"/>
    <p:sldId id="523" r:id="rId84"/>
    <p:sldId id="524" r:id="rId85"/>
    <p:sldId id="525" r:id="rId86"/>
    <p:sldId id="526" r:id="rId87"/>
    <p:sldId id="527" r:id="rId88"/>
    <p:sldId id="528" r:id="rId89"/>
    <p:sldId id="529" r:id="rId90"/>
    <p:sldId id="530" r:id="rId91"/>
    <p:sldId id="531" r:id="rId92"/>
    <p:sldId id="532" r:id="rId93"/>
    <p:sldId id="555" r:id="rId94"/>
    <p:sldId id="556" r:id="rId95"/>
    <p:sldId id="557" r:id="rId96"/>
    <p:sldId id="558" r:id="rId97"/>
    <p:sldId id="559" r:id="rId98"/>
    <p:sldId id="561" r:id="rId99"/>
    <p:sldId id="562" r:id="rId100"/>
    <p:sldId id="563" r:id="rId101"/>
    <p:sldId id="564" r:id="rId102"/>
    <p:sldId id="565" r:id="rId103"/>
    <p:sldId id="567" r:id="rId104"/>
    <p:sldId id="541" r:id="rId105"/>
    <p:sldId id="542" r:id="rId106"/>
    <p:sldId id="544" r:id="rId107"/>
    <p:sldId id="545" r:id="rId108"/>
    <p:sldId id="546" r:id="rId109"/>
    <p:sldId id="547" r:id="rId110"/>
    <p:sldId id="548" r:id="rId111"/>
    <p:sldId id="569" r:id="rId112"/>
    <p:sldId id="553" r:id="rId113"/>
    <p:sldId id="550" r:id="rId114"/>
    <p:sldId id="552" r:id="rId1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CDB"/>
    <a:srgbClr val="5F5F5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6" autoAdjust="0"/>
  </p:normalViewPr>
  <p:slideViewPr>
    <p:cSldViewPr>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6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58797-9632-4895-A12C-4744197F8BC6}" type="doc">
      <dgm:prSet loTypeId="urn:microsoft.com/office/officeart/2005/8/layout/orgChart1" loCatId="hierarchy" qsTypeId="urn:microsoft.com/office/officeart/2005/8/quickstyle/simple5" qsCatId="simple" csTypeId="urn:microsoft.com/office/officeart/2005/8/colors/accent2_1" csCatId="accent2" phldr="1"/>
      <dgm:spPr/>
      <dgm:t>
        <a:bodyPr/>
        <a:lstStyle/>
        <a:p>
          <a:endParaRPr lang="en-US"/>
        </a:p>
      </dgm:t>
    </dgm:pt>
    <dgm:pt modelId="{F429A81D-CDCF-42EB-AC2B-B3BD15220A47}">
      <dgm:prSet phldrT="[Text]" custT="1"/>
      <dgm:spPr>
        <a:ln>
          <a:solidFill>
            <a:schemeClr val="tx1">
              <a:lumMod val="75000"/>
              <a:lumOff val="25000"/>
            </a:schemeClr>
          </a:solidFill>
        </a:ln>
      </dgm:spPr>
      <dgm:t>
        <a:bodyPr/>
        <a:lstStyle/>
        <a:p>
          <a:r>
            <a:rPr lang="sr-Latn-RS" sz="2400" b="0" cap="none" spc="0" dirty="0" smtClean="0">
              <a:ln w="0"/>
              <a:solidFill>
                <a:srgbClr val="FF0000"/>
              </a:solidFill>
              <a:effectLst>
                <a:outerShdw blurRad="38100" dist="19050" dir="2700000" algn="tl" rotWithShape="0">
                  <a:schemeClr val="dk1">
                    <a:alpha val="40000"/>
                  </a:schemeClr>
                </a:outerShdw>
              </a:effectLst>
            </a:rPr>
            <a:t>IMUNITET</a:t>
          </a:r>
          <a:endParaRPr lang="en-US" sz="2400" b="0" cap="none" spc="0" dirty="0">
            <a:ln w="0"/>
            <a:solidFill>
              <a:srgbClr val="FF0000"/>
            </a:solidFill>
            <a:effectLst>
              <a:outerShdw blurRad="38100" dist="19050" dir="2700000" algn="tl" rotWithShape="0">
                <a:schemeClr val="dk1">
                  <a:alpha val="40000"/>
                </a:schemeClr>
              </a:outerShdw>
            </a:effectLst>
          </a:endParaRPr>
        </a:p>
      </dgm:t>
    </dgm:pt>
    <dgm:pt modelId="{CF2E649C-B3DA-40D3-9D07-12737427607E}" type="parTrans" cxnId="{BD104EB1-D2FA-49F7-A03E-E49F259BA024}">
      <dgm:prSet/>
      <dgm:spPr/>
      <dgm:t>
        <a:bodyPr/>
        <a:lstStyle/>
        <a:p>
          <a:endParaRPr lang="en-US" sz="2000" b="1">
            <a:ln>
              <a:solidFill>
                <a:schemeClr val="bg1"/>
              </a:solidFill>
            </a:ln>
            <a:solidFill>
              <a:schemeClr val="bg1"/>
            </a:solidFill>
          </a:endParaRPr>
        </a:p>
      </dgm:t>
    </dgm:pt>
    <dgm:pt modelId="{83F3AAF5-F973-4526-A332-16300C777C6B}" type="sibTrans" cxnId="{BD104EB1-D2FA-49F7-A03E-E49F259BA024}">
      <dgm:prSet/>
      <dgm:spPr/>
      <dgm:t>
        <a:bodyPr/>
        <a:lstStyle/>
        <a:p>
          <a:endParaRPr lang="en-US" sz="2000" b="1">
            <a:ln>
              <a:solidFill>
                <a:schemeClr val="bg1"/>
              </a:solidFill>
            </a:ln>
            <a:solidFill>
              <a:schemeClr val="bg1"/>
            </a:solidFill>
          </a:endParaRPr>
        </a:p>
      </dgm:t>
    </dgm:pt>
    <dgm:pt modelId="{34237E23-2DAC-4966-AD45-C79DF7BE7722}">
      <dgm:prSet phldrT="[Text]" custT="1"/>
      <dgm:spPr>
        <a:ln>
          <a:solidFill>
            <a:schemeClr val="tx1">
              <a:lumMod val="75000"/>
              <a:lumOff val="25000"/>
            </a:schemeClr>
          </a:solidFill>
        </a:ln>
      </dgm:spPr>
      <dgm:t>
        <a:bodyPr/>
        <a:lstStyle/>
        <a:p>
          <a:pPr>
            <a:spcAft>
              <a:spcPts val="0"/>
            </a:spcAft>
          </a:pPr>
          <a:r>
            <a:rPr lang="en-US" sz="2000" b="0" u="none" dirty="0" smtClean="0">
              <a:ln/>
            </a:rPr>
            <a:t>PASIV</a:t>
          </a:r>
          <a:r>
            <a:rPr lang="sr-Latn-RS" sz="2000" b="0" u="none" dirty="0" smtClean="0">
              <a:ln/>
            </a:rPr>
            <a:t>A</a:t>
          </a:r>
          <a:r>
            <a:rPr lang="en-US" sz="2000" b="0" u="none" dirty="0" smtClean="0">
              <a:ln/>
            </a:rPr>
            <a:t>N</a:t>
          </a:r>
        </a:p>
      </dgm:t>
    </dgm:pt>
    <dgm:pt modelId="{452AB0DF-A522-4FC5-B813-EF1238A791FE}" type="parTrans" cxnId="{1C4460DA-8016-42FE-A62E-4FDD51A4E008}">
      <dgm:prSet/>
      <dgm:spPr>
        <a:ln>
          <a:solidFill>
            <a:schemeClr val="tx1">
              <a:lumMod val="75000"/>
              <a:lumOff val="25000"/>
            </a:schemeClr>
          </a:solidFill>
        </a:ln>
      </dgm:spPr>
      <dgm:t>
        <a:bodyPr/>
        <a:lstStyle/>
        <a:p>
          <a:endParaRPr lang="en-US" sz="2000" b="1">
            <a:ln>
              <a:solidFill>
                <a:schemeClr val="bg1"/>
              </a:solidFill>
            </a:ln>
            <a:solidFill>
              <a:schemeClr val="bg1"/>
            </a:solidFill>
          </a:endParaRPr>
        </a:p>
      </dgm:t>
    </dgm:pt>
    <dgm:pt modelId="{A97397F5-EF8E-422D-9CEC-57E856B6602A}" type="sibTrans" cxnId="{1C4460DA-8016-42FE-A62E-4FDD51A4E008}">
      <dgm:prSet/>
      <dgm:spPr/>
      <dgm:t>
        <a:bodyPr/>
        <a:lstStyle/>
        <a:p>
          <a:endParaRPr lang="en-US" sz="2000" b="1">
            <a:ln>
              <a:solidFill>
                <a:schemeClr val="bg1"/>
              </a:solidFill>
            </a:ln>
            <a:solidFill>
              <a:schemeClr val="bg1"/>
            </a:solidFill>
          </a:endParaRPr>
        </a:p>
      </dgm:t>
    </dgm:pt>
    <dgm:pt modelId="{4547F75E-CE4F-401F-8C21-E555DAAA4818}">
      <dgm:prSet custT="1"/>
      <dgm:spPr>
        <a:ln>
          <a:solidFill>
            <a:schemeClr val="tx1">
              <a:lumMod val="75000"/>
              <a:lumOff val="25000"/>
            </a:schemeClr>
          </a:solidFill>
        </a:ln>
      </dgm:spPr>
      <dgm:t>
        <a:bodyPr/>
        <a:lstStyle/>
        <a:p>
          <a:pPr>
            <a:spcAft>
              <a:spcPts val="0"/>
            </a:spcAft>
          </a:pPr>
          <a:r>
            <a:rPr lang="en-US" sz="2000" b="0" dirty="0" smtClean="0">
              <a:ln/>
            </a:rPr>
            <a:t>AKTIV</a:t>
          </a:r>
          <a:r>
            <a:rPr lang="sr-Latn-RS" sz="2000" b="0" dirty="0" smtClean="0">
              <a:ln/>
            </a:rPr>
            <a:t>A</a:t>
          </a:r>
          <a:r>
            <a:rPr lang="en-US" sz="2000" b="0" dirty="0" smtClean="0">
              <a:ln/>
            </a:rPr>
            <a:t>N</a:t>
          </a:r>
          <a:endParaRPr lang="sr-Latn-RS" sz="2000" b="0" dirty="0" smtClean="0">
            <a:ln/>
          </a:endParaRPr>
        </a:p>
      </dgm:t>
    </dgm:pt>
    <dgm:pt modelId="{DE5A91C7-7073-488A-BE41-D0DE3C67084E}" type="parTrans" cxnId="{91DFF8B9-2E9B-4D96-8868-FF1B4AB11813}">
      <dgm:prSet/>
      <dgm:spPr>
        <a:ln>
          <a:solidFill>
            <a:schemeClr val="tx1">
              <a:lumMod val="75000"/>
              <a:lumOff val="25000"/>
            </a:schemeClr>
          </a:solidFill>
        </a:ln>
      </dgm:spPr>
      <dgm:t>
        <a:bodyPr/>
        <a:lstStyle/>
        <a:p>
          <a:endParaRPr lang="en-US">
            <a:ln>
              <a:solidFill>
                <a:schemeClr val="bg1"/>
              </a:solidFill>
            </a:ln>
            <a:solidFill>
              <a:schemeClr val="bg1"/>
            </a:solidFill>
          </a:endParaRPr>
        </a:p>
      </dgm:t>
    </dgm:pt>
    <dgm:pt modelId="{4DB05CB6-281B-4CA8-AA29-35E40517B576}" type="sibTrans" cxnId="{91DFF8B9-2E9B-4D96-8868-FF1B4AB11813}">
      <dgm:prSet/>
      <dgm:spPr/>
      <dgm:t>
        <a:bodyPr/>
        <a:lstStyle/>
        <a:p>
          <a:endParaRPr lang="en-US">
            <a:ln>
              <a:solidFill>
                <a:schemeClr val="bg1"/>
              </a:solidFill>
            </a:ln>
            <a:solidFill>
              <a:schemeClr val="bg1"/>
            </a:solidFill>
          </a:endParaRPr>
        </a:p>
      </dgm:t>
    </dgm:pt>
    <dgm:pt modelId="{1EDDEE06-E2C5-4F38-870E-24AF3477DF4A}" type="pres">
      <dgm:prSet presAssocID="{4F858797-9632-4895-A12C-4744197F8BC6}" presName="hierChild1" presStyleCnt="0">
        <dgm:presLayoutVars>
          <dgm:orgChart val="1"/>
          <dgm:chPref val="1"/>
          <dgm:dir/>
          <dgm:animOne val="branch"/>
          <dgm:animLvl val="lvl"/>
          <dgm:resizeHandles/>
        </dgm:presLayoutVars>
      </dgm:prSet>
      <dgm:spPr/>
      <dgm:t>
        <a:bodyPr/>
        <a:lstStyle/>
        <a:p>
          <a:endParaRPr lang="en-US"/>
        </a:p>
      </dgm:t>
    </dgm:pt>
    <dgm:pt modelId="{09EF6D20-B3B7-4A15-A24F-4312A573263D}" type="pres">
      <dgm:prSet presAssocID="{F429A81D-CDCF-42EB-AC2B-B3BD15220A47}" presName="hierRoot1" presStyleCnt="0">
        <dgm:presLayoutVars>
          <dgm:hierBranch val="init"/>
        </dgm:presLayoutVars>
      </dgm:prSet>
      <dgm:spPr/>
      <dgm:t>
        <a:bodyPr/>
        <a:lstStyle/>
        <a:p>
          <a:endParaRPr lang="en-US"/>
        </a:p>
      </dgm:t>
    </dgm:pt>
    <dgm:pt modelId="{F140C996-0F43-498D-9ECD-145587524517}" type="pres">
      <dgm:prSet presAssocID="{F429A81D-CDCF-42EB-AC2B-B3BD15220A47}" presName="rootComposite1" presStyleCnt="0"/>
      <dgm:spPr/>
      <dgm:t>
        <a:bodyPr/>
        <a:lstStyle/>
        <a:p>
          <a:endParaRPr lang="en-US"/>
        </a:p>
      </dgm:t>
    </dgm:pt>
    <dgm:pt modelId="{8B5206FB-EA82-4609-BFF7-0B30BF553DE6}" type="pres">
      <dgm:prSet presAssocID="{F429A81D-CDCF-42EB-AC2B-B3BD15220A47}" presName="rootText1" presStyleLbl="node0" presStyleIdx="0" presStyleCnt="1" custScaleX="68243" custScaleY="17636">
        <dgm:presLayoutVars>
          <dgm:chPref val="3"/>
        </dgm:presLayoutVars>
      </dgm:prSet>
      <dgm:spPr/>
      <dgm:t>
        <a:bodyPr/>
        <a:lstStyle/>
        <a:p>
          <a:endParaRPr lang="en-US"/>
        </a:p>
      </dgm:t>
    </dgm:pt>
    <dgm:pt modelId="{E1053E87-934C-4B82-92AD-41D386A8BE41}" type="pres">
      <dgm:prSet presAssocID="{F429A81D-CDCF-42EB-AC2B-B3BD15220A47}" presName="rootConnector1" presStyleLbl="node1" presStyleIdx="0" presStyleCnt="0"/>
      <dgm:spPr/>
      <dgm:t>
        <a:bodyPr/>
        <a:lstStyle/>
        <a:p>
          <a:endParaRPr lang="en-US"/>
        </a:p>
      </dgm:t>
    </dgm:pt>
    <dgm:pt modelId="{54456A22-44BD-4494-A0CC-D57FDFE8E5FC}" type="pres">
      <dgm:prSet presAssocID="{F429A81D-CDCF-42EB-AC2B-B3BD15220A47}" presName="hierChild2" presStyleCnt="0"/>
      <dgm:spPr/>
      <dgm:t>
        <a:bodyPr/>
        <a:lstStyle/>
        <a:p>
          <a:endParaRPr lang="en-US"/>
        </a:p>
      </dgm:t>
    </dgm:pt>
    <dgm:pt modelId="{E2F4E52F-C862-43A6-A45F-FA2EC3E4F417}" type="pres">
      <dgm:prSet presAssocID="{452AB0DF-A522-4FC5-B813-EF1238A791FE}" presName="Name37" presStyleLbl="parChTrans1D2" presStyleIdx="0" presStyleCnt="2"/>
      <dgm:spPr/>
      <dgm:t>
        <a:bodyPr/>
        <a:lstStyle/>
        <a:p>
          <a:endParaRPr lang="en-US"/>
        </a:p>
      </dgm:t>
    </dgm:pt>
    <dgm:pt modelId="{7BCFE106-BE18-4763-BCB2-05C8AB4AA5EF}" type="pres">
      <dgm:prSet presAssocID="{34237E23-2DAC-4966-AD45-C79DF7BE7722}" presName="hierRoot2" presStyleCnt="0">
        <dgm:presLayoutVars>
          <dgm:hierBranch val="init"/>
        </dgm:presLayoutVars>
      </dgm:prSet>
      <dgm:spPr/>
      <dgm:t>
        <a:bodyPr/>
        <a:lstStyle/>
        <a:p>
          <a:endParaRPr lang="en-US"/>
        </a:p>
      </dgm:t>
    </dgm:pt>
    <dgm:pt modelId="{D52A7475-6BEB-4880-92A1-500467C8C856}" type="pres">
      <dgm:prSet presAssocID="{34237E23-2DAC-4966-AD45-C79DF7BE7722}" presName="rootComposite" presStyleCnt="0"/>
      <dgm:spPr/>
      <dgm:t>
        <a:bodyPr/>
        <a:lstStyle/>
        <a:p>
          <a:endParaRPr lang="en-US"/>
        </a:p>
      </dgm:t>
    </dgm:pt>
    <dgm:pt modelId="{48A65B64-B922-439C-B98E-38C54EE54C5F}" type="pres">
      <dgm:prSet presAssocID="{34237E23-2DAC-4966-AD45-C79DF7BE7722}" presName="rootText" presStyleLbl="node2" presStyleIdx="0" presStyleCnt="2" custScaleX="57297" custScaleY="34198">
        <dgm:presLayoutVars>
          <dgm:chPref val="3"/>
        </dgm:presLayoutVars>
      </dgm:prSet>
      <dgm:spPr/>
      <dgm:t>
        <a:bodyPr/>
        <a:lstStyle/>
        <a:p>
          <a:endParaRPr lang="en-US"/>
        </a:p>
      </dgm:t>
    </dgm:pt>
    <dgm:pt modelId="{F9D3831E-30CB-4BD6-80F8-37F38AE19960}" type="pres">
      <dgm:prSet presAssocID="{34237E23-2DAC-4966-AD45-C79DF7BE7722}" presName="rootConnector" presStyleLbl="node2" presStyleIdx="0" presStyleCnt="2"/>
      <dgm:spPr/>
      <dgm:t>
        <a:bodyPr/>
        <a:lstStyle/>
        <a:p>
          <a:endParaRPr lang="en-US"/>
        </a:p>
      </dgm:t>
    </dgm:pt>
    <dgm:pt modelId="{78D4A613-E90C-44F1-8B4B-4CF41AA2D0E3}" type="pres">
      <dgm:prSet presAssocID="{34237E23-2DAC-4966-AD45-C79DF7BE7722}" presName="hierChild4" presStyleCnt="0"/>
      <dgm:spPr/>
      <dgm:t>
        <a:bodyPr/>
        <a:lstStyle/>
        <a:p>
          <a:endParaRPr lang="en-US"/>
        </a:p>
      </dgm:t>
    </dgm:pt>
    <dgm:pt modelId="{62A9E0F4-172A-4FFC-95A4-4E154D2E422C}" type="pres">
      <dgm:prSet presAssocID="{34237E23-2DAC-4966-AD45-C79DF7BE7722}" presName="hierChild5" presStyleCnt="0"/>
      <dgm:spPr/>
      <dgm:t>
        <a:bodyPr/>
        <a:lstStyle/>
        <a:p>
          <a:endParaRPr lang="en-US"/>
        </a:p>
      </dgm:t>
    </dgm:pt>
    <dgm:pt modelId="{6E929670-3C5E-45EE-9C43-6A3CC4FCBC16}" type="pres">
      <dgm:prSet presAssocID="{DE5A91C7-7073-488A-BE41-D0DE3C67084E}" presName="Name37" presStyleLbl="parChTrans1D2" presStyleIdx="1" presStyleCnt="2"/>
      <dgm:spPr/>
      <dgm:t>
        <a:bodyPr/>
        <a:lstStyle/>
        <a:p>
          <a:endParaRPr lang="en-US"/>
        </a:p>
      </dgm:t>
    </dgm:pt>
    <dgm:pt modelId="{6593EC15-0991-4CEB-8A9F-AF866C772E4D}" type="pres">
      <dgm:prSet presAssocID="{4547F75E-CE4F-401F-8C21-E555DAAA4818}" presName="hierRoot2" presStyleCnt="0">
        <dgm:presLayoutVars>
          <dgm:hierBranch val="init"/>
        </dgm:presLayoutVars>
      </dgm:prSet>
      <dgm:spPr/>
      <dgm:t>
        <a:bodyPr/>
        <a:lstStyle/>
        <a:p>
          <a:endParaRPr lang="en-US"/>
        </a:p>
      </dgm:t>
    </dgm:pt>
    <dgm:pt modelId="{CF68A8B7-C3CE-4D39-865C-DE8D631FE9DC}" type="pres">
      <dgm:prSet presAssocID="{4547F75E-CE4F-401F-8C21-E555DAAA4818}" presName="rootComposite" presStyleCnt="0"/>
      <dgm:spPr/>
      <dgm:t>
        <a:bodyPr/>
        <a:lstStyle/>
        <a:p>
          <a:endParaRPr lang="en-US"/>
        </a:p>
      </dgm:t>
    </dgm:pt>
    <dgm:pt modelId="{6DAE1D73-C049-48C4-968F-942673D947B4}" type="pres">
      <dgm:prSet presAssocID="{4547F75E-CE4F-401F-8C21-E555DAAA4818}" presName="rootText" presStyleLbl="node2" presStyleIdx="1" presStyleCnt="2" custScaleX="56991" custScaleY="32969">
        <dgm:presLayoutVars>
          <dgm:chPref val="3"/>
        </dgm:presLayoutVars>
      </dgm:prSet>
      <dgm:spPr/>
      <dgm:t>
        <a:bodyPr/>
        <a:lstStyle/>
        <a:p>
          <a:endParaRPr lang="en-US"/>
        </a:p>
      </dgm:t>
    </dgm:pt>
    <dgm:pt modelId="{590F8C9C-DC4F-4AEE-AC93-B4178213A121}" type="pres">
      <dgm:prSet presAssocID="{4547F75E-CE4F-401F-8C21-E555DAAA4818}" presName="rootConnector" presStyleLbl="node2" presStyleIdx="1" presStyleCnt="2"/>
      <dgm:spPr/>
      <dgm:t>
        <a:bodyPr/>
        <a:lstStyle/>
        <a:p>
          <a:endParaRPr lang="en-US"/>
        </a:p>
      </dgm:t>
    </dgm:pt>
    <dgm:pt modelId="{23005E5B-EFB3-4250-83FD-B8D652CA8E9E}" type="pres">
      <dgm:prSet presAssocID="{4547F75E-CE4F-401F-8C21-E555DAAA4818}" presName="hierChild4" presStyleCnt="0"/>
      <dgm:spPr/>
      <dgm:t>
        <a:bodyPr/>
        <a:lstStyle/>
        <a:p>
          <a:endParaRPr lang="en-US"/>
        </a:p>
      </dgm:t>
    </dgm:pt>
    <dgm:pt modelId="{76F20506-9523-4A4C-A1EA-59211FFEEC02}" type="pres">
      <dgm:prSet presAssocID="{4547F75E-CE4F-401F-8C21-E555DAAA4818}" presName="hierChild5" presStyleCnt="0"/>
      <dgm:spPr/>
      <dgm:t>
        <a:bodyPr/>
        <a:lstStyle/>
        <a:p>
          <a:endParaRPr lang="en-US"/>
        </a:p>
      </dgm:t>
    </dgm:pt>
    <dgm:pt modelId="{3746FDA1-A340-4A2B-93AB-573FEFE54D91}" type="pres">
      <dgm:prSet presAssocID="{F429A81D-CDCF-42EB-AC2B-B3BD15220A47}" presName="hierChild3" presStyleCnt="0"/>
      <dgm:spPr/>
      <dgm:t>
        <a:bodyPr/>
        <a:lstStyle/>
        <a:p>
          <a:endParaRPr lang="en-US"/>
        </a:p>
      </dgm:t>
    </dgm:pt>
  </dgm:ptLst>
  <dgm:cxnLst>
    <dgm:cxn modelId="{98D58423-5A64-43A0-B811-12A2F025D0B8}" type="presOf" srcId="{34237E23-2DAC-4966-AD45-C79DF7BE7722}" destId="{F9D3831E-30CB-4BD6-80F8-37F38AE19960}" srcOrd="1" destOrd="0" presId="urn:microsoft.com/office/officeart/2005/8/layout/orgChart1"/>
    <dgm:cxn modelId="{20D24926-A04B-480D-BDEF-64AFEC4323F9}" type="presOf" srcId="{F429A81D-CDCF-42EB-AC2B-B3BD15220A47}" destId="{8B5206FB-EA82-4609-BFF7-0B30BF553DE6}" srcOrd="0" destOrd="0" presId="urn:microsoft.com/office/officeart/2005/8/layout/orgChart1"/>
    <dgm:cxn modelId="{D0F0B81E-3AE0-4FB7-BB03-5425EDD266B9}" type="presOf" srcId="{4F858797-9632-4895-A12C-4744197F8BC6}" destId="{1EDDEE06-E2C5-4F38-870E-24AF3477DF4A}" srcOrd="0" destOrd="0" presId="urn:microsoft.com/office/officeart/2005/8/layout/orgChart1"/>
    <dgm:cxn modelId="{B377782B-4149-452A-B19A-9813FF987931}" type="presOf" srcId="{452AB0DF-A522-4FC5-B813-EF1238A791FE}" destId="{E2F4E52F-C862-43A6-A45F-FA2EC3E4F417}" srcOrd="0" destOrd="0" presId="urn:microsoft.com/office/officeart/2005/8/layout/orgChart1"/>
    <dgm:cxn modelId="{BB37729C-AB13-45AE-ADAE-C8BD5EF78827}" type="presOf" srcId="{F429A81D-CDCF-42EB-AC2B-B3BD15220A47}" destId="{E1053E87-934C-4B82-92AD-41D386A8BE41}" srcOrd="1" destOrd="0" presId="urn:microsoft.com/office/officeart/2005/8/layout/orgChart1"/>
    <dgm:cxn modelId="{1C4460DA-8016-42FE-A62E-4FDD51A4E008}" srcId="{F429A81D-CDCF-42EB-AC2B-B3BD15220A47}" destId="{34237E23-2DAC-4966-AD45-C79DF7BE7722}" srcOrd="0" destOrd="0" parTransId="{452AB0DF-A522-4FC5-B813-EF1238A791FE}" sibTransId="{A97397F5-EF8E-422D-9CEC-57E856B6602A}"/>
    <dgm:cxn modelId="{529A1210-5D5E-4F2F-8140-E4D1836463AF}" type="presOf" srcId="{4547F75E-CE4F-401F-8C21-E555DAAA4818}" destId="{6DAE1D73-C049-48C4-968F-942673D947B4}" srcOrd="0" destOrd="0" presId="urn:microsoft.com/office/officeart/2005/8/layout/orgChart1"/>
    <dgm:cxn modelId="{86330318-5B6C-429E-BDE7-780E540A96F4}" type="presOf" srcId="{34237E23-2DAC-4966-AD45-C79DF7BE7722}" destId="{48A65B64-B922-439C-B98E-38C54EE54C5F}" srcOrd="0" destOrd="0" presId="urn:microsoft.com/office/officeart/2005/8/layout/orgChart1"/>
    <dgm:cxn modelId="{91DFF8B9-2E9B-4D96-8868-FF1B4AB11813}" srcId="{F429A81D-CDCF-42EB-AC2B-B3BD15220A47}" destId="{4547F75E-CE4F-401F-8C21-E555DAAA4818}" srcOrd="1" destOrd="0" parTransId="{DE5A91C7-7073-488A-BE41-D0DE3C67084E}" sibTransId="{4DB05CB6-281B-4CA8-AA29-35E40517B576}"/>
    <dgm:cxn modelId="{4AE10C96-28D9-4756-AE5D-E37B79E16F64}" type="presOf" srcId="{4547F75E-CE4F-401F-8C21-E555DAAA4818}" destId="{590F8C9C-DC4F-4AEE-AC93-B4178213A121}" srcOrd="1" destOrd="0" presId="urn:microsoft.com/office/officeart/2005/8/layout/orgChart1"/>
    <dgm:cxn modelId="{BD104EB1-D2FA-49F7-A03E-E49F259BA024}" srcId="{4F858797-9632-4895-A12C-4744197F8BC6}" destId="{F429A81D-CDCF-42EB-AC2B-B3BD15220A47}" srcOrd="0" destOrd="0" parTransId="{CF2E649C-B3DA-40D3-9D07-12737427607E}" sibTransId="{83F3AAF5-F973-4526-A332-16300C777C6B}"/>
    <dgm:cxn modelId="{75DDDD03-FD7F-4B71-8B7B-165B8900D7B1}" type="presOf" srcId="{DE5A91C7-7073-488A-BE41-D0DE3C67084E}" destId="{6E929670-3C5E-45EE-9C43-6A3CC4FCBC16}" srcOrd="0" destOrd="0" presId="urn:microsoft.com/office/officeart/2005/8/layout/orgChart1"/>
    <dgm:cxn modelId="{FB487D6B-3EA6-4AC2-821E-F7B7A4B50C52}" type="presParOf" srcId="{1EDDEE06-E2C5-4F38-870E-24AF3477DF4A}" destId="{09EF6D20-B3B7-4A15-A24F-4312A573263D}" srcOrd="0" destOrd="0" presId="urn:microsoft.com/office/officeart/2005/8/layout/orgChart1"/>
    <dgm:cxn modelId="{A4F18596-3905-4119-982A-6CBE92D582B4}" type="presParOf" srcId="{09EF6D20-B3B7-4A15-A24F-4312A573263D}" destId="{F140C996-0F43-498D-9ECD-145587524517}" srcOrd="0" destOrd="0" presId="urn:microsoft.com/office/officeart/2005/8/layout/orgChart1"/>
    <dgm:cxn modelId="{5DDD376D-DBF4-415A-888D-E504B459A8BB}" type="presParOf" srcId="{F140C996-0F43-498D-9ECD-145587524517}" destId="{8B5206FB-EA82-4609-BFF7-0B30BF553DE6}" srcOrd="0" destOrd="0" presId="urn:microsoft.com/office/officeart/2005/8/layout/orgChart1"/>
    <dgm:cxn modelId="{CE5B6693-A9AB-4E79-927A-A32667DE3926}" type="presParOf" srcId="{F140C996-0F43-498D-9ECD-145587524517}" destId="{E1053E87-934C-4B82-92AD-41D386A8BE41}" srcOrd="1" destOrd="0" presId="urn:microsoft.com/office/officeart/2005/8/layout/orgChart1"/>
    <dgm:cxn modelId="{650CB192-2DD4-4E99-B8D1-ADA5972259C3}" type="presParOf" srcId="{09EF6D20-B3B7-4A15-A24F-4312A573263D}" destId="{54456A22-44BD-4494-A0CC-D57FDFE8E5FC}" srcOrd="1" destOrd="0" presId="urn:microsoft.com/office/officeart/2005/8/layout/orgChart1"/>
    <dgm:cxn modelId="{74A0E4FC-280E-4C28-9841-DA3834576E94}" type="presParOf" srcId="{54456A22-44BD-4494-A0CC-D57FDFE8E5FC}" destId="{E2F4E52F-C862-43A6-A45F-FA2EC3E4F417}" srcOrd="0" destOrd="0" presId="urn:microsoft.com/office/officeart/2005/8/layout/orgChart1"/>
    <dgm:cxn modelId="{256B39FA-83D2-4AAA-A804-3AB9B7679138}" type="presParOf" srcId="{54456A22-44BD-4494-A0CC-D57FDFE8E5FC}" destId="{7BCFE106-BE18-4763-BCB2-05C8AB4AA5EF}" srcOrd="1" destOrd="0" presId="urn:microsoft.com/office/officeart/2005/8/layout/orgChart1"/>
    <dgm:cxn modelId="{CC5EE40C-85C9-4A0C-A60A-4D12D6DC174A}" type="presParOf" srcId="{7BCFE106-BE18-4763-BCB2-05C8AB4AA5EF}" destId="{D52A7475-6BEB-4880-92A1-500467C8C856}" srcOrd="0" destOrd="0" presId="urn:microsoft.com/office/officeart/2005/8/layout/orgChart1"/>
    <dgm:cxn modelId="{12356695-C284-4D7D-8C5C-2A7682778FE3}" type="presParOf" srcId="{D52A7475-6BEB-4880-92A1-500467C8C856}" destId="{48A65B64-B922-439C-B98E-38C54EE54C5F}" srcOrd="0" destOrd="0" presId="urn:microsoft.com/office/officeart/2005/8/layout/orgChart1"/>
    <dgm:cxn modelId="{776A6519-A931-41BB-9655-033EF2613CB4}" type="presParOf" srcId="{D52A7475-6BEB-4880-92A1-500467C8C856}" destId="{F9D3831E-30CB-4BD6-80F8-37F38AE19960}" srcOrd="1" destOrd="0" presId="urn:microsoft.com/office/officeart/2005/8/layout/orgChart1"/>
    <dgm:cxn modelId="{BE703D0F-C3A8-4919-92A6-7837A7D86F43}" type="presParOf" srcId="{7BCFE106-BE18-4763-BCB2-05C8AB4AA5EF}" destId="{78D4A613-E90C-44F1-8B4B-4CF41AA2D0E3}" srcOrd="1" destOrd="0" presId="urn:microsoft.com/office/officeart/2005/8/layout/orgChart1"/>
    <dgm:cxn modelId="{2DF41862-62ED-44B8-A848-1DBF4FA81770}" type="presParOf" srcId="{7BCFE106-BE18-4763-BCB2-05C8AB4AA5EF}" destId="{62A9E0F4-172A-4FFC-95A4-4E154D2E422C}" srcOrd="2" destOrd="0" presId="urn:microsoft.com/office/officeart/2005/8/layout/orgChart1"/>
    <dgm:cxn modelId="{F835337C-BC62-4767-A109-3EB8B9416D81}" type="presParOf" srcId="{54456A22-44BD-4494-A0CC-D57FDFE8E5FC}" destId="{6E929670-3C5E-45EE-9C43-6A3CC4FCBC16}" srcOrd="2" destOrd="0" presId="urn:microsoft.com/office/officeart/2005/8/layout/orgChart1"/>
    <dgm:cxn modelId="{0AB0A245-1D8A-4AED-ABE7-7F38E13B8121}" type="presParOf" srcId="{54456A22-44BD-4494-A0CC-D57FDFE8E5FC}" destId="{6593EC15-0991-4CEB-8A9F-AF866C772E4D}" srcOrd="3" destOrd="0" presId="urn:microsoft.com/office/officeart/2005/8/layout/orgChart1"/>
    <dgm:cxn modelId="{3B566AC0-6EC2-4D1E-B6FA-949B0D5BEF99}" type="presParOf" srcId="{6593EC15-0991-4CEB-8A9F-AF866C772E4D}" destId="{CF68A8B7-C3CE-4D39-865C-DE8D631FE9DC}" srcOrd="0" destOrd="0" presId="urn:microsoft.com/office/officeart/2005/8/layout/orgChart1"/>
    <dgm:cxn modelId="{7CEB525E-7A8B-429E-B669-9CF50386770D}" type="presParOf" srcId="{CF68A8B7-C3CE-4D39-865C-DE8D631FE9DC}" destId="{6DAE1D73-C049-48C4-968F-942673D947B4}" srcOrd="0" destOrd="0" presId="urn:microsoft.com/office/officeart/2005/8/layout/orgChart1"/>
    <dgm:cxn modelId="{BCBB10AB-2E0E-44D5-85E1-5321618C7D10}" type="presParOf" srcId="{CF68A8B7-C3CE-4D39-865C-DE8D631FE9DC}" destId="{590F8C9C-DC4F-4AEE-AC93-B4178213A121}" srcOrd="1" destOrd="0" presId="urn:microsoft.com/office/officeart/2005/8/layout/orgChart1"/>
    <dgm:cxn modelId="{26B95953-6CB9-40EB-B1D9-0F853B4897EB}" type="presParOf" srcId="{6593EC15-0991-4CEB-8A9F-AF866C772E4D}" destId="{23005E5B-EFB3-4250-83FD-B8D652CA8E9E}" srcOrd="1" destOrd="0" presId="urn:microsoft.com/office/officeart/2005/8/layout/orgChart1"/>
    <dgm:cxn modelId="{838010DA-39B0-4CB1-82BD-F73545AB21A3}" type="presParOf" srcId="{6593EC15-0991-4CEB-8A9F-AF866C772E4D}" destId="{76F20506-9523-4A4C-A1EA-59211FFEEC02}" srcOrd="2" destOrd="0" presId="urn:microsoft.com/office/officeart/2005/8/layout/orgChart1"/>
    <dgm:cxn modelId="{6EFD4D0C-6AAD-4473-AD7C-83448B7B336A}" type="presParOf" srcId="{09EF6D20-B3B7-4A15-A24F-4312A573263D}" destId="{3746FDA1-A340-4A2B-93AB-573FEFE54D9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29670-3C5E-45EE-9C43-6A3CC4FCBC16}">
      <dsp:nvSpPr>
        <dsp:cNvPr id="0" name=""/>
        <dsp:cNvSpPr/>
      </dsp:nvSpPr>
      <dsp:spPr>
        <a:xfrm>
          <a:off x="3006079" y="1316470"/>
          <a:ext cx="1738245" cy="932427"/>
        </a:xfrm>
        <a:custGeom>
          <a:avLst/>
          <a:gdLst/>
          <a:ahLst/>
          <a:cxnLst/>
          <a:rect l="0" t="0" r="0" b="0"/>
          <a:pathLst>
            <a:path>
              <a:moveTo>
                <a:pt x="0" y="0"/>
              </a:moveTo>
              <a:lnTo>
                <a:pt x="0" y="466213"/>
              </a:lnTo>
              <a:lnTo>
                <a:pt x="1738245" y="466213"/>
              </a:lnTo>
              <a:lnTo>
                <a:pt x="1738245" y="932427"/>
              </a:lnTo>
            </a:path>
          </a:pathLst>
        </a:custGeom>
        <a:noFill/>
        <a:ln w="25400" cap="flat" cmpd="sng" algn="ctr">
          <a:solidFill>
            <a:schemeClr val="tx1">
              <a:lumMod val="75000"/>
              <a:lumOff val="25000"/>
            </a:schemeClr>
          </a:solidFill>
          <a:prstDash val="solid"/>
        </a:ln>
        <a:effectLst/>
      </dsp:spPr>
      <dsp:style>
        <a:lnRef idx="2">
          <a:scrgbClr r="0" g="0" b="0"/>
        </a:lnRef>
        <a:fillRef idx="0">
          <a:scrgbClr r="0" g="0" b="0"/>
        </a:fillRef>
        <a:effectRef idx="0">
          <a:scrgbClr r="0" g="0" b="0"/>
        </a:effectRef>
        <a:fontRef idx="minor"/>
      </dsp:style>
    </dsp:sp>
    <dsp:sp modelId="{E2F4E52F-C862-43A6-A45F-FA2EC3E4F417}">
      <dsp:nvSpPr>
        <dsp:cNvPr id="0" name=""/>
        <dsp:cNvSpPr/>
      </dsp:nvSpPr>
      <dsp:spPr>
        <a:xfrm>
          <a:off x="1274628" y="1316470"/>
          <a:ext cx="1731451" cy="932427"/>
        </a:xfrm>
        <a:custGeom>
          <a:avLst/>
          <a:gdLst/>
          <a:ahLst/>
          <a:cxnLst/>
          <a:rect l="0" t="0" r="0" b="0"/>
          <a:pathLst>
            <a:path>
              <a:moveTo>
                <a:pt x="1731451" y="0"/>
              </a:moveTo>
              <a:lnTo>
                <a:pt x="1731451" y="466213"/>
              </a:lnTo>
              <a:lnTo>
                <a:pt x="0" y="466213"/>
              </a:lnTo>
              <a:lnTo>
                <a:pt x="0" y="932427"/>
              </a:lnTo>
            </a:path>
          </a:pathLst>
        </a:custGeom>
        <a:noFill/>
        <a:ln w="25400" cap="flat" cmpd="sng" algn="ctr">
          <a:solidFill>
            <a:schemeClr val="tx1">
              <a:lumMod val="75000"/>
              <a:lumOff val="25000"/>
            </a:schemeClr>
          </a:solidFill>
          <a:prstDash val="solid"/>
        </a:ln>
        <a:effectLst/>
      </dsp:spPr>
      <dsp:style>
        <a:lnRef idx="2">
          <a:scrgbClr r="0" g="0" b="0"/>
        </a:lnRef>
        <a:fillRef idx="0">
          <a:scrgbClr r="0" g="0" b="0"/>
        </a:fillRef>
        <a:effectRef idx="0">
          <a:scrgbClr r="0" g="0" b="0"/>
        </a:effectRef>
        <a:fontRef idx="minor"/>
      </dsp:style>
    </dsp:sp>
    <dsp:sp modelId="{8B5206FB-EA82-4609-BFF7-0B30BF553DE6}">
      <dsp:nvSpPr>
        <dsp:cNvPr id="0" name=""/>
        <dsp:cNvSpPr/>
      </dsp:nvSpPr>
      <dsp:spPr>
        <a:xfrm>
          <a:off x="1491040" y="924939"/>
          <a:ext cx="3030079" cy="39153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lumMod val="75000"/>
              <a:lumOff val="2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sr-Latn-RS" sz="2400" b="0" kern="1200" cap="none" spc="0" dirty="0" smtClean="0">
              <a:ln w="0"/>
              <a:solidFill>
                <a:srgbClr val="FF0000"/>
              </a:solidFill>
              <a:effectLst>
                <a:outerShdw blurRad="38100" dist="19050" dir="2700000" algn="tl" rotWithShape="0">
                  <a:schemeClr val="dk1">
                    <a:alpha val="40000"/>
                  </a:schemeClr>
                </a:outerShdw>
              </a:effectLst>
            </a:rPr>
            <a:t>IMUNITET</a:t>
          </a:r>
          <a:endParaRPr lang="en-US" sz="2400" b="0" kern="1200" cap="none" spc="0" dirty="0">
            <a:ln w="0"/>
            <a:solidFill>
              <a:srgbClr val="FF0000"/>
            </a:solidFill>
            <a:effectLst>
              <a:outerShdw blurRad="38100" dist="19050" dir="2700000" algn="tl" rotWithShape="0">
                <a:schemeClr val="dk1">
                  <a:alpha val="40000"/>
                </a:schemeClr>
              </a:outerShdw>
            </a:effectLst>
          </a:endParaRPr>
        </a:p>
      </dsp:txBody>
      <dsp:txXfrm>
        <a:off x="1491040" y="924939"/>
        <a:ext cx="3030079" cy="391530"/>
      </dsp:txXfrm>
    </dsp:sp>
    <dsp:sp modelId="{48A65B64-B922-439C-B98E-38C54EE54C5F}">
      <dsp:nvSpPr>
        <dsp:cNvPr id="0" name=""/>
        <dsp:cNvSpPr/>
      </dsp:nvSpPr>
      <dsp:spPr>
        <a:xfrm>
          <a:off x="2596" y="2248898"/>
          <a:ext cx="2544062" cy="759218"/>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lumMod val="75000"/>
              <a:lumOff val="2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ts val="0"/>
            </a:spcAft>
          </a:pPr>
          <a:r>
            <a:rPr lang="en-US" sz="2000" b="0" u="none" kern="1200" dirty="0" smtClean="0">
              <a:ln/>
            </a:rPr>
            <a:t>PASIV</a:t>
          </a:r>
          <a:r>
            <a:rPr lang="sr-Latn-RS" sz="2000" b="0" u="none" kern="1200" dirty="0" smtClean="0">
              <a:ln/>
            </a:rPr>
            <a:t>A</a:t>
          </a:r>
          <a:r>
            <a:rPr lang="en-US" sz="2000" b="0" u="none" kern="1200" dirty="0" smtClean="0">
              <a:ln/>
            </a:rPr>
            <a:t>N</a:t>
          </a:r>
        </a:p>
      </dsp:txBody>
      <dsp:txXfrm>
        <a:off x="2596" y="2248898"/>
        <a:ext cx="2544062" cy="759218"/>
      </dsp:txXfrm>
    </dsp:sp>
    <dsp:sp modelId="{6DAE1D73-C049-48C4-968F-942673D947B4}">
      <dsp:nvSpPr>
        <dsp:cNvPr id="0" name=""/>
        <dsp:cNvSpPr/>
      </dsp:nvSpPr>
      <dsp:spPr>
        <a:xfrm>
          <a:off x="3479087" y="2248898"/>
          <a:ext cx="2530476" cy="7319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solidFill>
            <a:schemeClr val="tx1">
              <a:lumMod val="75000"/>
              <a:lumOff val="25000"/>
            </a:scheme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ts val="0"/>
            </a:spcAft>
          </a:pPr>
          <a:r>
            <a:rPr lang="en-US" sz="2000" b="0" kern="1200" dirty="0" smtClean="0">
              <a:ln/>
            </a:rPr>
            <a:t>AKTIV</a:t>
          </a:r>
          <a:r>
            <a:rPr lang="sr-Latn-RS" sz="2000" b="0" kern="1200" dirty="0" smtClean="0">
              <a:ln/>
            </a:rPr>
            <a:t>A</a:t>
          </a:r>
          <a:r>
            <a:rPr lang="en-US" sz="2000" b="0" kern="1200" dirty="0" smtClean="0">
              <a:ln/>
            </a:rPr>
            <a:t>N</a:t>
          </a:r>
          <a:endParaRPr lang="sr-Latn-RS" sz="2000" b="0" kern="1200" dirty="0" smtClean="0">
            <a:ln/>
          </a:endParaRPr>
        </a:p>
      </dsp:txBody>
      <dsp:txXfrm>
        <a:off x="3479087" y="2248898"/>
        <a:ext cx="2530476" cy="73193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0CEEFB1-843C-4C17-A7D8-27941B2464DD}" type="datetimeFigureOut">
              <a:rPr lang="en-US"/>
              <a:pPr>
                <a:defRPr/>
              </a:pPr>
              <a:t>1/15/2020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06C4376-4A5A-4967-9480-147552138174}" type="slidenum">
              <a:rPr lang="en-US"/>
              <a:pPr>
                <a:defRPr/>
              </a:pPr>
              <a:t>‹#›</a:t>
            </a:fld>
            <a:endParaRPr lang="en-US"/>
          </a:p>
        </p:txBody>
      </p:sp>
    </p:spTree>
    <p:extLst>
      <p:ext uri="{BB962C8B-B14F-4D97-AF65-F5344CB8AC3E}">
        <p14:creationId xmlns:p14="http://schemas.microsoft.com/office/powerpoint/2010/main" val="29600024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FDD85FA-92D1-4596-982E-C5B692BDF65C}" type="slidenum">
              <a:rPr lang="en-US" smtClean="0"/>
              <a:pPr/>
              <a:t>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2639054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DD70D4-777D-4A63-BCEB-0D094D241B8C}" type="slidenum">
              <a:rPr lang="en-US" smtClean="0"/>
              <a:pPr fontAlgn="base">
                <a:spcBef>
                  <a:spcPct val="0"/>
                </a:spcBef>
                <a:spcAft>
                  <a:spcPct val="0"/>
                </a:spcAft>
                <a:defRPr/>
              </a:pPr>
              <a:t>69</a:t>
            </a:fld>
            <a:endParaRPr lang="en-US"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dirty="0" smtClean="0"/>
          </a:p>
        </p:txBody>
      </p:sp>
    </p:spTree>
    <p:extLst>
      <p:ext uri="{BB962C8B-B14F-4D97-AF65-F5344CB8AC3E}">
        <p14:creationId xmlns:p14="http://schemas.microsoft.com/office/powerpoint/2010/main" val="309867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355B4A-8C45-475A-8431-28150EA2888B}" type="slidenum">
              <a:rPr lang="en-US" smtClean="0"/>
              <a:pPr fontAlgn="base">
                <a:spcBef>
                  <a:spcPct val="0"/>
                </a:spcBef>
                <a:spcAft>
                  <a:spcPct val="0"/>
                </a:spcAft>
                <a:defRPr/>
              </a:pPr>
              <a:t>70</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167841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355B4A-8C45-475A-8431-28150EA2888B}" type="slidenum">
              <a:rPr lang="en-US" smtClean="0"/>
              <a:pPr fontAlgn="base">
                <a:spcBef>
                  <a:spcPct val="0"/>
                </a:spcBef>
                <a:spcAft>
                  <a:spcPct val="0"/>
                </a:spcAft>
                <a:defRPr/>
              </a:pPr>
              <a:t>71</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1863008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D57D65-7A1F-4DF7-9802-976F8D7AB74B}" type="slidenum">
              <a:rPr lang="en-US" smtClean="0"/>
              <a:pPr fontAlgn="base">
                <a:spcBef>
                  <a:spcPct val="0"/>
                </a:spcBef>
                <a:spcAft>
                  <a:spcPct val="0"/>
                </a:spcAft>
                <a:defRPr/>
              </a:pPr>
              <a:t>72</a:t>
            </a:fld>
            <a:endParaRPr lang="en-US"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915961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r-Latn-CS" dirty="0"/>
          </a:p>
        </p:txBody>
      </p:sp>
      <p:sp>
        <p:nvSpPr>
          <p:cNvPr id="4" name="Slide Number Placeholder 3"/>
          <p:cNvSpPr>
            <a:spLocks noGrp="1"/>
          </p:cNvSpPr>
          <p:nvPr>
            <p:ph type="sldNum" sz="quarter" idx="10"/>
          </p:nvPr>
        </p:nvSpPr>
        <p:spPr/>
        <p:txBody>
          <a:bodyPr/>
          <a:lstStyle/>
          <a:p>
            <a:pPr>
              <a:defRPr/>
            </a:pPr>
            <a:fld id="{F06C4376-4A5A-4967-9480-147552138174}" type="slidenum">
              <a:rPr lang="en-US" smtClean="0"/>
              <a:pPr>
                <a:defRPr/>
              </a:pPr>
              <a:t>77</a:t>
            </a:fld>
            <a:endParaRPr lang="en-US"/>
          </a:p>
        </p:txBody>
      </p:sp>
    </p:spTree>
    <p:extLst>
      <p:ext uri="{BB962C8B-B14F-4D97-AF65-F5344CB8AC3E}">
        <p14:creationId xmlns:p14="http://schemas.microsoft.com/office/powerpoint/2010/main" val="2273681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8D187A3-D9BD-46B8-AFC1-F90AD9D5241A}" type="slidenum">
              <a:rPr lang="en-US" smtClean="0"/>
              <a:pPr/>
              <a:t>78</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3878006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871D515-CA40-4177-A3B5-2D5931EB0E27}" type="slidenum">
              <a:rPr lang="en-US" smtClean="0"/>
              <a:pPr/>
              <a:t>82</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1121466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8B2F562-295A-4E35-AE79-84665C9AD75C}" type="slidenum">
              <a:rPr lang="en-US" smtClean="0"/>
              <a:pPr/>
              <a:t>86</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226613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a:noFill/>
          </a:ln>
        </p:spPr>
      </p:sp>
      <p:sp>
        <p:nvSpPr>
          <p:cNvPr id="36867" name="Rectangle 3"/>
          <p:cNvSpPr>
            <a:spLocks noGrp="1" noChangeArrowheads="1"/>
          </p:cNvSpPr>
          <p:nvPr>
            <p:ph type="body" idx="1"/>
          </p:nvPr>
        </p:nvSpPr>
        <p:spPr>
          <a:xfrm>
            <a:off x="914400" y="4343400"/>
            <a:ext cx="5029200" cy="4114800"/>
          </a:xfrm>
          <a:noFill/>
          <a:ln/>
        </p:spPr>
        <p:txBody>
          <a:bodyPr/>
          <a:lstStyle/>
          <a:p>
            <a:endParaRPr lang="sr-Latn-CS" smtClean="0"/>
          </a:p>
        </p:txBody>
      </p:sp>
    </p:spTree>
    <p:extLst>
      <p:ext uri="{BB962C8B-B14F-4D97-AF65-F5344CB8AC3E}">
        <p14:creationId xmlns:p14="http://schemas.microsoft.com/office/powerpoint/2010/main" val="869737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D3DAD3D-B778-428F-AAE9-FA6B3FDC74FC}" type="slidenum">
              <a:rPr lang="en-US" smtClean="0"/>
              <a:pPr/>
              <a:t>92</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1123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7BB7B2E-245E-4CF7-B586-320E7886E3B5}" type="slidenum">
              <a:rPr lang="en-US" sz="1200"/>
              <a:pPr algn="r"/>
              <a:t>58</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sr-Latn-CS" dirty="0" smtClean="0"/>
          </a:p>
        </p:txBody>
      </p:sp>
    </p:spTree>
    <p:extLst>
      <p:ext uri="{BB962C8B-B14F-4D97-AF65-F5344CB8AC3E}">
        <p14:creationId xmlns:p14="http://schemas.microsoft.com/office/powerpoint/2010/main" val="253478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C8A68D8-8436-4600-9A2B-496BF5FEDB0B}" type="slidenum">
              <a:rPr lang="en-US" smtClean="0"/>
              <a:pPr/>
              <a:t>93</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1564560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DACE44-78AE-4D82-ABA7-95F8AE35E87A}" type="slidenum">
              <a:rPr lang="en-US" smtClean="0"/>
              <a:pPr/>
              <a:t>94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3529027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F63D4400-C067-41E0-ABF3-89FC1648EAC5}" type="slidenum">
              <a:rPr lang="en-US" smtClean="0"/>
              <a:pPr/>
              <a:t>95</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182149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3F69650-D890-40CC-888C-B01AA28905F1}" type="slidenum">
              <a:rPr lang="en-US" smtClean="0"/>
              <a:pPr/>
              <a:t>96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2281303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D2C27FC-75C2-4FA3-A2AF-69DD6BF6204B}" type="slidenum">
              <a:rPr lang="en-US" smtClean="0"/>
              <a:pPr/>
              <a:t>97</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3844287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E1E54C52-1E93-4A9C-90FB-A21A1073B1F9}" type="slidenum">
              <a:rPr lang="en-US" smtClean="0"/>
              <a:pPr/>
              <a:t>100</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2546823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A3E8049-71A6-4CE4-B7E8-8A3E714AADFF}" type="slidenum">
              <a:rPr lang="en-US" smtClean="0"/>
              <a:pPr/>
              <a:t>102</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412509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81DA313-894C-491E-B339-6C613619F343}" type="slidenum">
              <a:rPr lang="en-US" smtClean="0"/>
              <a:pPr/>
              <a:t>103</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149306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262E1F71-C6AC-4EA2-AEC5-0BAFCE4C03B4}" type="slidenum">
              <a:rPr lang="en-US" smtClean="0"/>
              <a:pPr/>
              <a:t>104</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3480114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B6A4196-18E2-4822-8736-58E118DFAE88}" type="slidenum">
              <a:rPr lang="en-US" smtClean="0"/>
              <a:pPr/>
              <a:t>105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309706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E7170F-A2D4-4A98-9426-B3CC39F26700}" type="slidenum">
              <a:rPr lang="en-US" smtClean="0"/>
              <a:pPr fontAlgn="base">
                <a:spcBef>
                  <a:spcPct val="0"/>
                </a:spcBef>
                <a:spcAft>
                  <a:spcPct val="0"/>
                </a:spcAft>
                <a:defRPr/>
              </a:pPr>
              <a:t>60</a:t>
            </a:fld>
            <a:endParaRPr lang="en-US"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dirty="0" smtClean="0"/>
          </a:p>
        </p:txBody>
      </p:sp>
    </p:spTree>
    <p:extLst>
      <p:ext uri="{BB962C8B-B14F-4D97-AF65-F5344CB8AC3E}">
        <p14:creationId xmlns:p14="http://schemas.microsoft.com/office/powerpoint/2010/main" val="3554511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a:noFill/>
          </a:ln>
        </p:spPr>
      </p:sp>
      <p:sp>
        <p:nvSpPr>
          <p:cNvPr id="34819" name="Rectangle 3"/>
          <p:cNvSpPr>
            <a:spLocks noGrp="1" noChangeArrowheads="1"/>
          </p:cNvSpPr>
          <p:nvPr>
            <p:ph type="body" idx="1"/>
          </p:nvPr>
        </p:nvSpPr>
        <p:spPr>
          <a:xfrm>
            <a:off x="914400" y="4343400"/>
            <a:ext cx="5029200" cy="4114800"/>
          </a:xfrm>
          <a:noFill/>
          <a:ln/>
        </p:spPr>
        <p:txBody>
          <a:bodyPr/>
          <a:lstStyle/>
          <a:p>
            <a:endParaRPr lang="sr-Latn-CS" smtClean="0"/>
          </a:p>
        </p:txBody>
      </p:sp>
    </p:spTree>
    <p:extLst>
      <p:ext uri="{BB962C8B-B14F-4D97-AF65-F5344CB8AC3E}">
        <p14:creationId xmlns:p14="http://schemas.microsoft.com/office/powerpoint/2010/main" val="1298749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1B9092-417D-49C9-BA5D-4BA7C54EB2C7}" type="slidenum">
              <a:rPr lang="en-US" smtClean="0"/>
              <a:pPr/>
              <a:t>107</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224566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A80AE4C-B5FA-4E8A-ADA4-66070FD6CAC2}" type="slidenum">
              <a:rPr lang="en-US" smtClean="0"/>
              <a:pPr/>
              <a:t>108</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504613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D11DA99-7629-4A3A-8B4A-5F3B2BCD2C6C}" type="slidenum">
              <a:rPr lang="en-US" smtClean="0"/>
              <a:pPr/>
              <a:t>109</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3384447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8E33AEBF-312B-49D8-90F0-1B500BD9358C}" type="slidenum">
              <a:rPr lang="en-US" smtClean="0"/>
              <a:pPr/>
              <a:t>110</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3671643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91F8B95-FC99-43EA-8D47-CB36FB018BCC}" type="slidenum">
              <a:rPr lang="en-US" smtClean="0"/>
              <a:pPr/>
              <a:t>111</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sr-Latn-CS" smtClean="0"/>
          </a:p>
        </p:txBody>
      </p:sp>
    </p:spTree>
    <p:extLst>
      <p:ext uri="{BB962C8B-B14F-4D97-AF65-F5344CB8AC3E}">
        <p14:creationId xmlns:p14="http://schemas.microsoft.com/office/powerpoint/2010/main" val="141060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889E54-93D9-4826-9831-4AAE21092F08}" type="slidenum">
              <a:rPr lang="en-US" smtClean="0"/>
              <a:pPr fontAlgn="base">
                <a:spcBef>
                  <a:spcPct val="0"/>
                </a:spcBef>
                <a:spcAft>
                  <a:spcPct val="0"/>
                </a:spcAft>
                <a:defRPr/>
              </a:pPr>
              <a:t>61</a:t>
            </a:fld>
            <a:endParaRPr lang="en-US"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232559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AA079D-F45A-4FB5-A97E-8F72BC469197}" type="slidenum">
              <a:rPr lang="en-US" smtClean="0"/>
              <a:pPr fontAlgn="base">
                <a:spcBef>
                  <a:spcPct val="0"/>
                </a:spcBef>
                <a:spcAft>
                  <a:spcPct val="0"/>
                </a:spcAft>
                <a:defRPr/>
              </a:pPr>
              <a:t>62</a:t>
            </a:fld>
            <a:endParaRPr lang="en-US"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350207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157DBC-E57A-461B-96FC-F9A2E2A925F5}" type="slidenum">
              <a:rPr lang="en-US" smtClean="0"/>
              <a:pPr fontAlgn="base">
                <a:spcBef>
                  <a:spcPct val="0"/>
                </a:spcBef>
                <a:spcAft>
                  <a:spcPct val="0"/>
                </a:spcAft>
                <a:defRPr/>
              </a:pPr>
              <a:t>63</a:t>
            </a:fld>
            <a:endParaRPr lang="en-US"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390984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355B4A-8C45-475A-8431-28150EA2888B}" type="slidenum">
              <a:rPr lang="en-US" smtClean="0"/>
              <a:pPr fontAlgn="base">
                <a:spcBef>
                  <a:spcPct val="0"/>
                </a:spcBef>
                <a:spcAft>
                  <a:spcPct val="0"/>
                </a:spcAft>
                <a:defRPr/>
              </a:pPr>
              <a:t>64</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4217692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355B4A-8C45-475A-8431-28150EA2888B}" type="slidenum">
              <a:rPr lang="en-US" smtClean="0"/>
              <a:pPr fontAlgn="base">
                <a:spcBef>
                  <a:spcPct val="0"/>
                </a:spcBef>
                <a:spcAft>
                  <a:spcPct val="0"/>
                </a:spcAft>
                <a:defRPr/>
              </a:pPr>
              <a:t>67</a:t>
            </a:fld>
            <a:endParaRPr lang="en-US"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smtClean="0"/>
          </a:p>
        </p:txBody>
      </p:sp>
    </p:spTree>
    <p:extLst>
      <p:ext uri="{BB962C8B-B14F-4D97-AF65-F5344CB8AC3E}">
        <p14:creationId xmlns:p14="http://schemas.microsoft.com/office/powerpoint/2010/main" val="366372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DD70D4-777D-4A63-BCEB-0D094D241B8C}" type="slidenum">
              <a:rPr lang="en-US" smtClean="0"/>
              <a:pPr fontAlgn="base">
                <a:spcBef>
                  <a:spcPct val="0"/>
                </a:spcBef>
                <a:spcAft>
                  <a:spcPct val="0"/>
                </a:spcAft>
                <a:defRPr/>
              </a:pPr>
              <a:t>68</a:t>
            </a:fld>
            <a:endParaRPr lang="en-US"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r-Latn-CS" dirty="0" smtClean="0"/>
          </a:p>
        </p:txBody>
      </p:sp>
    </p:spTree>
    <p:extLst>
      <p:ext uri="{BB962C8B-B14F-4D97-AF65-F5344CB8AC3E}">
        <p14:creationId xmlns:p14="http://schemas.microsoft.com/office/powerpoint/2010/main" val="386894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15E467-7046-4807-ADFD-FC3E7B74A0B4}" type="datetimeFigureOut">
              <a:rPr lang="en-US"/>
              <a:pPr>
                <a:defRPr/>
              </a:pPr>
              <a:t>1/15/2020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0C30D-C20A-4E29-80E7-E86671E98FF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B1F4E8E-5D9E-4008-911C-46B01B2513AF}" type="datetimeFigureOut">
              <a:rPr lang="en-US"/>
              <a:pPr>
                <a:defRPr/>
              </a:pPr>
              <a:t>1/15/2020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563687-187F-445F-9D8A-A697E194834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EC4469-ABF5-40A0-B284-6FEFF2DE0B29}" type="datetimeFigureOut">
              <a:rPr lang="en-US"/>
              <a:pPr>
                <a:defRPr/>
              </a:pPr>
              <a:t>1/15/2020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1646E4-E97C-4052-8B3A-0EFC22BC3DE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BB075F-077D-49BC-860E-8F38766BFCB6}" type="slidenum">
              <a:rPr lang="en-US"/>
              <a:pPr>
                <a:defRPr/>
              </a:pPr>
              <a:t>‹#›</a:t>
            </a:fld>
            <a:endParaRPr lang="en-US"/>
          </a:p>
        </p:txBody>
      </p:sp>
    </p:spTree>
    <p:extLst>
      <p:ext uri="{BB962C8B-B14F-4D97-AF65-F5344CB8AC3E}">
        <p14:creationId xmlns:p14="http://schemas.microsoft.com/office/powerpoint/2010/main" val="4056399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2F01D69-CC14-4283-BE47-02EEF4A685F5}" type="datetimeFigureOut">
              <a:rPr lang="en-US"/>
              <a:pPr>
                <a:defRPr/>
              </a:pPr>
              <a:t>1/15/2020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EC7E93-6C97-4D38-8B03-3FC7F6923DF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32D682-25EF-4853-A034-3F7CEBD1E7F8}" type="datetimeFigureOut">
              <a:rPr lang="en-US"/>
              <a:pPr>
                <a:defRPr/>
              </a:pPr>
              <a:t>1/15/2020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7270AE-6AFB-49AB-9204-860A5925E3C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C0AE55-C16D-4E6A-9CA2-661BF50D7789}" type="datetimeFigureOut">
              <a:rPr lang="en-US"/>
              <a:pPr>
                <a:defRPr/>
              </a:pPr>
              <a:t>1/15/2020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23DEF1-A578-4055-A612-E944E4E1C78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45F88C-B810-4ECF-A64D-EFA830B26BB3}" type="datetimeFigureOut">
              <a:rPr lang="en-US"/>
              <a:pPr>
                <a:defRPr/>
              </a:pPr>
              <a:t>1/15/2020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E248C8-A0ED-4ABB-94A2-59B92CD802D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AC5B095-8830-46B5-AAC7-ED8DF8F1DF31}" type="datetimeFigureOut">
              <a:rPr lang="en-US"/>
              <a:pPr>
                <a:defRPr/>
              </a:pPr>
              <a:t>1/15/2020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E269AA-5CD2-45A0-81C4-076D70E8104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C15F9D-FF63-434F-810C-65E9433187E1}" type="datetimeFigureOut">
              <a:rPr lang="en-US"/>
              <a:pPr>
                <a:defRPr/>
              </a:pPr>
              <a:t>1/15/2020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B404522-26C5-4696-A731-596892EB42E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F3D644-4F40-42C0-A6B5-D4DC789E45F8}" type="datetimeFigureOut">
              <a:rPr lang="en-US"/>
              <a:pPr>
                <a:defRPr/>
              </a:pPr>
              <a:t>1/15/2020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592332-36AE-487F-B7FC-541CD9BD6DF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24C191-DA08-4EC8-A65B-6BC2E089A271}" type="datetimeFigureOut">
              <a:rPr lang="en-US"/>
              <a:pPr>
                <a:defRPr/>
              </a:pPr>
              <a:t>1/15/2020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AD78CA-3CC7-4B4D-A694-013812208F4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B21D5F8-1B0E-4FB4-8D7A-3535C3C23EE7}" type="datetimeFigureOut">
              <a:rPr lang="en-US"/>
              <a:pPr>
                <a:defRPr/>
              </a:pPr>
              <a:t>1/15/2020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D035A30-3E17-4451-BFEE-A38C088A7C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png"/></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slideshare.net/DeepakKumarGupta2/antigens-and-antibodies-51778376"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s://www.slideshare.net/DeepakKumarGupta2/antigens-and-antibodies-51778376"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highered.mcgraw-hill.com/sites/0072556781/student_view0/chapter31/animation_quiz_3.html"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5.png"/><Relationship Id="rId4" Type="http://schemas.openxmlformats.org/officeDocument/2006/relationships/oleObject" Target="../embeddings/oleObject1.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5.png"/><Relationship Id="rId4" Type="http://schemas.openxmlformats.org/officeDocument/2006/relationships/oleObject" Target="../embeddings/oleObject2.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5.png"/><Relationship Id="rId4" Type="http://schemas.openxmlformats.org/officeDocument/2006/relationships/oleObject" Target="../embeddings/oleObject3.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5.png"/><Relationship Id="rId4" Type="http://schemas.openxmlformats.org/officeDocument/2006/relationships/oleObject" Target="../embeddings/oleObject4.bin"/></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627784" y="332656"/>
            <a:ext cx="3842399" cy="523220"/>
          </a:xfrm>
          <a:prstGeom prst="rect">
            <a:avLst/>
          </a:prstGeom>
          <a:noFill/>
          <a:ln w="9525">
            <a:noFill/>
            <a:miter lim="800000"/>
            <a:headEnd/>
            <a:tailEnd/>
          </a:ln>
        </p:spPr>
        <p:txBody>
          <a:bodyPr wrap="none">
            <a:spAutoFit/>
          </a:bodyPr>
          <a:lstStyle/>
          <a:p>
            <a:pPr>
              <a:spcAft>
                <a:spcPts val="2400"/>
              </a:spcAft>
            </a:pPr>
            <a:r>
              <a:rPr lang="sr-Latn-CS" sz="2800" b="1" dirty="0" smtClean="0">
                <a:solidFill>
                  <a:srgbClr val="000072"/>
                </a:solidFill>
                <a:latin typeface="Calibri" pitchFamily="34" charset="0"/>
              </a:rPr>
              <a:t>OAS sestrinstvo 2019/20</a:t>
            </a:r>
            <a:endParaRPr lang="en-US" sz="2800" b="1" dirty="0" smtClean="0">
              <a:solidFill>
                <a:srgbClr val="000072"/>
              </a:solidFill>
              <a:latin typeface="Calibri" pitchFamily="34" charset="0"/>
            </a:endParaRPr>
          </a:p>
        </p:txBody>
      </p:sp>
      <p:sp>
        <p:nvSpPr>
          <p:cNvPr id="2" name="Rectangle 1"/>
          <p:cNvSpPr/>
          <p:nvPr/>
        </p:nvSpPr>
        <p:spPr>
          <a:xfrm>
            <a:off x="0" y="2636912"/>
            <a:ext cx="9144000" cy="1200329"/>
          </a:xfrm>
          <a:prstGeom prst="rect">
            <a:avLst/>
          </a:prstGeom>
        </p:spPr>
        <p:txBody>
          <a:bodyPr wrap="square">
            <a:spAutoFit/>
          </a:bodyPr>
          <a:lstStyle/>
          <a:p>
            <a:pPr algn="ctr">
              <a:spcAft>
                <a:spcPts val="2400"/>
              </a:spcAft>
            </a:pPr>
            <a:r>
              <a:rPr lang="sr-Latn-CS" sz="3600" b="1" dirty="0" smtClean="0">
                <a:solidFill>
                  <a:srgbClr val="000072"/>
                </a:solidFill>
                <a:latin typeface="Calibri" pitchFamily="34" charset="0"/>
              </a:rPr>
              <a:t>Osnovni pojmovi infekcija i odbrane domaćina  - virusi, </a:t>
            </a:r>
            <a:r>
              <a:rPr lang="sr-Latn-CS" sz="3600" b="1" dirty="0" smtClean="0">
                <a:solidFill>
                  <a:srgbClr val="000072"/>
                </a:solidFill>
                <a:latin typeface="Calibri" pitchFamily="34" charset="0"/>
              </a:rPr>
              <a:t>bakterije, gljive</a:t>
            </a:r>
            <a:r>
              <a:rPr lang="sr-Latn-CS" sz="3600" b="1" dirty="0" smtClean="0">
                <a:solidFill>
                  <a:srgbClr val="000072"/>
                </a:solidFill>
                <a:latin typeface="Calibri" pitchFamily="34" charset="0"/>
              </a:rPr>
              <a:t>, </a:t>
            </a:r>
            <a:r>
              <a:rPr lang="sr-Latn-CS" sz="3600" b="1" dirty="0" smtClean="0">
                <a:solidFill>
                  <a:srgbClr val="000072"/>
                </a:solidFill>
                <a:latin typeface="Calibri" pitchFamily="34" charset="0"/>
              </a:rPr>
              <a:t>paraziti- </a:t>
            </a:r>
            <a:endParaRPr lang="sr-Latn-CS" sz="3600" b="1" dirty="0">
              <a:solidFill>
                <a:srgbClr val="000072"/>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lajd 1"/>
          <p:cNvPicPr>
            <a:picLocks noChangeAspect="1" noChangeArrowheads="1"/>
          </p:cNvPicPr>
          <p:nvPr/>
        </p:nvPicPr>
        <p:blipFill>
          <a:blip r:embed="rId2" cstate="print"/>
          <a:srcRect/>
          <a:stretch>
            <a:fillRect/>
          </a:stretch>
        </p:blipFill>
        <p:spPr bwMode="auto">
          <a:xfrm>
            <a:off x="2452688" y="1314450"/>
            <a:ext cx="4238625" cy="4229100"/>
          </a:xfrm>
          <a:prstGeom prst="rect">
            <a:avLst/>
          </a:prstGeom>
          <a:noFill/>
          <a:ln w="9525">
            <a:noFill/>
            <a:miter lim="800000"/>
            <a:headEnd/>
            <a:tailEnd/>
          </a:ln>
        </p:spPr>
      </p:pic>
      <p:sp>
        <p:nvSpPr>
          <p:cNvPr id="20483" name="Rectangle 3"/>
          <p:cNvSpPr>
            <a:spLocks noChangeArrowheads="1"/>
          </p:cNvSpPr>
          <p:nvPr/>
        </p:nvSpPr>
        <p:spPr bwMode="auto">
          <a:xfrm>
            <a:off x="468313" y="73025"/>
            <a:ext cx="8229600" cy="1143000"/>
          </a:xfrm>
          <a:prstGeom prst="rect">
            <a:avLst/>
          </a:prstGeom>
          <a:noFill/>
          <a:ln w="9525">
            <a:noFill/>
            <a:miter lim="800000"/>
            <a:headEnd/>
            <a:tailEnd/>
          </a:ln>
        </p:spPr>
        <p:txBody>
          <a:bodyPr anchor="ctr"/>
          <a:lstStyle/>
          <a:p>
            <a:pPr algn="ctr"/>
            <a:r>
              <a:rPr lang="sr-Latn-CS" sz="3600" b="1" dirty="0">
                <a:solidFill>
                  <a:srgbClr val="000072"/>
                </a:solidFill>
                <a:latin typeface="Calibri" pitchFamily="34" charset="0"/>
              </a:rPr>
              <a:t>Redosled događaja u infekciji</a:t>
            </a:r>
            <a:endParaRPr lang="en-US" sz="3600" b="1" dirty="0">
              <a:solidFill>
                <a:srgbClr val="000072"/>
              </a:solidFill>
              <a:latin typeface="Calibri" pitchFamily="34"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619250" y="234950"/>
            <a:ext cx="5835650" cy="1190625"/>
          </a:xfrm>
          <a:prstGeom prst="rect">
            <a:avLst/>
          </a:prstGeom>
          <a:noFill/>
          <a:ln w="9525">
            <a:noFill/>
            <a:miter lim="800000"/>
            <a:headEnd/>
            <a:tailEnd/>
          </a:ln>
        </p:spPr>
        <p:txBody>
          <a:bodyPr wrap="none">
            <a:spAutoFit/>
          </a:bodyPr>
          <a:lstStyle/>
          <a:p>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en-US" sz="3600" dirty="0" err="1">
                <a:solidFill>
                  <a:srgbClr val="000066"/>
                </a:solidFill>
              </a:rPr>
              <a:t>protiv</a:t>
            </a:r>
            <a:r>
              <a:rPr lang="sr-Latn-CS" sz="3600" dirty="0">
                <a:solidFill>
                  <a:srgbClr val="000066"/>
                </a:solidFill>
              </a:rPr>
              <a:t> </a:t>
            </a:r>
          </a:p>
          <a:p>
            <a:r>
              <a:rPr lang="sr-Latn-CS" sz="3600" dirty="0">
                <a:solidFill>
                  <a:srgbClr val="000066"/>
                </a:solidFill>
              </a:rPr>
              <a:t>ekstracelularnih </a:t>
            </a:r>
            <a:r>
              <a:rPr lang="sr-Latn-CS" sz="3600" dirty="0">
                <a:solidFill>
                  <a:srgbClr val="FF0000"/>
                </a:solidFill>
              </a:rPr>
              <a:t>bakterija</a:t>
            </a:r>
            <a:endParaRPr lang="en-US" sz="3600" dirty="0">
              <a:solidFill>
                <a:srgbClr val="FF0000"/>
              </a:solidFill>
            </a:endParaRPr>
          </a:p>
        </p:txBody>
      </p:sp>
      <p:sp>
        <p:nvSpPr>
          <p:cNvPr id="28675" name="Text Box 3"/>
          <p:cNvSpPr txBox="1">
            <a:spLocks noChangeArrowheads="1"/>
          </p:cNvSpPr>
          <p:nvPr/>
        </p:nvSpPr>
        <p:spPr bwMode="auto">
          <a:xfrm>
            <a:off x="1477963" y="3565525"/>
            <a:ext cx="5878512" cy="366713"/>
          </a:xfrm>
          <a:prstGeom prst="rect">
            <a:avLst/>
          </a:prstGeom>
          <a:noFill/>
          <a:ln w="9525">
            <a:noFill/>
            <a:miter lim="800000"/>
            <a:headEnd/>
            <a:tailEnd/>
          </a:ln>
        </p:spPr>
        <p:txBody>
          <a:bodyPr wrap="none">
            <a:spAutoFit/>
          </a:bodyPr>
          <a:lstStyle/>
          <a:p>
            <a:r>
              <a:rPr lang="sr-Latn-CS">
                <a:solidFill>
                  <a:srgbClr val="000066"/>
                </a:solidFill>
              </a:rPr>
              <a:t>- aktivacija komplementa klasičnim putem (IgM i IgG)</a:t>
            </a:r>
            <a:endParaRPr lang="en-US">
              <a:solidFill>
                <a:srgbClr val="000066"/>
              </a:solidFill>
            </a:endParaRPr>
          </a:p>
        </p:txBody>
      </p:sp>
      <p:sp>
        <p:nvSpPr>
          <p:cNvPr id="28676" name="Text Box 4"/>
          <p:cNvSpPr txBox="1">
            <a:spLocks noChangeArrowheads="1"/>
          </p:cNvSpPr>
          <p:nvPr/>
        </p:nvSpPr>
        <p:spPr bwMode="auto">
          <a:xfrm>
            <a:off x="1477963" y="3978275"/>
            <a:ext cx="3952875" cy="366713"/>
          </a:xfrm>
          <a:prstGeom prst="rect">
            <a:avLst/>
          </a:prstGeom>
          <a:noFill/>
          <a:ln w="9525">
            <a:noFill/>
            <a:miter lim="800000"/>
            <a:headEnd/>
            <a:tailEnd/>
          </a:ln>
        </p:spPr>
        <p:txBody>
          <a:bodyPr wrap="none">
            <a:spAutoFit/>
          </a:bodyPr>
          <a:lstStyle/>
          <a:p>
            <a:r>
              <a:rPr lang="sr-Latn-CS">
                <a:solidFill>
                  <a:srgbClr val="000066"/>
                </a:solidFill>
              </a:rPr>
              <a:t>- neutralizacija toksina (IgG i IgA) </a:t>
            </a:r>
            <a:endParaRPr lang="en-US">
              <a:solidFill>
                <a:srgbClr val="000066"/>
              </a:solidFill>
            </a:endParaRPr>
          </a:p>
        </p:txBody>
      </p:sp>
      <p:sp>
        <p:nvSpPr>
          <p:cNvPr id="28677" name="Text Box 5"/>
          <p:cNvSpPr txBox="1">
            <a:spLocks noChangeArrowheads="1"/>
          </p:cNvSpPr>
          <p:nvPr/>
        </p:nvSpPr>
        <p:spPr bwMode="auto">
          <a:xfrm>
            <a:off x="1477963" y="4346575"/>
            <a:ext cx="3597275" cy="366713"/>
          </a:xfrm>
          <a:prstGeom prst="rect">
            <a:avLst/>
          </a:prstGeom>
          <a:noFill/>
          <a:ln w="9525">
            <a:noFill/>
            <a:miter lim="800000"/>
            <a:headEnd/>
            <a:tailEnd/>
          </a:ln>
        </p:spPr>
        <p:txBody>
          <a:bodyPr wrap="none">
            <a:spAutoFit/>
          </a:bodyPr>
          <a:lstStyle/>
          <a:p>
            <a:r>
              <a:rPr lang="sr-Latn-CS">
                <a:solidFill>
                  <a:srgbClr val="000066"/>
                </a:solidFill>
              </a:rPr>
              <a:t>- </a:t>
            </a:r>
            <a:r>
              <a:rPr lang="en-US">
                <a:solidFill>
                  <a:srgbClr val="000066"/>
                </a:solidFill>
              </a:rPr>
              <a:t>o</a:t>
            </a:r>
            <a:r>
              <a:rPr lang="sr-Latn-CS">
                <a:solidFill>
                  <a:srgbClr val="000066"/>
                </a:solidFill>
              </a:rPr>
              <a:t>psonizacija</a:t>
            </a:r>
            <a:r>
              <a:rPr lang="en-US">
                <a:solidFill>
                  <a:srgbClr val="000066"/>
                </a:solidFill>
              </a:rPr>
              <a:t> i fagocitoza</a:t>
            </a:r>
            <a:r>
              <a:rPr lang="sr-Latn-CS">
                <a:solidFill>
                  <a:srgbClr val="000066"/>
                </a:solidFill>
              </a:rPr>
              <a:t> (IgG)</a:t>
            </a:r>
            <a:endParaRPr lang="en-US">
              <a:solidFill>
                <a:srgbClr val="000066"/>
              </a:solidFill>
            </a:endParaRPr>
          </a:p>
        </p:txBody>
      </p:sp>
      <p:sp>
        <p:nvSpPr>
          <p:cNvPr id="28678" name="Text Box 6"/>
          <p:cNvSpPr txBox="1">
            <a:spLocks noChangeArrowheads="1"/>
          </p:cNvSpPr>
          <p:nvPr/>
        </p:nvSpPr>
        <p:spPr bwMode="auto">
          <a:xfrm>
            <a:off x="684213" y="2636838"/>
            <a:ext cx="2947987" cy="457200"/>
          </a:xfrm>
          <a:prstGeom prst="rect">
            <a:avLst/>
          </a:prstGeom>
          <a:noFill/>
          <a:ln w="9525">
            <a:noFill/>
            <a:miter lim="800000"/>
            <a:headEnd/>
            <a:tailEnd/>
          </a:ln>
        </p:spPr>
        <p:txBody>
          <a:bodyPr wrap="none">
            <a:spAutoFit/>
          </a:bodyPr>
          <a:lstStyle/>
          <a:p>
            <a:r>
              <a:rPr lang="sr-Latn-CS" sz="2400">
                <a:solidFill>
                  <a:srgbClr val="000066"/>
                </a:solidFill>
              </a:rPr>
              <a:t>Humoralna imunost </a:t>
            </a:r>
            <a:endParaRPr lang="en-US" sz="2400">
              <a:solidFill>
                <a:srgbClr val="000066"/>
              </a:solidFill>
            </a:endParaRPr>
          </a:p>
        </p:txBody>
      </p:sp>
      <p:sp>
        <p:nvSpPr>
          <p:cNvPr id="28679" name="Text Box 7"/>
          <p:cNvSpPr txBox="1">
            <a:spLocks noChangeArrowheads="1"/>
          </p:cNvSpPr>
          <p:nvPr/>
        </p:nvSpPr>
        <p:spPr bwMode="auto">
          <a:xfrm>
            <a:off x="250825" y="2035175"/>
            <a:ext cx="4260850" cy="457200"/>
          </a:xfrm>
          <a:prstGeom prst="rect">
            <a:avLst/>
          </a:prstGeom>
          <a:noFill/>
          <a:ln w="9525">
            <a:noFill/>
            <a:miter lim="800000"/>
            <a:headEnd/>
            <a:tailEnd/>
          </a:ln>
        </p:spPr>
        <p:txBody>
          <a:bodyPr wrap="none">
            <a:spAutoFit/>
          </a:bodyPr>
          <a:lstStyle/>
          <a:p>
            <a:r>
              <a:rPr lang="sr-Latn-CS" sz="2400" b="1">
                <a:solidFill>
                  <a:srgbClr val="000066"/>
                </a:solidFill>
              </a:rPr>
              <a:t>Mehanizmi stečene imunosti</a:t>
            </a:r>
            <a:endParaRPr lang="en-US" sz="2400" b="1">
              <a:solidFill>
                <a:srgbClr val="000066"/>
              </a:solidFill>
            </a:endParaRPr>
          </a:p>
        </p:txBody>
      </p:sp>
      <p:sp>
        <p:nvSpPr>
          <p:cNvPr id="28680" name="Text Box 8"/>
          <p:cNvSpPr txBox="1">
            <a:spLocks noChangeArrowheads="1"/>
          </p:cNvSpPr>
          <p:nvPr/>
        </p:nvSpPr>
        <p:spPr bwMode="auto">
          <a:xfrm>
            <a:off x="1263650" y="3116263"/>
            <a:ext cx="3148013" cy="457200"/>
          </a:xfrm>
          <a:prstGeom prst="rect">
            <a:avLst/>
          </a:prstGeom>
          <a:noFill/>
          <a:ln w="9525">
            <a:noFill/>
            <a:miter lim="800000"/>
            <a:headEnd/>
            <a:tailEnd/>
          </a:ln>
        </p:spPr>
        <p:txBody>
          <a:bodyPr wrap="none">
            <a:spAutoFit/>
          </a:bodyPr>
          <a:lstStyle/>
          <a:p>
            <a:r>
              <a:rPr lang="sr-Latn-CS" sz="2400">
                <a:solidFill>
                  <a:srgbClr val="000066"/>
                </a:solidFill>
              </a:rPr>
              <a:t>B-limfociti i antitela </a:t>
            </a:r>
            <a:endParaRPr lang="en-US" sz="2400">
              <a:solidFill>
                <a:srgbClr val="000066"/>
              </a:solidFill>
            </a:endParaRPr>
          </a:p>
        </p:txBody>
      </p:sp>
      <p:sp>
        <p:nvSpPr>
          <p:cNvPr id="28681" name="Text Box 9"/>
          <p:cNvSpPr txBox="1">
            <a:spLocks noChangeArrowheads="1"/>
          </p:cNvSpPr>
          <p:nvPr/>
        </p:nvSpPr>
        <p:spPr bwMode="auto">
          <a:xfrm>
            <a:off x="1258888" y="4832350"/>
            <a:ext cx="4232275" cy="457200"/>
          </a:xfrm>
          <a:prstGeom prst="rect">
            <a:avLst/>
          </a:prstGeom>
          <a:noFill/>
          <a:ln w="9525">
            <a:noFill/>
            <a:miter lim="800000"/>
            <a:headEnd/>
            <a:tailEnd/>
          </a:ln>
        </p:spPr>
        <p:txBody>
          <a:bodyPr wrap="none">
            <a:spAutoFit/>
          </a:bodyPr>
          <a:lstStyle/>
          <a:p>
            <a:r>
              <a:rPr lang="sr-Latn-CS" sz="2400">
                <a:solidFill>
                  <a:srgbClr val="000066"/>
                </a:solidFill>
              </a:rPr>
              <a:t>CD4</a:t>
            </a:r>
            <a:r>
              <a:rPr lang="sr-Latn-CS" sz="2400" baseline="30000">
                <a:solidFill>
                  <a:srgbClr val="000066"/>
                </a:solidFill>
              </a:rPr>
              <a:t>+</a:t>
            </a:r>
            <a:r>
              <a:rPr lang="sr-Latn-CS" sz="2400">
                <a:solidFill>
                  <a:srgbClr val="000066"/>
                </a:solidFill>
              </a:rPr>
              <a:t> pomoćnički T-limfociti </a:t>
            </a:r>
            <a:endParaRPr lang="en-US" sz="2400">
              <a:solidFill>
                <a:srgbClr val="000066"/>
              </a:solidFill>
            </a:endParaRPr>
          </a:p>
        </p:txBody>
      </p:sp>
      <p:sp>
        <p:nvSpPr>
          <p:cNvPr id="137226" name="Text Box 10"/>
          <p:cNvSpPr txBox="1">
            <a:spLocks noChangeArrowheads="1"/>
          </p:cNvSpPr>
          <p:nvPr/>
        </p:nvSpPr>
        <p:spPr bwMode="auto">
          <a:xfrm>
            <a:off x="1476375" y="5281613"/>
            <a:ext cx="4502150" cy="366712"/>
          </a:xfrm>
          <a:prstGeom prst="rect">
            <a:avLst/>
          </a:prstGeom>
          <a:noFill/>
          <a:ln w="9525">
            <a:noFill/>
            <a:miter lim="800000"/>
            <a:headEnd/>
            <a:tailEnd/>
          </a:ln>
        </p:spPr>
        <p:txBody>
          <a:bodyPr wrap="none">
            <a:spAutoFit/>
          </a:bodyPr>
          <a:lstStyle/>
          <a:p>
            <a:r>
              <a:rPr lang="sr-Latn-CS">
                <a:solidFill>
                  <a:srgbClr val="000066"/>
                </a:solidFill>
              </a:rPr>
              <a:t>- pomoć B-limfocitima  (različiti citokini)</a:t>
            </a:r>
            <a:endParaRPr lang="en-US">
              <a:solidFill>
                <a:srgbClr val="000066"/>
              </a:solidFill>
            </a:endParaRPr>
          </a:p>
        </p:txBody>
      </p:sp>
      <p:sp>
        <p:nvSpPr>
          <p:cNvPr id="137227" name="Text Box 11"/>
          <p:cNvSpPr txBox="1">
            <a:spLocks noChangeArrowheads="1"/>
          </p:cNvSpPr>
          <p:nvPr/>
        </p:nvSpPr>
        <p:spPr bwMode="auto">
          <a:xfrm>
            <a:off x="1476375" y="5634038"/>
            <a:ext cx="4140200" cy="366712"/>
          </a:xfrm>
          <a:prstGeom prst="rect">
            <a:avLst/>
          </a:prstGeom>
          <a:noFill/>
          <a:ln w="9525">
            <a:noFill/>
            <a:miter lim="800000"/>
            <a:headEnd/>
            <a:tailEnd/>
          </a:ln>
        </p:spPr>
        <p:txBody>
          <a:bodyPr wrap="none">
            <a:spAutoFit/>
          </a:bodyPr>
          <a:lstStyle/>
          <a:p>
            <a:r>
              <a:rPr lang="sr-Latn-CS">
                <a:solidFill>
                  <a:srgbClr val="000066"/>
                </a:solidFill>
              </a:rPr>
              <a:t>- aktivacija makrofaga (IFN-</a:t>
            </a:r>
            <a:r>
              <a:rPr lang="el-GR">
                <a:solidFill>
                  <a:srgbClr val="000066"/>
                </a:solidFill>
              </a:rPr>
              <a:t>γ</a:t>
            </a:r>
            <a:r>
              <a:rPr lang="sr-Latn-CS">
                <a:solidFill>
                  <a:srgbClr val="000066"/>
                </a:solidFill>
              </a:rPr>
              <a:t>) – T</a:t>
            </a:r>
            <a:r>
              <a:rPr lang="sr-Latn-CS" baseline="-25000">
                <a:solidFill>
                  <a:srgbClr val="000066"/>
                </a:solidFill>
              </a:rPr>
              <a:t>H</a:t>
            </a:r>
            <a:r>
              <a:rPr lang="sr-Latn-CS">
                <a:solidFill>
                  <a:srgbClr val="000066"/>
                </a:solidFill>
              </a:rPr>
              <a:t>1 </a:t>
            </a:r>
            <a:endParaRPr lang="en-US">
              <a:solidFill>
                <a:srgbClr val="000066"/>
              </a:solidFill>
            </a:endParaRPr>
          </a:p>
        </p:txBody>
      </p:sp>
      <p:sp>
        <p:nvSpPr>
          <p:cNvPr id="137228" name="Text Box 12"/>
          <p:cNvSpPr txBox="1">
            <a:spLocks noChangeArrowheads="1"/>
          </p:cNvSpPr>
          <p:nvPr/>
        </p:nvSpPr>
        <p:spPr bwMode="auto">
          <a:xfrm>
            <a:off x="1476375" y="6002338"/>
            <a:ext cx="4087813" cy="366712"/>
          </a:xfrm>
          <a:prstGeom prst="rect">
            <a:avLst/>
          </a:prstGeom>
          <a:noFill/>
          <a:ln w="9525">
            <a:noFill/>
            <a:miter lim="800000"/>
            <a:headEnd/>
            <a:tailEnd/>
          </a:ln>
        </p:spPr>
        <p:txBody>
          <a:bodyPr wrap="none">
            <a:spAutoFit/>
          </a:bodyPr>
          <a:lstStyle/>
          <a:p>
            <a:r>
              <a:rPr lang="sr-Latn-CS">
                <a:solidFill>
                  <a:srgbClr val="000066"/>
                </a:solidFill>
              </a:rPr>
              <a:t>- aktivacija neutrofila (IL-17) – T</a:t>
            </a:r>
            <a:r>
              <a:rPr lang="sr-Latn-CS" baseline="-25000">
                <a:solidFill>
                  <a:srgbClr val="000066"/>
                </a:solidFill>
              </a:rPr>
              <a:t>H</a:t>
            </a:r>
            <a:r>
              <a:rPr lang="sr-Latn-CS">
                <a:solidFill>
                  <a:srgbClr val="000066"/>
                </a:solidFill>
              </a:rPr>
              <a:t>17</a:t>
            </a:r>
            <a:endParaRPr lang="en-US">
              <a:solidFill>
                <a:srgbClr val="000066"/>
              </a:solidFill>
            </a:endParaRPr>
          </a:p>
        </p:txBody>
      </p:sp>
      <p:sp>
        <p:nvSpPr>
          <p:cNvPr id="137230" name="Text Box 14"/>
          <p:cNvSpPr txBox="1">
            <a:spLocks noChangeArrowheads="1"/>
          </p:cNvSpPr>
          <p:nvPr/>
        </p:nvSpPr>
        <p:spPr bwMode="auto">
          <a:xfrm>
            <a:off x="1476375" y="6375400"/>
            <a:ext cx="3167063" cy="366713"/>
          </a:xfrm>
          <a:prstGeom prst="rect">
            <a:avLst/>
          </a:prstGeom>
          <a:noFill/>
          <a:ln w="9525">
            <a:noFill/>
            <a:miter lim="800000"/>
            <a:headEnd/>
            <a:tailEnd/>
          </a:ln>
        </p:spPr>
        <p:txBody>
          <a:bodyPr wrap="none">
            <a:spAutoFit/>
          </a:bodyPr>
          <a:lstStyle/>
          <a:p>
            <a:r>
              <a:rPr lang="sr-Latn-CS">
                <a:solidFill>
                  <a:srgbClr val="000066"/>
                </a:solidFill>
              </a:rPr>
              <a:t>- indukcija zapaljenja (TNF)</a:t>
            </a:r>
            <a:endParaRPr lang="en-US">
              <a:solidFill>
                <a:srgbClr val="000066"/>
              </a:solidFill>
            </a:endParaRPr>
          </a:p>
        </p:txBody>
      </p:sp>
    </p:spTree>
    <p:extLst>
      <p:ext uri="{BB962C8B-B14F-4D97-AF65-F5344CB8AC3E}">
        <p14:creationId xmlns:p14="http://schemas.microsoft.com/office/powerpoint/2010/main" val="418854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22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2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539078" y="1419228"/>
            <a:ext cx="3961748" cy="5295920"/>
            <a:chOff x="2539078" y="1276352"/>
            <a:chExt cx="3961748" cy="5295920"/>
          </a:xfrm>
        </p:grpSpPr>
        <p:pic>
          <p:nvPicPr>
            <p:cNvPr id="4098" name="Picture 2" descr="C:\Users\On Line\Desktop\Prilozi Abbas IV\6\Imunologija 4 - prilog 6-1.jpg"/>
            <p:cNvPicPr>
              <a:picLocks noChangeAspect="1" noChangeArrowheads="1"/>
            </p:cNvPicPr>
            <p:nvPr/>
          </p:nvPicPr>
          <p:blipFill>
            <a:blip r:embed="rId2"/>
            <a:srcRect r="36841"/>
            <a:stretch>
              <a:fillRect/>
            </a:stretch>
          </p:blipFill>
          <p:spPr bwMode="auto">
            <a:xfrm>
              <a:off x="2593981" y="1447822"/>
              <a:ext cx="3763969" cy="5124450"/>
            </a:xfrm>
            <a:prstGeom prst="rect">
              <a:avLst/>
            </a:prstGeom>
            <a:noFill/>
            <a:ln w="9525">
              <a:noFill/>
              <a:miter lim="800000"/>
              <a:headEnd/>
              <a:tailEnd/>
            </a:ln>
          </p:spPr>
        </p:pic>
        <p:sp>
          <p:nvSpPr>
            <p:cNvPr id="3" name="Rectangle 2"/>
            <p:cNvSpPr/>
            <p:nvPr/>
          </p:nvSpPr>
          <p:spPr>
            <a:xfrm>
              <a:off x="6143636" y="1419228"/>
              <a:ext cx="35719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4" name="Rectangle 3"/>
            <p:cNvSpPr/>
            <p:nvPr/>
          </p:nvSpPr>
          <p:spPr>
            <a:xfrm>
              <a:off x="2539078" y="1276352"/>
              <a:ext cx="357190"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grpSp>
      <p:sp>
        <p:nvSpPr>
          <p:cNvPr id="5" name="Text Box 3"/>
          <p:cNvSpPr txBox="1">
            <a:spLocks noChangeArrowheads="1"/>
          </p:cNvSpPr>
          <p:nvPr/>
        </p:nvSpPr>
        <p:spPr bwMode="auto">
          <a:xfrm>
            <a:off x="1180407" y="156969"/>
            <a:ext cx="6896311" cy="1200329"/>
          </a:xfrm>
          <a:prstGeom prst="rect">
            <a:avLst/>
          </a:prstGeom>
          <a:noFill/>
          <a:ln w="9525">
            <a:noFill/>
            <a:miter lim="800000"/>
            <a:headEnd/>
            <a:tailEnd/>
          </a:ln>
        </p:spPr>
        <p:txBody>
          <a:bodyPr wrap="none">
            <a:spAutoFit/>
          </a:bodyPr>
          <a:lstStyle/>
          <a:p>
            <a:pPr algn="ctr"/>
            <a:r>
              <a:rPr lang="sr-Latn-CS" sz="3600" dirty="0" smtClean="0">
                <a:solidFill>
                  <a:srgbClr val="000066"/>
                </a:solidFill>
              </a:rPr>
              <a:t>Uloga CD4</a:t>
            </a:r>
            <a:r>
              <a:rPr lang="sr-Latn-CS" sz="3600" baseline="30000" dirty="0" smtClean="0">
                <a:solidFill>
                  <a:srgbClr val="000066"/>
                </a:solidFill>
              </a:rPr>
              <a:t>+</a:t>
            </a:r>
            <a:r>
              <a:rPr lang="sr-Latn-CS" sz="3600" dirty="0" smtClean="0">
                <a:solidFill>
                  <a:srgbClr val="000066"/>
                </a:solidFill>
              </a:rPr>
              <a:t> T-</a:t>
            </a:r>
            <a:r>
              <a:rPr lang="sr-Latn-CS" sz="3600" dirty="0" err="1" smtClean="0">
                <a:solidFill>
                  <a:srgbClr val="000066"/>
                </a:solidFill>
              </a:rPr>
              <a:t>limfocita</a:t>
            </a:r>
            <a:r>
              <a:rPr lang="sr-Latn-CS" sz="3600" dirty="0" smtClean="0">
                <a:solidFill>
                  <a:srgbClr val="000066"/>
                </a:solidFill>
              </a:rPr>
              <a:t> u odbrani</a:t>
            </a:r>
          </a:p>
          <a:p>
            <a:pPr algn="ctr"/>
            <a:r>
              <a:rPr lang="sr-Latn-CS" sz="3600" dirty="0" smtClean="0">
                <a:solidFill>
                  <a:srgbClr val="000066"/>
                </a:solidFill>
              </a:rPr>
              <a:t>od </a:t>
            </a:r>
            <a:r>
              <a:rPr lang="sr-Latn-CS" sz="3600" dirty="0" err="1" smtClean="0">
                <a:solidFill>
                  <a:srgbClr val="000066"/>
                </a:solidFill>
              </a:rPr>
              <a:t>ekstracelularnih</a:t>
            </a:r>
            <a:r>
              <a:rPr lang="sr-Latn-CS" sz="3600" dirty="0" smtClean="0">
                <a:solidFill>
                  <a:srgbClr val="000066"/>
                </a:solidFill>
              </a:rPr>
              <a:t> </a:t>
            </a:r>
            <a:r>
              <a:rPr lang="sr-Latn-CS" sz="3600" dirty="0" smtClean="0">
                <a:solidFill>
                  <a:srgbClr val="FF0000"/>
                </a:solidFill>
              </a:rPr>
              <a:t>bakterija</a:t>
            </a:r>
            <a:endParaRPr lang="en-US" sz="3600" dirty="0">
              <a:solidFill>
                <a:srgbClr val="FF0000"/>
              </a:solidFill>
            </a:endParaRPr>
          </a:p>
        </p:txBody>
      </p:sp>
    </p:spTree>
    <p:extLst>
      <p:ext uri="{BB962C8B-B14F-4D97-AF65-F5344CB8AC3E}">
        <p14:creationId xmlns:p14="http://schemas.microsoft.com/office/powerpoint/2010/main" val="23727060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ext Box 3"/>
          <p:cNvSpPr txBox="1">
            <a:spLocks noChangeArrowheads="1"/>
          </p:cNvSpPr>
          <p:nvPr/>
        </p:nvSpPr>
        <p:spPr bwMode="auto">
          <a:xfrm>
            <a:off x="-52625" y="728991"/>
            <a:ext cx="3447412" cy="707886"/>
          </a:xfrm>
          <a:prstGeom prst="rect">
            <a:avLst/>
          </a:prstGeom>
          <a:noFill/>
          <a:ln w="9525">
            <a:noFill/>
            <a:miter lim="800000"/>
            <a:headEnd/>
            <a:tailEnd/>
          </a:ln>
        </p:spPr>
        <p:txBody>
          <a:bodyPr wrap="square">
            <a:spAutoFit/>
          </a:bodyPr>
          <a:lstStyle/>
          <a:p>
            <a:r>
              <a:rPr lang="sr-Latn-CS" sz="2000" dirty="0">
                <a:solidFill>
                  <a:srgbClr val="000066"/>
                </a:solidFill>
              </a:rPr>
              <a:t>p</a:t>
            </a:r>
            <a:r>
              <a:rPr lang="en-US" sz="2000" dirty="0" err="1">
                <a:solidFill>
                  <a:srgbClr val="000066"/>
                </a:solidFill>
              </a:rPr>
              <a:t>reživljavaju</a:t>
            </a:r>
            <a:r>
              <a:rPr lang="en-US" sz="2000" dirty="0">
                <a:solidFill>
                  <a:srgbClr val="000066"/>
                </a:solidFill>
              </a:rPr>
              <a:t> </a:t>
            </a:r>
            <a:r>
              <a:rPr lang="en-US" sz="2000" dirty="0" err="1">
                <a:solidFill>
                  <a:srgbClr val="000066"/>
                </a:solidFill>
              </a:rPr>
              <a:t>i</a:t>
            </a:r>
            <a:r>
              <a:rPr lang="en-US" sz="2000" dirty="0">
                <a:solidFill>
                  <a:srgbClr val="000066"/>
                </a:solidFill>
              </a:rPr>
              <a:t> </a:t>
            </a:r>
            <a:r>
              <a:rPr lang="en-US" sz="2000" dirty="0" err="1">
                <a:solidFill>
                  <a:srgbClr val="000066"/>
                </a:solidFill>
              </a:rPr>
              <a:t>replikuju</a:t>
            </a:r>
            <a:r>
              <a:rPr lang="en-US" sz="2000" dirty="0">
                <a:solidFill>
                  <a:srgbClr val="000066"/>
                </a:solidFill>
              </a:rPr>
              <a:t> se </a:t>
            </a:r>
            <a:r>
              <a:rPr lang="en-US" sz="2000" dirty="0" err="1">
                <a:solidFill>
                  <a:srgbClr val="000066"/>
                </a:solidFill>
              </a:rPr>
              <a:t>unutar</a:t>
            </a:r>
            <a:r>
              <a:rPr lang="en-US" sz="2000" dirty="0">
                <a:solidFill>
                  <a:srgbClr val="000066"/>
                </a:solidFill>
              </a:rPr>
              <a:t> </a:t>
            </a:r>
            <a:r>
              <a:rPr lang="en-US" sz="2000" dirty="0" err="1">
                <a:solidFill>
                  <a:srgbClr val="000066"/>
                </a:solidFill>
              </a:rPr>
              <a:t>ćelije</a:t>
            </a:r>
            <a:endParaRPr lang="en-US" sz="2000" dirty="0">
              <a:solidFill>
                <a:srgbClr val="000066"/>
              </a:solidFill>
            </a:endParaRPr>
          </a:p>
        </p:txBody>
      </p:sp>
      <p:sp>
        <p:nvSpPr>
          <p:cNvPr id="94212" name="Text Box 4"/>
          <p:cNvSpPr txBox="1">
            <a:spLocks noChangeArrowheads="1"/>
          </p:cNvSpPr>
          <p:nvPr/>
        </p:nvSpPr>
        <p:spPr bwMode="auto">
          <a:xfrm>
            <a:off x="-52625" y="2897504"/>
            <a:ext cx="3195105" cy="400110"/>
          </a:xfrm>
          <a:prstGeom prst="rect">
            <a:avLst/>
          </a:prstGeom>
          <a:noFill/>
          <a:ln w="9525">
            <a:noFill/>
            <a:miter lim="800000"/>
            <a:headEnd/>
            <a:tailEnd/>
          </a:ln>
        </p:spPr>
        <p:txBody>
          <a:bodyPr wrap="none">
            <a:spAutoFit/>
          </a:bodyPr>
          <a:lstStyle/>
          <a:p>
            <a:r>
              <a:rPr lang="sr-Latn-CS" sz="2000" dirty="0">
                <a:solidFill>
                  <a:srgbClr val="000066"/>
                </a:solidFill>
              </a:rPr>
              <a:t>indukuju hronične infekcije</a:t>
            </a:r>
            <a:endParaRPr lang="en-US" sz="2000" dirty="0">
              <a:solidFill>
                <a:srgbClr val="000066"/>
              </a:solidFill>
            </a:endParaRPr>
          </a:p>
        </p:txBody>
      </p:sp>
      <p:sp>
        <p:nvSpPr>
          <p:cNvPr id="94213" name="Text Box 5"/>
          <p:cNvSpPr txBox="1">
            <a:spLocks noChangeArrowheads="1"/>
          </p:cNvSpPr>
          <p:nvPr/>
        </p:nvSpPr>
        <p:spPr bwMode="auto">
          <a:xfrm>
            <a:off x="-23258" y="3598857"/>
            <a:ext cx="3517279" cy="707886"/>
          </a:xfrm>
          <a:prstGeom prst="rect">
            <a:avLst/>
          </a:prstGeom>
          <a:noFill/>
          <a:ln w="9525">
            <a:noFill/>
            <a:miter lim="800000"/>
            <a:headEnd/>
            <a:tailEnd/>
          </a:ln>
        </p:spPr>
        <p:txBody>
          <a:bodyPr wrap="square">
            <a:spAutoFit/>
          </a:bodyPr>
          <a:lstStyle/>
          <a:p>
            <a:r>
              <a:rPr lang="sr-Latn-CS" sz="2000" dirty="0">
                <a:solidFill>
                  <a:srgbClr val="000066"/>
                </a:solidFill>
              </a:rPr>
              <a:t>fakultativno intracelularne (npr. </a:t>
            </a:r>
            <a:r>
              <a:rPr lang="sr-Latn-CS" sz="2000" i="1" dirty="0">
                <a:solidFill>
                  <a:srgbClr val="000066"/>
                </a:solidFill>
              </a:rPr>
              <a:t>Mycobacterium sp.</a:t>
            </a:r>
            <a:r>
              <a:rPr lang="sr-Latn-CS" sz="2000" dirty="0">
                <a:solidFill>
                  <a:srgbClr val="000066"/>
                </a:solidFill>
              </a:rPr>
              <a:t>)</a:t>
            </a:r>
            <a:endParaRPr lang="en-US" sz="2000" dirty="0">
              <a:solidFill>
                <a:srgbClr val="000066"/>
              </a:solidFill>
            </a:endParaRPr>
          </a:p>
        </p:txBody>
      </p:sp>
      <p:sp>
        <p:nvSpPr>
          <p:cNvPr id="94221" name="Text Box 13"/>
          <p:cNvSpPr txBox="1">
            <a:spLocks noChangeArrowheads="1"/>
          </p:cNvSpPr>
          <p:nvPr/>
        </p:nvSpPr>
        <p:spPr bwMode="auto">
          <a:xfrm>
            <a:off x="0" y="4509120"/>
            <a:ext cx="3183992" cy="707886"/>
          </a:xfrm>
          <a:prstGeom prst="rect">
            <a:avLst/>
          </a:prstGeom>
          <a:noFill/>
          <a:ln w="9525">
            <a:noFill/>
            <a:miter lim="800000"/>
            <a:headEnd/>
            <a:tailEnd/>
          </a:ln>
        </p:spPr>
        <p:txBody>
          <a:bodyPr wrap="square">
            <a:spAutoFit/>
          </a:bodyPr>
          <a:lstStyle/>
          <a:p>
            <a:r>
              <a:rPr lang="sr-Latn-CS" sz="2000" dirty="0">
                <a:solidFill>
                  <a:srgbClr val="000066"/>
                </a:solidFill>
              </a:rPr>
              <a:t>striktno intracelularne (hlamidije i rikecije)</a:t>
            </a:r>
            <a:endParaRPr lang="en-US" sz="2000" dirty="0">
              <a:solidFill>
                <a:srgbClr val="000066"/>
              </a:solidFill>
            </a:endParaRPr>
          </a:p>
        </p:txBody>
      </p:sp>
      <p:sp>
        <p:nvSpPr>
          <p:cNvPr id="37894" name="Text Box 14"/>
          <p:cNvSpPr txBox="1">
            <a:spLocks noChangeArrowheads="1"/>
          </p:cNvSpPr>
          <p:nvPr/>
        </p:nvSpPr>
        <p:spPr bwMode="auto">
          <a:xfrm>
            <a:off x="143064" y="-18366"/>
            <a:ext cx="4852610" cy="646331"/>
          </a:xfrm>
          <a:prstGeom prst="rect">
            <a:avLst/>
          </a:prstGeom>
          <a:noFill/>
          <a:ln w="9525">
            <a:noFill/>
            <a:miter lim="800000"/>
            <a:headEnd/>
            <a:tailEnd/>
          </a:ln>
        </p:spPr>
        <p:txBody>
          <a:bodyPr wrap="none">
            <a:spAutoFit/>
          </a:bodyPr>
          <a:lstStyle/>
          <a:p>
            <a:r>
              <a:rPr lang="sr-Latn-CS" sz="3600" dirty="0">
                <a:solidFill>
                  <a:srgbClr val="000066"/>
                </a:solidFill>
              </a:rPr>
              <a:t>Intracelularne </a:t>
            </a:r>
            <a:r>
              <a:rPr lang="sr-Latn-CS" sz="3600" dirty="0">
                <a:solidFill>
                  <a:srgbClr val="FF0000"/>
                </a:solidFill>
              </a:rPr>
              <a:t>bakterije</a:t>
            </a:r>
            <a:endParaRPr lang="en-US" sz="3600" dirty="0">
              <a:solidFill>
                <a:srgbClr val="FF0000"/>
              </a:solidFill>
            </a:endParaRPr>
          </a:p>
        </p:txBody>
      </p:sp>
      <p:sp>
        <p:nvSpPr>
          <p:cNvPr id="94223" name="Text Box 15"/>
          <p:cNvSpPr txBox="1">
            <a:spLocks noChangeArrowheads="1"/>
          </p:cNvSpPr>
          <p:nvPr/>
        </p:nvSpPr>
        <p:spPr bwMode="auto">
          <a:xfrm>
            <a:off x="-18951" y="1376563"/>
            <a:ext cx="3944565" cy="707886"/>
          </a:xfrm>
          <a:prstGeom prst="rect">
            <a:avLst/>
          </a:prstGeom>
          <a:noFill/>
          <a:ln w="9525">
            <a:noFill/>
            <a:miter lim="800000"/>
            <a:headEnd/>
            <a:tailEnd/>
          </a:ln>
        </p:spPr>
        <p:txBody>
          <a:bodyPr wrap="square">
            <a:spAutoFit/>
          </a:bodyPr>
          <a:lstStyle/>
          <a:p>
            <a:r>
              <a:rPr lang="sr-Latn-CS" sz="2000" dirty="0">
                <a:solidFill>
                  <a:srgbClr val="000066"/>
                </a:solidFill>
              </a:rPr>
              <a:t>nedostupne antitelima</a:t>
            </a:r>
            <a:r>
              <a:rPr lang="en-US" sz="2000" dirty="0">
                <a:solidFill>
                  <a:srgbClr val="000066"/>
                </a:solidFill>
              </a:rPr>
              <a:t> </a:t>
            </a:r>
            <a:r>
              <a:rPr lang="en-US" sz="2000" dirty="0" err="1">
                <a:solidFill>
                  <a:srgbClr val="000066"/>
                </a:solidFill>
              </a:rPr>
              <a:t>i</a:t>
            </a:r>
            <a:r>
              <a:rPr lang="en-US" sz="2000" dirty="0">
                <a:solidFill>
                  <a:srgbClr val="000066"/>
                </a:solidFill>
              </a:rPr>
              <a:t> </a:t>
            </a:r>
            <a:r>
              <a:rPr lang="en-US" sz="2000" dirty="0" err="1">
                <a:solidFill>
                  <a:srgbClr val="000066"/>
                </a:solidFill>
              </a:rPr>
              <a:t>komplementu</a:t>
            </a:r>
            <a:endParaRPr lang="en-US" sz="2000" dirty="0">
              <a:solidFill>
                <a:srgbClr val="000066"/>
              </a:solidFill>
            </a:endParaRPr>
          </a:p>
        </p:txBody>
      </p:sp>
      <p:sp>
        <p:nvSpPr>
          <p:cNvPr id="94224" name="Text Box 16"/>
          <p:cNvSpPr txBox="1">
            <a:spLocks noChangeArrowheads="1"/>
          </p:cNvSpPr>
          <p:nvPr/>
        </p:nvSpPr>
        <p:spPr bwMode="auto">
          <a:xfrm>
            <a:off x="-31137" y="2087271"/>
            <a:ext cx="5040560" cy="707886"/>
          </a:xfrm>
          <a:prstGeom prst="rect">
            <a:avLst/>
          </a:prstGeom>
          <a:noFill/>
          <a:ln w="9525">
            <a:noFill/>
            <a:miter lim="800000"/>
            <a:headEnd/>
            <a:tailEnd/>
          </a:ln>
        </p:spPr>
        <p:txBody>
          <a:bodyPr wrap="square">
            <a:spAutoFit/>
          </a:bodyPr>
          <a:lstStyle/>
          <a:p>
            <a:r>
              <a:rPr lang="sr-Latn-CS" sz="2000" dirty="0">
                <a:solidFill>
                  <a:srgbClr val="000066"/>
                </a:solidFill>
              </a:rPr>
              <a:t>u ćeliju ulaze preko receptora, endocitozom ili fagocitozom</a:t>
            </a:r>
            <a:endParaRPr lang="en-US" sz="2000" dirty="0">
              <a:solidFill>
                <a:srgbClr val="000066"/>
              </a:solidFill>
            </a:endParaRPr>
          </a:p>
        </p:txBody>
      </p:sp>
      <p:pic>
        <p:nvPicPr>
          <p:cNvPr id="2" name="Picture 1"/>
          <p:cNvPicPr>
            <a:picLocks noChangeAspect="1"/>
          </p:cNvPicPr>
          <p:nvPr/>
        </p:nvPicPr>
        <p:blipFill>
          <a:blip r:embed="rId3"/>
          <a:stretch>
            <a:fillRect/>
          </a:stretch>
        </p:blipFill>
        <p:spPr>
          <a:xfrm>
            <a:off x="3203031" y="1031904"/>
            <a:ext cx="5940969" cy="5041161"/>
          </a:xfrm>
          <a:prstGeom prst="rect">
            <a:avLst/>
          </a:prstGeom>
        </p:spPr>
      </p:pic>
      <p:sp>
        <p:nvSpPr>
          <p:cNvPr id="10" name="Rectangle 8"/>
          <p:cNvSpPr>
            <a:spLocks noChangeArrowheads="1"/>
          </p:cNvSpPr>
          <p:nvPr/>
        </p:nvSpPr>
        <p:spPr bwMode="auto">
          <a:xfrm>
            <a:off x="6876256" y="1297912"/>
            <a:ext cx="2286783" cy="865187"/>
          </a:xfrm>
          <a:prstGeom prst="rect">
            <a:avLst/>
          </a:prstGeom>
          <a:noFill/>
          <a:ln w="38100">
            <a:solidFill>
              <a:srgbClr val="000072"/>
            </a:solidFill>
            <a:miter lim="800000"/>
            <a:headEnd/>
            <a:tailEnd/>
          </a:ln>
        </p:spPr>
        <p:txBody>
          <a:bodyPr wrap="none" anchor="ctr"/>
          <a:lstStyle/>
          <a:p>
            <a:pPr algn="ctr"/>
            <a:endParaRPr lang="sr-Latn-CS" b="1">
              <a:solidFill>
                <a:srgbClr val="002060"/>
              </a:solidFill>
            </a:endParaRPr>
          </a:p>
        </p:txBody>
      </p:sp>
    </p:spTree>
    <p:extLst>
      <p:ext uri="{BB962C8B-B14F-4D97-AF65-F5344CB8AC3E}">
        <p14:creationId xmlns:p14="http://schemas.microsoft.com/office/powerpoint/2010/main" val="1857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2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p:bldP spid="94212" grpId="0"/>
      <p:bldP spid="94213" grpId="0"/>
      <p:bldP spid="94221" grpId="0"/>
      <p:bldP spid="94223" grpId="0"/>
      <p:bldP spid="94224" grpId="0"/>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0"/>
            <a:ext cx="9252520" cy="1190625"/>
          </a:xfrm>
          <a:prstGeom prst="rect">
            <a:avLst/>
          </a:prstGeom>
          <a:noFill/>
          <a:ln w="9525">
            <a:noFill/>
            <a:miter lim="800000"/>
            <a:headEnd/>
            <a:tailEnd/>
          </a:ln>
        </p:spPr>
        <p:txBody>
          <a:bodyPr wrap="square">
            <a:spAutoFit/>
          </a:bodyPr>
          <a:lstStyle/>
          <a:p>
            <a:pPr algn="ctr"/>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en-US" sz="3600" dirty="0" err="1">
                <a:solidFill>
                  <a:srgbClr val="000066"/>
                </a:solidFill>
              </a:rPr>
              <a:t>protiv</a:t>
            </a:r>
            <a:r>
              <a:rPr lang="sr-Latn-CS" sz="3600" dirty="0">
                <a:solidFill>
                  <a:srgbClr val="000066"/>
                </a:solidFill>
              </a:rPr>
              <a:t> </a:t>
            </a:r>
          </a:p>
          <a:p>
            <a:pPr algn="ctr"/>
            <a:r>
              <a:rPr lang="sr-Latn-CS" sz="3600" dirty="0">
                <a:solidFill>
                  <a:srgbClr val="000066"/>
                </a:solidFill>
              </a:rPr>
              <a:t>intracelularnih </a:t>
            </a:r>
            <a:r>
              <a:rPr lang="sr-Latn-CS" sz="3600" dirty="0">
                <a:solidFill>
                  <a:srgbClr val="FF0000"/>
                </a:solidFill>
              </a:rPr>
              <a:t>bakterija</a:t>
            </a:r>
            <a:endParaRPr lang="en-US" sz="3600" dirty="0">
              <a:solidFill>
                <a:srgbClr val="FF0000"/>
              </a:solidFill>
            </a:endParaRPr>
          </a:p>
        </p:txBody>
      </p:sp>
      <p:sp>
        <p:nvSpPr>
          <p:cNvPr id="124936" name="Text Box 8"/>
          <p:cNvSpPr txBox="1">
            <a:spLocks noChangeArrowheads="1"/>
          </p:cNvSpPr>
          <p:nvPr/>
        </p:nvSpPr>
        <p:spPr bwMode="auto">
          <a:xfrm>
            <a:off x="755576" y="1626152"/>
            <a:ext cx="6831012" cy="457200"/>
          </a:xfrm>
          <a:prstGeom prst="rect">
            <a:avLst/>
          </a:prstGeom>
          <a:noFill/>
          <a:ln w="9525">
            <a:noFill/>
            <a:miter lim="800000"/>
            <a:headEnd/>
            <a:tailEnd/>
          </a:ln>
        </p:spPr>
        <p:txBody>
          <a:bodyPr wrap="none">
            <a:spAutoFit/>
          </a:bodyPr>
          <a:lstStyle/>
          <a:p>
            <a:r>
              <a:rPr lang="sr-Latn-CS" sz="2400" dirty="0">
                <a:solidFill>
                  <a:srgbClr val="000066"/>
                </a:solidFill>
              </a:rPr>
              <a:t>- fagocitoza (neuspešna u odsustvu stimulacije)</a:t>
            </a:r>
            <a:endParaRPr lang="en-US" sz="2400" dirty="0">
              <a:solidFill>
                <a:srgbClr val="000066"/>
              </a:solidFill>
            </a:endParaRPr>
          </a:p>
        </p:txBody>
      </p:sp>
      <p:sp>
        <p:nvSpPr>
          <p:cNvPr id="124937" name="Text Box 9"/>
          <p:cNvSpPr txBox="1">
            <a:spLocks noChangeArrowheads="1"/>
          </p:cNvSpPr>
          <p:nvPr/>
        </p:nvSpPr>
        <p:spPr bwMode="auto">
          <a:xfrm>
            <a:off x="755576" y="2118776"/>
            <a:ext cx="7851775" cy="457200"/>
          </a:xfrm>
          <a:prstGeom prst="rect">
            <a:avLst/>
          </a:prstGeom>
          <a:noFill/>
          <a:ln w="9525">
            <a:noFill/>
            <a:miter lim="800000"/>
            <a:headEnd/>
            <a:tailEnd/>
          </a:ln>
        </p:spPr>
        <p:txBody>
          <a:bodyPr wrap="none">
            <a:spAutoFit/>
          </a:bodyPr>
          <a:lstStyle/>
          <a:p>
            <a:r>
              <a:rPr lang="sr-Latn-CS" sz="2400" dirty="0">
                <a:solidFill>
                  <a:srgbClr val="000066"/>
                </a:solidFill>
              </a:rPr>
              <a:t>- NK ćelije (produkcija IFN-</a:t>
            </a:r>
            <a:r>
              <a:rPr lang="el-GR" sz="2400" dirty="0">
                <a:solidFill>
                  <a:srgbClr val="000066"/>
                </a:solidFill>
              </a:rPr>
              <a:t>γ</a:t>
            </a:r>
            <a:r>
              <a:rPr lang="sr-Latn-CS" sz="2400" dirty="0">
                <a:solidFill>
                  <a:srgbClr val="000066"/>
                </a:solidFill>
              </a:rPr>
              <a:t> i stimulacija makrofaga)</a:t>
            </a:r>
            <a:endParaRPr lang="en-US" sz="2400" dirty="0">
              <a:solidFill>
                <a:srgbClr val="000066"/>
              </a:solidFill>
            </a:endParaRPr>
          </a:p>
        </p:txBody>
      </p:sp>
      <p:sp>
        <p:nvSpPr>
          <p:cNvPr id="39941" name="Text Box 14"/>
          <p:cNvSpPr txBox="1">
            <a:spLocks noChangeArrowheads="1"/>
          </p:cNvSpPr>
          <p:nvPr/>
        </p:nvSpPr>
        <p:spPr bwMode="auto">
          <a:xfrm>
            <a:off x="178420" y="1208078"/>
            <a:ext cx="4287838" cy="457200"/>
          </a:xfrm>
          <a:prstGeom prst="rect">
            <a:avLst/>
          </a:prstGeom>
          <a:noFill/>
          <a:ln w="9525">
            <a:noFill/>
            <a:miter lim="800000"/>
            <a:headEnd/>
            <a:tailEnd/>
          </a:ln>
        </p:spPr>
        <p:txBody>
          <a:bodyPr wrap="none">
            <a:spAutoFit/>
          </a:bodyPr>
          <a:lstStyle/>
          <a:p>
            <a:r>
              <a:rPr lang="sr-Latn-CS" sz="2400" b="1">
                <a:solidFill>
                  <a:srgbClr val="000066"/>
                </a:solidFill>
              </a:rPr>
              <a:t>Mehanizmi urođene imunosti</a:t>
            </a:r>
            <a:endParaRPr lang="en-US" sz="2400" b="1">
              <a:solidFill>
                <a:srgbClr val="000066"/>
              </a:solidFill>
            </a:endParaRPr>
          </a:p>
        </p:txBody>
      </p:sp>
      <p:pic>
        <p:nvPicPr>
          <p:cNvPr id="2" name="Picture 1"/>
          <p:cNvPicPr>
            <a:picLocks noChangeAspect="1"/>
          </p:cNvPicPr>
          <p:nvPr/>
        </p:nvPicPr>
        <p:blipFill>
          <a:blip r:embed="rId3"/>
          <a:stretch>
            <a:fillRect/>
          </a:stretch>
        </p:blipFill>
        <p:spPr>
          <a:xfrm>
            <a:off x="7663" y="3011503"/>
            <a:ext cx="8388823" cy="3401863"/>
          </a:xfrm>
          <a:prstGeom prst="rect">
            <a:avLst/>
          </a:prstGeom>
        </p:spPr>
      </p:pic>
    </p:spTree>
    <p:extLst>
      <p:ext uri="{BB962C8B-B14F-4D97-AF65-F5344CB8AC3E}">
        <p14:creationId xmlns:p14="http://schemas.microsoft.com/office/powerpoint/2010/main" val="348716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6" grpId="0"/>
      <p:bldP spid="12493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371850" y="357188"/>
            <a:ext cx="1723549" cy="646331"/>
          </a:xfrm>
          <a:prstGeom prst="rect">
            <a:avLst/>
          </a:prstGeom>
          <a:noFill/>
          <a:ln w="9525">
            <a:noFill/>
            <a:miter lim="800000"/>
            <a:headEnd/>
            <a:tailEnd/>
          </a:ln>
        </p:spPr>
        <p:txBody>
          <a:bodyPr wrap="none">
            <a:spAutoFit/>
          </a:bodyPr>
          <a:lstStyle/>
          <a:p>
            <a:r>
              <a:rPr lang="sr-Latn-CS" sz="3600" dirty="0">
                <a:solidFill>
                  <a:srgbClr val="FF0000"/>
                </a:solidFill>
              </a:rPr>
              <a:t>Paraziti</a:t>
            </a:r>
            <a:endParaRPr lang="en-US" sz="3600" dirty="0">
              <a:solidFill>
                <a:srgbClr val="FF0000"/>
              </a:solidFill>
            </a:endParaRPr>
          </a:p>
        </p:txBody>
      </p:sp>
      <p:sp>
        <p:nvSpPr>
          <p:cNvPr id="153603" name="Text Box 3"/>
          <p:cNvSpPr txBox="1">
            <a:spLocks noChangeArrowheads="1"/>
          </p:cNvSpPr>
          <p:nvPr/>
        </p:nvSpPr>
        <p:spPr bwMode="auto">
          <a:xfrm>
            <a:off x="1303338" y="3074988"/>
            <a:ext cx="7224712" cy="400050"/>
          </a:xfrm>
          <a:prstGeom prst="rect">
            <a:avLst/>
          </a:prstGeom>
          <a:noFill/>
          <a:ln w="9525">
            <a:noFill/>
            <a:miter lim="800000"/>
            <a:headEnd/>
            <a:tailEnd/>
          </a:ln>
        </p:spPr>
        <p:txBody>
          <a:bodyPr wrap="none">
            <a:spAutoFit/>
          </a:bodyPr>
          <a:lstStyle/>
          <a:p>
            <a:r>
              <a:rPr lang="sr-Latn-CS" sz="2000">
                <a:solidFill>
                  <a:srgbClr val="000066"/>
                </a:solidFill>
              </a:rPr>
              <a:t>- protozoe (jednoćelijske) – i intra- i ekstrac</a:t>
            </a:r>
            <a:r>
              <a:rPr lang="en-US" sz="2000">
                <a:solidFill>
                  <a:srgbClr val="000066"/>
                </a:solidFill>
              </a:rPr>
              <a:t>e</a:t>
            </a:r>
            <a:r>
              <a:rPr lang="sr-Latn-CS" sz="2000">
                <a:solidFill>
                  <a:srgbClr val="000066"/>
                </a:solidFill>
              </a:rPr>
              <a:t>lularni agensi</a:t>
            </a:r>
            <a:endParaRPr lang="en-US" sz="2000">
              <a:solidFill>
                <a:srgbClr val="000066"/>
              </a:solidFill>
            </a:endParaRPr>
          </a:p>
        </p:txBody>
      </p:sp>
      <p:sp>
        <p:nvSpPr>
          <p:cNvPr id="34820" name="Text Box 4"/>
          <p:cNvSpPr txBox="1">
            <a:spLocks noChangeArrowheads="1"/>
          </p:cNvSpPr>
          <p:nvPr/>
        </p:nvSpPr>
        <p:spPr bwMode="auto">
          <a:xfrm>
            <a:off x="747713" y="1662113"/>
            <a:ext cx="274637" cy="457200"/>
          </a:xfrm>
          <a:prstGeom prst="rect">
            <a:avLst/>
          </a:prstGeom>
          <a:noFill/>
          <a:ln w="9525">
            <a:noFill/>
            <a:miter lim="800000"/>
            <a:headEnd/>
            <a:tailEnd/>
          </a:ln>
        </p:spPr>
        <p:txBody>
          <a:bodyPr wrap="none">
            <a:spAutoFit/>
          </a:bodyPr>
          <a:lstStyle/>
          <a:p>
            <a:r>
              <a:rPr lang="sr-Latn-CS" sz="2400">
                <a:solidFill>
                  <a:srgbClr val="000066"/>
                </a:solidFill>
              </a:rPr>
              <a:t> </a:t>
            </a:r>
            <a:endParaRPr lang="en-US" sz="2400">
              <a:solidFill>
                <a:srgbClr val="000066"/>
              </a:solidFill>
            </a:endParaRPr>
          </a:p>
        </p:txBody>
      </p:sp>
      <p:sp>
        <p:nvSpPr>
          <p:cNvPr id="153605" name="Text Box 5"/>
          <p:cNvSpPr txBox="1">
            <a:spLocks noChangeArrowheads="1"/>
          </p:cNvSpPr>
          <p:nvPr/>
        </p:nvSpPr>
        <p:spPr bwMode="auto">
          <a:xfrm>
            <a:off x="857250" y="1285875"/>
            <a:ext cx="5734050" cy="461963"/>
          </a:xfrm>
          <a:prstGeom prst="rect">
            <a:avLst/>
          </a:prstGeom>
          <a:noFill/>
          <a:ln w="9525">
            <a:noFill/>
            <a:miter lim="800000"/>
            <a:headEnd/>
            <a:tailEnd/>
          </a:ln>
        </p:spPr>
        <p:txBody>
          <a:bodyPr wrap="none">
            <a:spAutoFit/>
          </a:bodyPr>
          <a:lstStyle/>
          <a:p>
            <a:r>
              <a:rPr lang="sr-Latn-CS" sz="2400">
                <a:solidFill>
                  <a:srgbClr val="000066"/>
                </a:solidFill>
              </a:rPr>
              <a:t>- eukariotski organizmi složenije građe</a:t>
            </a:r>
            <a:endParaRPr lang="en-US" sz="2400">
              <a:solidFill>
                <a:srgbClr val="000066"/>
              </a:solidFill>
            </a:endParaRPr>
          </a:p>
        </p:txBody>
      </p:sp>
      <p:sp>
        <p:nvSpPr>
          <p:cNvPr id="153607" name="Text Box 7"/>
          <p:cNvSpPr txBox="1">
            <a:spLocks noChangeArrowheads="1"/>
          </p:cNvSpPr>
          <p:nvPr/>
        </p:nvSpPr>
        <p:spPr bwMode="auto">
          <a:xfrm>
            <a:off x="1317625" y="3579813"/>
            <a:ext cx="6511925" cy="396875"/>
          </a:xfrm>
          <a:prstGeom prst="rect">
            <a:avLst/>
          </a:prstGeom>
          <a:noFill/>
          <a:ln w="9525">
            <a:noFill/>
            <a:miter lim="800000"/>
            <a:headEnd/>
            <a:tailEnd/>
          </a:ln>
        </p:spPr>
        <p:txBody>
          <a:bodyPr wrap="none">
            <a:spAutoFit/>
          </a:bodyPr>
          <a:lstStyle/>
          <a:p>
            <a:r>
              <a:rPr lang="sr-Latn-CS" sz="2000">
                <a:solidFill>
                  <a:srgbClr val="000066"/>
                </a:solidFill>
              </a:rPr>
              <a:t>- helminti (višećelijski crvi) – ekstracelularni agensi </a:t>
            </a:r>
            <a:endParaRPr lang="en-US" sz="2000">
              <a:solidFill>
                <a:srgbClr val="000066"/>
              </a:solidFill>
            </a:endParaRPr>
          </a:p>
        </p:txBody>
      </p:sp>
      <p:sp>
        <p:nvSpPr>
          <p:cNvPr id="153611" name="Text Box 11"/>
          <p:cNvSpPr txBox="1">
            <a:spLocks noChangeArrowheads="1"/>
          </p:cNvSpPr>
          <p:nvPr/>
        </p:nvSpPr>
        <p:spPr bwMode="auto">
          <a:xfrm>
            <a:off x="835025" y="1917700"/>
            <a:ext cx="7840663" cy="457200"/>
          </a:xfrm>
          <a:prstGeom prst="rect">
            <a:avLst/>
          </a:prstGeom>
          <a:noFill/>
          <a:ln w="9525">
            <a:noFill/>
            <a:miter lim="800000"/>
            <a:headEnd/>
            <a:tailEnd/>
          </a:ln>
        </p:spPr>
        <p:txBody>
          <a:bodyPr wrap="none">
            <a:spAutoFit/>
          </a:bodyPr>
          <a:lstStyle/>
          <a:p>
            <a:r>
              <a:rPr lang="sr-Latn-CS" sz="2400">
                <a:solidFill>
                  <a:srgbClr val="000066"/>
                </a:solidFill>
              </a:rPr>
              <a:t>- najčešće infektivne bolesti (30% svetske populacije)</a:t>
            </a:r>
            <a:endParaRPr lang="en-US" sz="2400">
              <a:solidFill>
                <a:srgbClr val="000066"/>
              </a:solidFill>
            </a:endParaRPr>
          </a:p>
        </p:txBody>
      </p:sp>
      <p:sp>
        <p:nvSpPr>
          <p:cNvPr id="153612" name="Text Box 12"/>
          <p:cNvSpPr txBox="1">
            <a:spLocks noChangeArrowheads="1"/>
          </p:cNvSpPr>
          <p:nvPr/>
        </p:nvSpPr>
        <p:spPr bwMode="auto">
          <a:xfrm>
            <a:off x="855663" y="2500313"/>
            <a:ext cx="3932237" cy="457200"/>
          </a:xfrm>
          <a:prstGeom prst="rect">
            <a:avLst/>
          </a:prstGeom>
          <a:noFill/>
          <a:ln w="9525">
            <a:noFill/>
            <a:miter lim="800000"/>
            <a:headEnd/>
            <a:tailEnd/>
          </a:ln>
        </p:spPr>
        <p:txBody>
          <a:bodyPr wrap="none">
            <a:spAutoFit/>
          </a:bodyPr>
          <a:lstStyle/>
          <a:p>
            <a:r>
              <a:rPr lang="sr-Latn-CS" sz="2400">
                <a:solidFill>
                  <a:srgbClr val="000066"/>
                </a:solidFill>
              </a:rPr>
              <a:t>- kompleksan životni ciklus</a:t>
            </a:r>
            <a:endParaRPr lang="en-US" sz="2400">
              <a:solidFill>
                <a:srgbClr val="000066"/>
              </a:solidFill>
            </a:endParaRPr>
          </a:p>
        </p:txBody>
      </p:sp>
      <p:sp>
        <p:nvSpPr>
          <p:cNvPr id="153615" name="Text Box 15"/>
          <p:cNvSpPr txBox="1">
            <a:spLocks noChangeArrowheads="1"/>
          </p:cNvSpPr>
          <p:nvPr/>
        </p:nvSpPr>
        <p:spPr bwMode="auto">
          <a:xfrm>
            <a:off x="838200" y="4741863"/>
            <a:ext cx="5473700" cy="457200"/>
          </a:xfrm>
          <a:prstGeom prst="rect">
            <a:avLst/>
          </a:prstGeom>
          <a:noFill/>
          <a:ln w="9525">
            <a:noFill/>
            <a:miter lim="800000"/>
            <a:headEnd/>
            <a:tailEnd/>
          </a:ln>
        </p:spPr>
        <p:txBody>
          <a:bodyPr wrap="none">
            <a:spAutoFit/>
          </a:bodyPr>
          <a:lstStyle/>
          <a:p>
            <a:r>
              <a:rPr lang="sr-Latn-CS" sz="2400">
                <a:solidFill>
                  <a:srgbClr val="000066"/>
                </a:solidFill>
              </a:rPr>
              <a:t>- stalna izloženost (endemski krajevi)</a:t>
            </a:r>
            <a:endParaRPr lang="en-US" sz="2400">
              <a:solidFill>
                <a:srgbClr val="000066"/>
              </a:solidFill>
            </a:endParaRPr>
          </a:p>
        </p:txBody>
      </p:sp>
      <p:sp>
        <p:nvSpPr>
          <p:cNvPr id="153616" name="Text Box 16"/>
          <p:cNvSpPr txBox="1">
            <a:spLocks noChangeArrowheads="1"/>
          </p:cNvSpPr>
          <p:nvPr/>
        </p:nvSpPr>
        <p:spPr bwMode="auto">
          <a:xfrm>
            <a:off x="838200" y="5900738"/>
            <a:ext cx="6494463" cy="457200"/>
          </a:xfrm>
          <a:prstGeom prst="rect">
            <a:avLst/>
          </a:prstGeom>
          <a:noFill/>
          <a:ln w="9525">
            <a:noFill/>
            <a:miter lim="800000"/>
            <a:headEnd/>
            <a:tailEnd/>
          </a:ln>
        </p:spPr>
        <p:txBody>
          <a:bodyPr wrap="none">
            <a:spAutoFit/>
          </a:bodyPr>
          <a:lstStyle/>
          <a:p>
            <a:r>
              <a:rPr lang="sr-Latn-CS" sz="2400">
                <a:solidFill>
                  <a:srgbClr val="000066"/>
                </a:solidFill>
              </a:rPr>
              <a:t>- potreba za vakcinama (imunoparazitologija)</a:t>
            </a:r>
            <a:endParaRPr lang="en-US" sz="2400">
              <a:solidFill>
                <a:srgbClr val="000066"/>
              </a:solidFill>
            </a:endParaRPr>
          </a:p>
        </p:txBody>
      </p:sp>
      <p:sp>
        <p:nvSpPr>
          <p:cNvPr id="153617" name="Text Box 17"/>
          <p:cNvSpPr txBox="1">
            <a:spLocks noChangeArrowheads="1"/>
          </p:cNvSpPr>
          <p:nvPr/>
        </p:nvSpPr>
        <p:spPr bwMode="auto">
          <a:xfrm>
            <a:off x="1331913" y="5318125"/>
            <a:ext cx="4511675" cy="396875"/>
          </a:xfrm>
          <a:prstGeom prst="rect">
            <a:avLst/>
          </a:prstGeom>
          <a:noFill/>
          <a:ln w="9525">
            <a:noFill/>
            <a:miter lim="800000"/>
            <a:headEnd/>
            <a:tailEnd/>
          </a:ln>
        </p:spPr>
        <p:txBody>
          <a:bodyPr wrap="none">
            <a:spAutoFit/>
          </a:bodyPr>
          <a:lstStyle/>
          <a:p>
            <a:r>
              <a:rPr lang="sr-Latn-CS" sz="2000">
                <a:solidFill>
                  <a:srgbClr val="000066"/>
                </a:solidFill>
              </a:rPr>
              <a:t>- direktno izlaganje ili preko vektora</a:t>
            </a:r>
            <a:endParaRPr lang="en-US" sz="2000">
              <a:solidFill>
                <a:srgbClr val="000066"/>
              </a:solidFill>
            </a:endParaRPr>
          </a:p>
        </p:txBody>
      </p:sp>
      <p:sp>
        <p:nvSpPr>
          <p:cNvPr id="14" name="Text Box 13"/>
          <p:cNvSpPr txBox="1">
            <a:spLocks noChangeArrowheads="1"/>
          </p:cNvSpPr>
          <p:nvPr/>
        </p:nvSpPr>
        <p:spPr bwMode="auto">
          <a:xfrm>
            <a:off x="847725" y="4143375"/>
            <a:ext cx="5168900" cy="457200"/>
          </a:xfrm>
          <a:prstGeom prst="rect">
            <a:avLst/>
          </a:prstGeom>
          <a:noFill/>
          <a:ln w="9525">
            <a:noFill/>
            <a:miter lim="800000"/>
            <a:headEnd/>
            <a:tailEnd/>
          </a:ln>
        </p:spPr>
        <p:txBody>
          <a:bodyPr wrap="none">
            <a:spAutoFit/>
          </a:bodyPr>
          <a:lstStyle/>
          <a:p>
            <a:r>
              <a:rPr lang="sr-Latn-CS" sz="2400">
                <a:solidFill>
                  <a:srgbClr val="000066"/>
                </a:solidFill>
              </a:rPr>
              <a:t>- često indukuju hronične infekcije</a:t>
            </a:r>
            <a:endParaRPr lang="en-US" sz="2400">
              <a:solidFill>
                <a:srgbClr val="000066"/>
              </a:solidFill>
            </a:endParaRPr>
          </a:p>
        </p:txBody>
      </p:sp>
    </p:spTree>
    <p:extLst>
      <p:ext uri="{BB962C8B-B14F-4D97-AF65-F5344CB8AC3E}">
        <p14:creationId xmlns:p14="http://schemas.microsoft.com/office/powerpoint/2010/main" val="304214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6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3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p:bldP spid="153605" grpId="0"/>
      <p:bldP spid="153607" grpId="0"/>
      <p:bldP spid="153611" grpId="0"/>
      <p:bldP spid="153612" grpId="0"/>
      <p:bldP spid="153615" grpId="0"/>
      <p:bldP spid="153616" grpId="0"/>
      <p:bldP spid="153617" grpId="0"/>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23"/>
          <p:cNvSpPr txBox="1">
            <a:spLocks noChangeArrowheads="1"/>
          </p:cNvSpPr>
          <p:nvPr/>
        </p:nvSpPr>
        <p:spPr bwMode="auto">
          <a:xfrm>
            <a:off x="0" y="908613"/>
            <a:ext cx="4287838" cy="457200"/>
          </a:xfrm>
          <a:prstGeom prst="rect">
            <a:avLst/>
          </a:prstGeom>
          <a:noFill/>
          <a:ln w="9525">
            <a:noFill/>
            <a:miter lim="800000"/>
            <a:headEnd/>
            <a:tailEnd/>
          </a:ln>
        </p:spPr>
        <p:txBody>
          <a:bodyPr wrap="none">
            <a:spAutoFit/>
          </a:bodyPr>
          <a:lstStyle/>
          <a:p>
            <a:r>
              <a:rPr lang="sr-Latn-CS" sz="2400" b="1" dirty="0">
                <a:solidFill>
                  <a:srgbClr val="000066"/>
                </a:solidFill>
              </a:rPr>
              <a:t>Mehanizmi urođene imunosti</a:t>
            </a:r>
            <a:endParaRPr lang="en-US" sz="2400" b="1" dirty="0">
              <a:solidFill>
                <a:srgbClr val="000066"/>
              </a:solidFill>
            </a:endParaRPr>
          </a:p>
        </p:txBody>
      </p:sp>
      <p:sp>
        <p:nvSpPr>
          <p:cNvPr id="149528" name="Text Box 24"/>
          <p:cNvSpPr txBox="1">
            <a:spLocks noChangeArrowheads="1"/>
          </p:cNvSpPr>
          <p:nvPr/>
        </p:nvSpPr>
        <p:spPr bwMode="auto">
          <a:xfrm>
            <a:off x="1042988" y="1268760"/>
            <a:ext cx="5761037" cy="457200"/>
          </a:xfrm>
          <a:prstGeom prst="rect">
            <a:avLst/>
          </a:prstGeom>
          <a:noFill/>
          <a:ln w="9525">
            <a:noFill/>
            <a:miter lim="800000"/>
            <a:headEnd/>
            <a:tailEnd/>
          </a:ln>
        </p:spPr>
        <p:txBody>
          <a:bodyPr wrap="none">
            <a:spAutoFit/>
          </a:bodyPr>
          <a:lstStyle/>
          <a:p>
            <a:r>
              <a:rPr lang="sr-Latn-CS" sz="2400">
                <a:solidFill>
                  <a:srgbClr val="000066"/>
                </a:solidFill>
              </a:rPr>
              <a:t>Protozoe i helminti – uglavnom otporni</a:t>
            </a:r>
            <a:endParaRPr lang="en-US" sz="2400">
              <a:solidFill>
                <a:srgbClr val="000066"/>
              </a:solidFill>
            </a:endParaRPr>
          </a:p>
        </p:txBody>
      </p:sp>
      <p:sp>
        <p:nvSpPr>
          <p:cNvPr id="149529" name="Text Box 25"/>
          <p:cNvSpPr txBox="1">
            <a:spLocks noChangeArrowheads="1"/>
          </p:cNvSpPr>
          <p:nvPr/>
        </p:nvSpPr>
        <p:spPr bwMode="auto">
          <a:xfrm>
            <a:off x="1792887" y="1629070"/>
            <a:ext cx="4557713" cy="396875"/>
          </a:xfrm>
          <a:prstGeom prst="rect">
            <a:avLst/>
          </a:prstGeom>
          <a:noFill/>
          <a:ln w="9525">
            <a:noFill/>
            <a:miter lim="800000"/>
            <a:headEnd/>
            <a:tailEnd/>
          </a:ln>
        </p:spPr>
        <p:txBody>
          <a:bodyPr wrap="none">
            <a:spAutoFit/>
          </a:bodyPr>
          <a:lstStyle/>
          <a:p>
            <a:r>
              <a:rPr lang="sr-Latn-CS" sz="2000" dirty="0">
                <a:solidFill>
                  <a:srgbClr val="000066"/>
                </a:solidFill>
              </a:rPr>
              <a:t>- komplement i fagocitoza (protozoe)</a:t>
            </a:r>
            <a:endParaRPr lang="en-US" sz="2000" dirty="0">
              <a:solidFill>
                <a:srgbClr val="000066"/>
              </a:solidFill>
            </a:endParaRPr>
          </a:p>
        </p:txBody>
      </p:sp>
      <p:sp>
        <p:nvSpPr>
          <p:cNvPr id="149531" name="Text Box 27"/>
          <p:cNvSpPr txBox="1">
            <a:spLocks noChangeArrowheads="1"/>
          </p:cNvSpPr>
          <p:nvPr/>
        </p:nvSpPr>
        <p:spPr bwMode="auto">
          <a:xfrm>
            <a:off x="1776381" y="1944527"/>
            <a:ext cx="4075113" cy="396875"/>
          </a:xfrm>
          <a:prstGeom prst="rect">
            <a:avLst/>
          </a:prstGeom>
          <a:noFill/>
          <a:ln w="9525">
            <a:noFill/>
            <a:miter lim="800000"/>
            <a:headEnd/>
            <a:tailEnd/>
          </a:ln>
        </p:spPr>
        <p:txBody>
          <a:bodyPr wrap="none">
            <a:spAutoFit/>
          </a:bodyPr>
          <a:lstStyle/>
          <a:p>
            <a:r>
              <a:rPr lang="sr-Latn-CS" sz="2000" dirty="0">
                <a:solidFill>
                  <a:srgbClr val="000066"/>
                </a:solidFill>
              </a:rPr>
              <a:t>- </a:t>
            </a:r>
            <a:r>
              <a:rPr lang="en-US" sz="2000" dirty="0" err="1">
                <a:solidFill>
                  <a:srgbClr val="000066"/>
                </a:solidFill>
              </a:rPr>
              <a:t>eozinofili</a:t>
            </a:r>
            <a:r>
              <a:rPr lang="sr-Latn-CS" sz="2000" dirty="0">
                <a:solidFill>
                  <a:srgbClr val="000066"/>
                </a:solidFill>
              </a:rPr>
              <a:t> i makrofagi (</a:t>
            </a:r>
            <a:r>
              <a:rPr lang="en-US" sz="2000" dirty="0" err="1">
                <a:solidFill>
                  <a:srgbClr val="000066"/>
                </a:solidFill>
              </a:rPr>
              <a:t>helminti</a:t>
            </a:r>
            <a:r>
              <a:rPr lang="sr-Latn-CS" sz="2000" dirty="0">
                <a:solidFill>
                  <a:srgbClr val="000066"/>
                </a:solidFill>
              </a:rPr>
              <a:t>)</a:t>
            </a:r>
            <a:endParaRPr lang="en-US" sz="2000" dirty="0">
              <a:solidFill>
                <a:srgbClr val="000066"/>
              </a:solidFill>
            </a:endParaRPr>
          </a:p>
        </p:txBody>
      </p:sp>
      <p:sp>
        <p:nvSpPr>
          <p:cNvPr id="7" name="Text Box 18"/>
          <p:cNvSpPr txBox="1">
            <a:spLocks noChangeArrowheads="1"/>
          </p:cNvSpPr>
          <p:nvPr/>
        </p:nvSpPr>
        <p:spPr bwMode="auto">
          <a:xfrm>
            <a:off x="0" y="234950"/>
            <a:ext cx="9143999" cy="646331"/>
          </a:xfrm>
          <a:prstGeom prst="rect">
            <a:avLst/>
          </a:prstGeom>
          <a:noFill/>
          <a:ln w="9525">
            <a:noFill/>
            <a:miter lim="800000"/>
            <a:headEnd/>
            <a:tailEnd/>
          </a:ln>
        </p:spPr>
        <p:txBody>
          <a:bodyPr wrap="square">
            <a:spAutoFit/>
          </a:bodyPr>
          <a:lstStyle/>
          <a:p>
            <a:pPr algn="ctr"/>
            <a:r>
              <a:rPr lang="en-US" sz="3600" dirty="0" err="1">
                <a:solidFill>
                  <a:srgbClr val="000066"/>
                </a:solidFill>
              </a:rPr>
              <a:t>Mehanizmi</a:t>
            </a:r>
            <a:r>
              <a:rPr lang="en-US" sz="3600" dirty="0">
                <a:solidFill>
                  <a:srgbClr val="000066"/>
                </a:solidFill>
              </a:rPr>
              <a:t> </a:t>
            </a:r>
            <a:r>
              <a:rPr lang="en-US" sz="3600" dirty="0" err="1" smtClean="0">
                <a:solidFill>
                  <a:srgbClr val="000066"/>
                </a:solidFill>
              </a:rPr>
              <a:t>odbrane</a:t>
            </a:r>
            <a:r>
              <a:rPr lang="sr-Latn-RS" sz="3600" dirty="0" smtClean="0">
                <a:solidFill>
                  <a:srgbClr val="000066"/>
                </a:solidFill>
              </a:rPr>
              <a:t> </a:t>
            </a:r>
            <a:r>
              <a:rPr lang="en-US" sz="3600" dirty="0" err="1" smtClean="0">
                <a:solidFill>
                  <a:srgbClr val="000066"/>
                </a:solidFill>
              </a:rPr>
              <a:t>protiv</a:t>
            </a:r>
            <a:r>
              <a:rPr lang="sr-Latn-CS" sz="3600" dirty="0" smtClean="0">
                <a:solidFill>
                  <a:srgbClr val="000066"/>
                </a:solidFill>
              </a:rPr>
              <a:t> </a:t>
            </a:r>
            <a:r>
              <a:rPr lang="sr-Latn-CS" sz="3600" dirty="0">
                <a:solidFill>
                  <a:srgbClr val="FF0000"/>
                </a:solidFill>
              </a:rPr>
              <a:t>parazita</a:t>
            </a:r>
            <a:endParaRPr lang="en-US" sz="3600" dirty="0">
              <a:solidFill>
                <a:srgbClr val="FF0000"/>
              </a:solidFill>
            </a:endParaRPr>
          </a:p>
        </p:txBody>
      </p:sp>
      <p:sp>
        <p:nvSpPr>
          <p:cNvPr id="8" name="Text Box 10"/>
          <p:cNvSpPr txBox="1">
            <a:spLocks noChangeArrowheads="1"/>
          </p:cNvSpPr>
          <p:nvPr/>
        </p:nvSpPr>
        <p:spPr bwMode="auto">
          <a:xfrm>
            <a:off x="731806" y="3941603"/>
            <a:ext cx="8391525" cy="369887"/>
          </a:xfrm>
          <a:prstGeom prst="rect">
            <a:avLst/>
          </a:prstGeom>
          <a:noFill/>
          <a:ln w="9525">
            <a:noFill/>
            <a:miter lim="800000"/>
            <a:headEnd/>
            <a:tailEnd/>
          </a:ln>
        </p:spPr>
        <p:txBody>
          <a:bodyPr wrap="none">
            <a:spAutoFit/>
          </a:bodyPr>
          <a:lstStyle/>
          <a:p>
            <a:pPr>
              <a:buFontTx/>
              <a:buChar char="-"/>
            </a:pPr>
            <a:r>
              <a:rPr lang="sr-Latn-CS">
                <a:solidFill>
                  <a:srgbClr val="000066"/>
                </a:solidFill>
              </a:rPr>
              <a:t> produkcija IFN-</a:t>
            </a:r>
            <a:r>
              <a:rPr lang="el-GR">
                <a:solidFill>
                  <a:srgbClr val="000066"/>
                </a:solidFill>
              </a:rPr>
              <a:t>γ</a:t>
            </a:r>
            <a:r>
              <a:rPr lang="sr-Latn-CS">
                <a:solidFill>
                  <a:srgbClr val="000066"/>
                </a:solidFill>
              </a:rPr>
              <a:t> i stimulacija makrofaga (CD4</a:t>
            </a:r>
            <a:r>
              <a:rPr lang="sr-Latn-CS" baseline="30000">
                <a:solidFill>
                  <a:srgbClr val="000066"/>
                </a:solidFill>
              </a:rPr>
              <a:t>+</a:t>
            </a:r>
            <a:r>
              <a:rPr lang="sr-Latn-CS">
                <a:solidFill>
                  <a:srgbClr val="000066"/>
                </a:solidFill>
              </a:rPr>
              <a:t>T</a:t>
            </a:r>
            <a:r>
              <a:rPr lang="sr-Latn-CS" baseline="-25000">
                <a:solidFill>
                  <a:srgbClr val="000066"/>
                </a:solidFill>
              </a:rPr>
              <a:t>H</a:t>
            </a:r>
            <a:r>
              <a:rPr lang="sr-Latn-CS">
                <a:solidFill>
                  <a:srgbClr val="000066"/>
                </a:solidFill>
              </a:rPr>
              <a:t>1 ćelije) - </a:t>
            </a:r>
            <a:r>
              <a:rPr lang="sr-Latn-CS" i="1">
                <a:solidFill>
                  <a:srgbClr val="000066"/>
                </a:solidFill>
              </a:rPr>
              <a:t>Leishmania sp</a:t>
            </a:r>
            <a:r>
              <a:rPr lang="sr-Latn-CS">
                <a:solidFill>
                  <a:srgbClr val="000066"/>
                </a:solidFill>
              </a:rPr>
              <a:t>.</a:t>
            </a:r>
            <a:endParaRPr lang="en-US">
              <a:solidFill>
                <a:srgbClr val="000066"/>
              </a:solidFill>
            </a:endParaRPr>
          </a:p>
        </p:txBody>
      </p:sp>
      <p:sp>
        <p:nvSpPr>
          <p:cNvPr id="9" name="Text Box 11"/>
          <p:cNvSpPr txBox="1">
            <a:spLocks noChangeArrowheads="1"/>
          </p:cNvSpPr>
          <p:nvPr/>
        </p:nvSpPr>
        <p:spPr bwMode="auto">
          <a:xfrm>
            <a:off x="333344" y="2636678"/>
            <a:ext cx="1443037" cy="457200"/>
          </a:xfrm>
          <a:prstGeom prst="rect">
            <a:avLst/>
          </a:prstGeom>
          <a:noFill/>
          <a:ln w="9525">
            <a:noFill/>
            <a:miter lim="800000"/>
            <a:headEnd/>
            <a:tailEnd/>
          </a:ln>
        </p:spPr>
        <p:txBody>
          <a:bodyPr wrap="none">
            <a:spAutoFit/>
          </a:bodyPr>
          <a:lstStyle/>
          <a:p>
            <a:r>
              <a:rPr lang="sr-Latn-CS" sz="2400">
                <a:solidFill>
                  <a:srgbClr val="000066"/>
                </a:solidFill>
              </a:rPr>
              <a:t>Protozoe</a:t>
            </a:r>
            <a:endParaRPr lang="en-US" sz="2400">
              <a:solidFill>
                <a:srgbClr val="000066"/>
              </a:solidFill>
            </a:endParaRPr>
          </a:p>
        </p:txBody>
      </p:sp>
      <p:sp>
        <p:nvSpPr>
          <p:cNvPr id="10" name="Text Box 13"/>
          <p:cNvSpPr txBox="1">
            <a:spLocks noChangeArrowheads="1"/>
          </p:cNvSpPr>
          <p:nvPr/>
        </p:nvSpPr>
        <p:spPr bwMode="auto">
          <a:xfrm>
            <a:off x="333344" y="4795678"/>
            <a:ext cx="1379537" cy="457200"/>
          </a:xfrm>
          <a:prstGeom prst="rect">
            <a:avLst/>
          </a:prstGeom>
          <a:noFill/>
          <a:ln w="9525">
            <a:noFill/>
            <a:miter lim="800000"/>
            <a:headEnd/>
            <a:tailEnd/>
          </a:ln>
        </p:spPr>
        <p:txBody>
          <a:bodyPr wrap="none">
            <a:spAutoFit/>
          </a:bodyPr>
          <a:lstStyle/>
          <a:p>
            <a:r>
              <a:rPr lang="sr-Latn-CS" sz="2400">
                <a:solidFill>
                  <a:srgbClr val="000066"/>
                </a:solidFill>
              </a:rPr>
              <a:t>Helminti</a:t>
            </a:r>
            <a:endParaRPr lang="en-US" sz="2400">
              <a:solidFill>
                <a:srgbClr val="000066"/>
              </a:solidFill>
            </a:endParaRPr>
          </a:p>
        </p:txBody>
      </p:sp>
      <p:sp>
        <p:nvSpPr>
          <p:cNvPr id="11" name="Text Box 16"/>
          <p:cNvSpPr txBox="1">
            <a:spLocks noChangeArrowheads="1"/>
          </p:cNvSpPr>
          <p:nvPr/>
        </p:nvSpPr>
        <p:spPr bwMode="auto">
          <a:xfrm>
            <a:off x="733394" y="4373403"/>
            <a:ext cx="5576887" cy="366712"/>
          </a:xfrm>
          <a:prstGeom prst="rect">
            <a:avLst/>
          </a:prstGeom>
          <a:noFill/>
          <a:ln w="9525">
            <a:noFill/>
            <a:miter lim="800000"/>
            <a:headEnd/>
            <a:tailEnd/>
          </a:ln>
        </p:spPr>
        <p:txBody>
          <a:bodyPr wrap="none">
            <a:spAutoFit/>
          </a:bodyPr>
          <a:lstStyle/>
          <a:p>
            <a:r>
              <a:rPr lang="sr-Latn-CS">
                <a:solidFill>
                  <a:srgbClr val="000066"/>
                </a:solidFill>
              </a:rPr>
              <a:t>- citotoksičnost (CD8</a:t>
            </a:r>
            <a:r>
              <a:rPr lang="sr-Latn-CS" baseline="30000">
                <a:solidFill>
                  <a:srgbClr val="000066"/>
                </a:solidFill>
              </a:rPr>
              <a:t>+</a:t>
            </a:r>
            <a:r>
              <a:rPr lang="sr-Latn-CS">
                <a:solidFill>
                  <a:srgbClr val="000066"/>
                </a:solidFill>
              </a:rPr>
              <a:t>T-limfociti) – </a:t>
            </a:r>
            <a:r>
              <a:rPr lang="sr-Latn-CS" i="1">
                <a:solidFill>
                  <a:srgbClr val="000066"/>
                </a:solidFill>
              </a:rPr>
              <a:t>Plasmodium sp</a:t>
            </a:r>
            <a:r>
              <a:rPr lang="sr-Latn-CS">
                <a:solidFill>
                  <a:srgbClr val="000066"/>
                </a:solidFill>
              </a:rPr>
              <a:t>.</a:t>
            </a:r>
            <a:endParaRPr lang="en-US">
              <a:solidFill>
                <a:srgbClr val="000066"/>
              </a:solidFill>
            </a:endParaRPr>
          </a:p>
        </p:txBody>
      </p:sp>
      <p:sp>
        <p:nvSpPr>
          <p:cNvPr id="12" name="Text Box 19"/>
          <p:cNvSpPr txBox="1">
            <a:spLocks noChangeArrowheads="1"/>
          </p:cNvSpPr>
          <p:nvPr/>
        </p:nvSpPr>
        <p:spPr bwMode="auto">
          <a:xfrm>
            <a:off x="188881" y="2204878"/>
            <a:ext cx="4260850" cy="457200"/>
          </a:xfrm>
          <a:prstGeom prst="rect">
            <a:avLst/>
          </a:prstGeom>
          <a:noFill/>
          <a:ln w="9525">
            <a:noFill/>
            <a:miter lim="800000"/>
            <a:headEnd/>
            <a:tailEnd/>
          </a:ln>
        </p:spPr>
        <p:txBody>
          <a:bodyPr wrap="none">
            <a:spAutoFit/>
          </a:bodyPr>
          <a:lstStyle/>
          <a:p>
            <a:r>
              <a:rPr lang="sr-Latn-CS" sz="2400" b="1">
                <a:solidFill>
                  <a:srgbClr val="000066"/>
                </a:solidFill>
              </a:rPr>
              <a:t>Mehanizmi stečene imunosti</a:t>
            </a:r>
            <a:endParaRPr lang="en-US" sz="2400" b="1">
              <a:solidFill>
                <a:srgbClr val="000066"/>
              </a:solidFill>
            </a:endParaRPr>
          </a:p>
        </p:txBody>
      </p:sp>
      <p:sp>
        <p:nvSpPr>
          <p:cNvPr id="13" name="Text Box 21"/>
          <p:cNvSpPr txBox="1">
            <a:spLocks noChangeArrowheads="1"/>
          </p:cNvSpPr>
          <p:nvPr/>
        </p:nvSpPr>
        <p:spPr bwMode="auto">
          <a:xfrm>
            <a:off x="715931" y="3539965"/>
            <a:ext cx="5991225" cy="366713"/>
          </a:xfrm>
          <a:prstGeom prst="rect">
            <a:avLst/>
          </a:prstGeom>
          <a:noFill/>
          <a:ln w="9525">
            <a:noFill/>
            <a:miter lim="800000"/>
            <a:headEnd/>
            <a:tailEnd/>
          </a:ln>
        </p:spPr>
        <p:txBody>
          <a:bodyPr wrap="none">
            <a:spAutoFit/>
          </a:bodyPr>
          <a:lstStyle/>
          <a:p>
            <a:r>
              <a:rPr lang="sr-Latn-CS">
                <a:solidFill>
                  <a:srgbClr val="000066"/>
                </a:solidFill>
              </a:rPr>
              <a:t>- antitela (B-limfociti) – </a:t>
            </a:r>
            <a:r>
              <a:rPr lang="sr-Latn-CS" i="1">
                <a:solidFill>
                  <a:srgbClr val="000066"/>
                </a:solidFill>
              </a:rPr>
              <a:t>Entamoeba sp</a:t>
            </a:r>
            <a:r>
              <a:rPr lang="sr-Latn-CS">
                <a:solidFill>
                  <a:srgbClr val="000066"/>
                </a:solidFill>
              </a:rPr>
              <a:t>., </a:t>
            </a:r>
            <a:r>
              <a:rPr lang="sr-Latn-CS" i="1">
                <a:solidFill>
                  <a:srgbClr val="000066"/>
                </a:solidFill>
              </a:rPr>
              <a:t>Plasmodium sp.</a:t>
            </a:r>
            <a:endParaRPr lang="en-US" i="1">
              <a:solidFill>
                <a:srgbClr val="000066"/>
              </a:solidFill>
            </a:endParaRPr>
          </a:p>
        </p:txBody>
      </p:sp>
      <p:sp>
        <p:nvSpPr>
          <p:cNvPr id="14" name="Text Box 22"/>
          <p:cNvSpPr txBox="1">
            <a:spLocks noChangeArrowheads="1"/>
          </p:cNvSpPr>
          <p:nvPr/>
        </p:nvSpPr>
        <p:spPr bwMode="auto">
          <a:xfrm>
            <a:off x="549244" y="3119278"/>
            <a:ext cx="4818062" cy="400050"/>
          </a:xfrm>
          <a:prstGeom prst="rect">
            <a:avLst/>
          </a:prstGeom>
          <a:noFill/>
          <a:ln w="9525">
            <a:noFill/>
            <a:miter lim="800000"/>
            <a:headEnd/>
            <a:tailEnd/>
          </a:ln>
        </p:spPr>
        <p:txBody>
          <a:bodyPr wrap="none">
            <a:spAutoFit/>
          </a:bodyPr>
          <a:lstStyle/>
          <a:p>
            <a:r>
              <a:rPr lang="sr-Latn-CS" sz="2000">
                <a:solidFill>
                  <a:srgbClr val="000066"/>
                </a:solidFill>
              </a:rPr>
              <a:t>B-limfociti, CD4</a:t>
            </a:r>
            <a:r>
              <a:rPr lang="sr-Latn-CS" sz="2000" baseline="30000">
                <a:solidFill>
                  <a:srgbClr val="000066"/>
                </a:solidFill>
              </a:rPr>
              <a:t>+</a:t>
            </a:r>
            <a:r>
              <a:rPr lang="sr-Latn-CS" sz="2000">
                <a:solidFill>
                  <a:srgbClr val="000066"/>
                </a:solidFill>
              </a:rPr>
              <a:t> T</a:t>
            </a:r>
            <a:r>
              <a:rPr lang="sr-Latn-CS" sz="2000" baseline="-25000">
                <a:solidFill>
                  <a:srgbClr val="000066"/>
                </a:solidFill>
              </a:rPr>
              <a:t>H</a:t>
            </a:r>
            <a:r>
              <a:rPr lang="sr-Latn-CS" sz="2000">
                <a:solidFill>
                  <a:srgbClr val="000066"/>
                </a:solidFill>
              </a:rPr>
              <a:t>1 i CD8</a:t>
            </a:r>
            <a:r>
              <a:rPr lang="sr-Latn-CS" sz="2000" baseline="30000">
                <a:solidFill>
                  <a:srgbClr val="000066"/>
                </a:solidFill>
              </a:rPr>
              <a:t>+ </a:t>
            </a:r>
            <a:r>
              <a:rPr lang="sr-Latn-CS" sz="2000">
                <a:solidFill>
                  <a:srgbClr val="000066"/>
                </a:solidFill>
              </a:rPr>
              <a:t>T-limfociti</a:t>
            </a:r>
            <a:endParaRPr lang="en-US" sz="2000">
              <a:solidFill>
                <a:srgbClr val="000066"/>
              </a:solidFill>
            </a:endParaRPr>
          </a:p>
        </p:txBody>
      </p:sp>
      <p:sp>
        <p:nvSpPr>
          <p:cNvPr id="15" name="Text Box 23"/>
          <p:cNvSpPr txBox="1">
            <a:spLocks noChangeArrowheads="1"/>
          </p:cNvSpPr>
          <p:nvPr/>
        </p:nvSpPr>
        <p:spPr bwMode="auto">
          <a:xfrm>
            <a:off x="549244" y="5262403"/>
            <a:ext cx="3810000" cy="396875"/>
          </a:xfrm>
          <a:prstGeom prst="rect">
            <a:avLst/>
          </a:prstGeom>
          <a:noFill/>
          <a:ln w="9525">
            <a:noFill/>
            <a:miter lim="800000"/>
            <a:headEnd/>
            <a:tailEnd/>
          </a:ln>
        </p:spPr>
        <p:txBody>
          <a:bodyPr wrap="none">
            <a:spAutoFit/>
          </a:bodyPr>
          <a:lstStyle/>
          <a:p>
            <a:r>
              <a:rPr lang="sr-Latn-CS" sz="2000">
                <a:solidFill>
                  <a:srgbClr val="000066"/>
                </a:solidFill>
              </a:rPr>
              <a:t>B-limfociti i CD4</a:t>
            </a:r>
            <a:r>
              <a:rPr lang="sr-Latn-CS" sz="2000" baseline="30000">
                <a:solidFill>
                  <a:srgbClr val="000066"/>
                </a:solidFill>
              </a:rPr>
              <a:t>+ </a:t>
            </a:r>
            <a:r>
              <a:rPr lang="sr-Latn-CS" sz="2000">
                <a:solidFill>
                  <a:srgbClr val="000066"/>
                </a:solidFill>
              </a:rPr>
              <a:t>T</a:t>
            </a:r>
            <a:r>
              <a:rPr lang="sr-Latn-CS" sz="2000" baseline="-25000">
                <a:solidFill>
                  <a:srgbClr val="000066"/>
                </a:solidFill>
              </a:rPr>
              <a:t>H</a:t>
            </a:r>
            <a:r>
              <a:rPr lang="sr-Latn-CS" sz="2000">
                <a:solidFill>
                  <a:srgbClr val="000066"/>
                </a:solidFill>
              </a:rPr>
              <a:t>2 limfociti</a:t>
            </a:r>
            <a:endParaRPr lang="en-US" sz="2000">
              <a:solidFill>
                <a:srgbClr val="000066"/>
              </a:solidFill>
            </a:endParaRPr>
          </a:p>
        </p:txBody>
      </p:sp>
      <p:sp>
        <p:nvSpPr>
          <p:cNvPr id="16" name="Text Box 12"/>
          <p:cNvSpPr txBox="1">
            <a:spLocks noChangeArrowheads="1"/>
          </p:cNvSpPr>
          <p:nvPr/>
        </p:nvSpPr>
        <p:spPr bwMode="auto">
          <a:xfrm>
            <a:off x="734981" y="6116478"/>
            <a:ext cx="7632700" cy="369887"/>
          </a:xfrm>
          <a:prstGeom prst="rect">
            <a:avLst/>
          </a:prstGeom>
          <a:noFill/>
          <a:ln w="9525">
            <a:noFill/>
            <a:miter lim="800000"/>
            <a:headEnd/>
            <a:tailEnd/>
          </a:ln>
        </p:spPr>
        <p:txBody>
          <a:bodyPr>
            <a:spAutoFit/>
          </a:bodyPr>
          <a:lstStyle/>
          <a:p>
            <a:r>
              <a:rPr lang="sr-Latn-CS">
                <a:solidFill>
                  <a:srgbClr val="000066"/>
                </a:solidFill>
              </a:rPr>
              <a:t>- stimulacija eozinofila (IL-5</a:t>
            </a:r>
            <a:r>
              <a:rPr lang="en-US">
                <a:solidFill>
                  <a:srgbClr val="000066"/>
                </a:solidFill>
              </a:rPr>
              <a:t> i IgE)</a:t>
            </a:r>
          </a:p>
        </p:txBody>
      </p:sp>
      <p:sp>
        <p:nvSpPr>
          <p:cNvPr id="17" name="Text Box 20"/>
          <p:cNvSpPr txBox="1">
            <a:spLocks noChangeArrowheads="1"/>
          </p:cNvSpPr>
          <p:nvPr/>
        </p:nvSpPr>
        <p:spPr bwMode="auto">
          <a:xfrm>
            <a:off x="734981" y="5721190"/>
            <a:ext cx="7632700" cy="369888"/>
          </a:xfrm>
          <a:prstGeom prst="rect">
            <a:avLst/>
          </a:prstGeom>
          <a:noFill/>
          <a:ln w="9525">
            <a:noFill/>
            <a:miter lim="800000"/>
            <a:headEnd/>
            <a:tailEnd/>
          </a:ln>
        </p:spPr>
        <p:txBody>
          <a:bodyPr>
            <a:spAutoFit/>
          </a:bodyPr>
          <a:lstStyle/>
          <a:p>
            <a:r>
              <a:rPr lang="sr-Latn-CS">
                <a:solidFill>
                  <a:srgbClr val="000066"/>
                </a:solidFill>
              </a:rPr>
              <a:t>- stimulacija B-limfocita na produkciju IgE  (IL-4)</a:t>
            </a:r>
            <a:endParaRPr lang="en-US">
              <a:solidFill>
                <a:srgbClr val="000066"/>
              </a:solidFill>
            </a:endParaRPr>
          </a:p>
        </p:txBody>
      </p:sp>
      <p:sp>
        <p:nvSpPr>
          <p:cNvPr id="18" name="Text Box 24"/>
          <p:cNvSpPr txBox="1">
            <a:spLocks noChangeArrowheads="1"/>
          </p:cNvSpPr>
          <p:nvPr/>
        </p:nvSpPr>
        <p:spPr bwMode="auto">
          <a:xfrm>
            <a:off x="734981" y="6513353"/>
            <a:ext cx="7632700" cy="369887"/>
          </a:xfrm>
          <a:prstGeom prst="rect">
            <a:avLst/>
          </a:prstGeom>
          <a:noFill/>
          <a:ln w="9525">
            <a:noFill/>
            <a:miter lim="800000"/>
            <a:headEnd/>
            <a:tailEnd/>
          </a:ln>
        </p:spPr>
        <p:txBody>
          <a:bodyPr>
            <a:spAutoFit/>
          </a:bodyPr>
          <a:lstStyle/>
          <a:p>
            <a:r>
              <a:rPr lang="sr-Latn-CS">
                <a:solidFill>
                  <a:srgbClr val="000066"/>
                </a:solidFill>
              </a:rPr>
              <a:t>- </a:t>
            </a:r>
            <a:r>
              <a:rPr lang="en-US">
                <a:solidFill>
                  <a:srgbClr val="000066"/>
                </a:solidFill>
              </a:rPr>
              <a:t>degranulacija mastocita</a:t>
            </a:r>
            <a:r>
              <a:rPr lang="sr-Latn-CS">
                <a:solidFill>
                  <a:srgbClr val="000066"/>
                </a:solidFill>
              </a:rPr>
              <a:t> (</a:t>
            </a:r>
            <a:r>
              <a:rPr lang="en-US">
                <a:solidFill>
                  <a:srgbClr val="000066"/>
                </a:solidFill>
              </a:rPr>
              <a:t>IgE)</a:t>
            </a:r>
          </a:p>
        </p:txBody>
      </p:sp>
    </p:spTree>
    <p:extLst>
      <p:ext uri="{BB962C8B-B14F-4D97-AF65-F5344CB8AC3E}">
        <p14:creationId xmlns:p14="http://schemas.microsoft.com/office/powerpoint/2010/main" val="2778688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95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8" grpId="0"/>
      <p:bldP spid="149529" grpId="0"/>
      <p:bldP spid="149531" grpId="0"/>
      <p:bldP spid="8" grpId="0"/>
      <p:bldP spid="11" grpId="0"/>
      <p:bldP spid="13" grpId="0"/>
      <p:bldP spid="14" grpId="0"/>
      <p:bldP spid="15" grpId="0"/>
      <p:bldP spid="1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cstate="print"/>
          <a:srcRect/>
          <a:stretch>
            <a:fillRect/>
          </a:stretch>
        </p:blipFill>
        <p:spPr bwMode="auto">
          <a:xfrm>
            <a:off x="2787685" y="188913"/>
            <a:ext cx="6856413" cy="6669087"/>
          </a:xfrm>
          <a:prstGeom prst="rect">
            <a:avLst/>
          </a:prstGeom>
          <a:solidFill>
            <a:schemeClr val="bg1"/>
          </a:solidFill>
          <a:ln w="9525">
            <a:solidFill>
              <a:schemeClr val="bg1"/>
            </a:solidFill>
            <a:miter lim="800000"/>
            <a:headEnd/>
            <a:tailEnd/>
          </a:ln>
        </p:spPr>
      </p:pic>
      <p:grpSp>
        <p:nvGrpSpPr>
          <p:cNvPr id="2" name="Group 85"/>
          <p:cNvGrpSpPr>
            <a:grpSpLocks/>
          </p:cNvGrpSpPr>
          <p:nvPr/>
        </p:nvGrpSpPr>
        <p:grpSpPr bwMode="auto">
          <a:xfrm>
            <a:off x="2646398" y="344488"/>
            <a:ext cx="6149975" cy="6513512"/>
            <a:chOff x="1687033" y="344269"/>
            <a:chExt cx="6150892" cy="6513731"/>
          </a:xfrm>
        </p:grpSpPr>
        <p:sp>
          <p:nvSpPr>
            <p:cNvPr id="14353" name="Rectangle 58"/>
            <p:cNvSpPr>
              <a:spLocks noChangeArrowheads="1"/>
            </p:cNvSpPr>
            <p:nvPr/>
          </p:nvSpPr>
          <p:spPr bwMode="auto">
            <a:xfrm>
              <a:off x="1828800" y="4038600"/>
              <a:ext cx="1371600" cy="609600"/>
            </a:xfrm>
            <a:prstGeom prst="rect">
              <a:avLst/>
            </a:prstGeom>
            <a:solidFill>
              <a:schemeClr val="bg1"/>
            </a:solidFill>
            <a:ln w="9525" algn="ctr">
              <a:noFill/>
              <a:round/>
              <a:headEnd/>
              <a:tailEnd/>
            </a:ln>
          </p:spPr>
          <p:txBody>
            <a:bodyPr/>
            <a:lstStyle/>
            <a:p>
              <a:endParaRPr lang="sr-Latn-CS"/>
            </a:p>
          </p:txBody>
        </p:sp>
        <p:grpSp>
          <p:nvGrpSpPr>
            <p:cNvPr id="3" name="Group 58"/>
            <p:cNvGrpSpPr>
              <a:grpSpLocks/>
            </p:cNvGrpSpPr>
            <p:nvPr/>
          </p:nvGrpSpPr>
          <p:grpSpPr bwMode="auto">
            <a:xfrm>
              <a:off x="1687033" y="344269"/>
              <a:ext cx="6150892" cy="6513731"/>
              <a:chOff x="1687033" y="344269"/>
              <a:chExt cx="6150892" cy="6513731"/>
            </a:xfrm>
          </p:grpSpPr>
          <p:sp>
            <p:nvSpPr>
              <p:cNvPr id="14355" name="Rectangle 30"/>
              <p:cNvSpPr>
                <a:spLocks noChangeArrowheads="1"/>
              </p:cNvSpPr>
              <p:nvPr/>
            </p:nvSpPr>
            <p:spPr bwMode="auto">
              <a:xfrm>
                <a:off x="4495800" y="2394099"/>
                <a:ext cx="457200" cy="152400"/>
              </a:xfrm>
              <a:prstGeom prst="rect">
                <a:avLst/>
              </a:prstGeom>
              <a:solidFill>
                <a:schemeClr val="bg1"/>
              </a:solidFill>
              <a:ln w="9525" algn="ctr">
                <a:solidFill>
                  <a:schemeClr val="bg1"/>
                </a:solidFill>
                <a:round/>
                <a:headEnd/>
                <a:tailEnd/>
              </a:ln>
            </p:spPr>
            <p:txBody>
              <a:bodyPr/>
              <a:lstStyle/>
              <a:p>
                <a:endParaRPr lang="sr-Latn-CS"/>
              </a:p>
            </p:txBody>
          </p:sp>
          <p:pic>
            <p:nvPicPr>
              <p:cNvPr id="14356" name="Picture 6"/>
              <p:cNvPicPr>
                <a:picLocks noChangeAspect="1" noChangeArrowheads="1"/>
              </p:cNvPicPr>
              <p:nvPr/>
            </p:nvPicPr>
            <p:blipFill>
              <a:blip r:embed="rId4" cstate="print"/>
              <a:srcRect b="10658"/>
              <a:stretch>
                <a:fillRect/>
              </a:stretch>
            </p:blipFill>
            <p:spPr bwMode="auto">
              <a:xfrm>
                <a:off x="4485167" y="2340934"/>
                <a:ext cx="465709" cy="228600"/>
              </a:xfrm>
              <a:prstGeom prst="rect">
                <a:avLst/>
              </a:prstGeom>
              <a:noFill/>
              <a:ln w="9525">
                <a:solidFill>
                  <a:schemeClr val="bg1"/>
                </a:solidFill>
                <a:miter lim="800000"/>
                <a:headEnd/>
                <a:tailEnd/>
              </a:ln>
            </p:spPr>
          </p:pic>
          <p:sp>
            <p:nvSpPr>
              <p:cNvPr id="14357" name="Rectangle 32"/>
              <p:cNvSpPr>
                <a:spLocks noChangeArrowheads="1"/>
              </p:cNvSpPr>
              <p:nvPr/>
            </p:nvSpPr>
            <p:spPr bwMode="auto">
              <a:xfrm>
                <a:off x="4855534" y="381000"/>
                <a:ext cx="914400" cy="304800"/>
              </a:xfrm>
              <a:prstGeom prst="rect">
                <a:avLst/>
              </a:prstGeom>
              <a:solidFill>
                <a:schemeClr val="bg1"/>
              </a:solidFill>
              <a:ln w="9525" algn="ctr">
                <a:solidFill>
                  <a:schemeClr val="bg1"/>
                </a:solidFill>
                <a:round/>
                <a:headEnd/>
                <a:tailEnd/>
              </a:ln>
            </p:spPr>
            <p:txBody>
              <a:bodyPr/>
              <a:lstStyle/>
              <a:p>
                <a:endParaRPr lang="sr-Latn-CS"/>
              </a:p>
            </p:txBody>
          </p:sp>
          <p:sp>
            <p:nvSpPr>
              <p:cNvPr id="14358" name="Text Box 6"/>
              <p:cNvSpPr txBox="1">
                <a:spLocks noChangeArrowheads="1"/>
              </p:cNvSpPr>
              <p:nvPr/>
            </p:nvSpPr>
            <p:spPr bwMode="auto">
              <a:xfrm>
                <a:off x="4800600" y="354971"/>
                <a:ext cx="1096963" cy="461963"/>
              </a:xfrm>
              <a:prstGeom prst="rect">
                <a:avLst/>
              </a:prstGeom>
              <a:noFill/>
              <a:ln w="9525">
                <a:noFill/>
                <a:miter lim="800000"/>
                <a:headEnd/>
                <a:tailEnd/>
              </a:ln>
            </p:spPr>
            <p:txBody>
              <a:bodyPr wrap="none">
                <a:spAutoFit/>
              </a:bodyPr>
              <a:lstStyle/>
              <a:p>
                <a:pPr algn="ctr"/>
                <a:r>
                  <a:rPr lang="sr-Latn-CS" sz="1200"/>
                  <a:t>Naivna CD4</a:t>
                </a:r>
                <a:r>
                  <a:rPr lang="sr-Latn-CS" sz="1200" baseline="30000"/>
                  <a:t>+</a:t>
                </a:r>
              </a:p>
              <a:p>
                <a:pPr algn="ctr"/>
                <a:r>
                  <a:rPr lang="sr-Latn-CS" sz="1200"/>
                  <a:t>T-ćelija</a:t>
                </a:r>
                <a:endParaRPr lang="en-US" sz="1200"/>
              </a:p>
            </p:txBody>
          </p:sp>
          <p:sp>
            <p:nvSpPr>
              <p:cNvPr id="14359" name="Rectangle 34"/>
              <p:cNvSpPr>
                <a:spLocks noChangeArrowheads="1"/>
              </p:cNvSpPr>
              <p:nvPr/>
            </p:nvSpPr>
            <p:spPr bwMode="auto">
              <a:xfrm>
                <a:off x="4669466" y="990600"/>
                <a:ext cx="1295400" cy="304800"/>
              </a:xfrm>
              <a:prstGeom prst="rect">
                <a:avLst/>
              </a:prstGeom>
              <a:solidFill>
                <a:schemeClr val="bg1"/>
              </a:solidFill>
              <a:ln w="9525" algn="ctr">
                <a:solidFill>
                  <a:schemeClr val="bg1"/>
                </a:solidFill>
                <a:round/>
                <a:headEnd/>
                <a:tailEnd/>
              </a:ln>
            </p:spPr>
            <p:txBody>
              <a:bodyPr/>
              <a:lstStyle/>
              <a:p>
                <a:endParaRPr lang="sr-Latn-CS"/>
              </a:p>
            </p:txBody>
          </p:sp>
          <p:pic>
            <p:nvPicPr>
              <p:cNvPr id="14360" name="Picture 4"/>
              <p:cNvPicPr>
                <a:picLocks noChangeAspect="1" noChangeArrowheads="1"/>
              </p:cNvPicPr>
              <p:nvPr/>
            </p:nvPicPr>
            <p:blipFill>
              <a:blip r:embed="rId5" cstate="print"/>
              <a:srcRect l="38094" t="20000" r="28743" b="73334"/>
              <a:stretch>
                <a:fillRect/>
              </a:stretch>
            </p:blipFill>
            <p:spPr bwMode="auto">
              <a:xfrm>
                <a:off x="4692501" y="958701"/>
                <a:ext cx="1143000" cy="457200"/>
              </a:xfrm>
              <a:prstGeom prst="rect">
                <a:avLst/>
              </a:prstGeom>
              <a:noFill/>
              <a:ln w="9525">
                <a:solidFill>
                  <a:schemeClr val="bg1"/>
                </a:solidFill>
                <a:miter lim="800000"/>
                <a:headEnd/>
                <a:tailEnd/>
              </a:ln>
            </p:spPr>
          </p:pic>
          <p:sp>
            <p:nvSpPr>
              <p:cNvPr id="14361" name="Rectangle 36"/>
              <p:cNvSpPr>
                <a:spLocks noChangeArrowheads="1"/>
              </p:cNvSpPr>
              <p:nvPr/>
            </p:nvSpPr>
            <p:spPr bwMode="auto">
              <a:xfrm>
                <a:off x="2176132" y="368598"/>
                <a:ext cx="762000" cy="664534"/>
              </a:xfrm>
              <a:prstGeom prst="rect">
                <a:avLst/>
              </a:prstGeom>
              <a:solidFill>
                <a:schemeClr val="bg1"/>
              </a:solidFill>
              <a:ln w="9525" algn="ctr">
                <a:solidFill>
                  <a:schemeClr val="bg1"/>
                </a:solidFill>
                <a:round/>
                <a:headEnd/>
                <a:tailEnd/>
              </a:ln>
            </p:spPr>
            <p:txBody>
              <a:bodyPr/>
              <a:lstStyle/>
              <a:p>
                <a:endParaRPr lang="sr-Latn-CS"/>
              </a:p>
            </p:txBody>
          </p:sp>
          <p:sp>
            <p:nvSpPr>
              <p:cNvPr id="14362" name="Text Box 6"/>
              <p:cNvSpPr txBox="1">
                <a:spLocks noChangeArrowheads="1"/>
              </p:cNvSpPr>
              <p:nvPr/>
            </p:nvSpPr>
            <p:spPr bwMode="auto">
              <a:xfrm>
                <a:off x="2057400" y="344269"/>
                <a:ext cx="990600" cy="646331"/>
              </a:xfrm>
              <a:prstGeom prst="rect">
                <a:avLst/>
              </a:prstGeom>
              <a:noFill/>
              <a:ln w="9525">
                <a:noFill/>
                <a:miter lim="800000"/>
                <a:headEnd/>
                <a:tailEnd/>
              </a:ln>
            </p:spPr>
            <p:txBody>
              <a:bodyPr>
                <a:spAutoFit/>
              </a:bodyPr>
              <a:lstStyle/>
              <a:p>
                <a:pPr algn="ctr"/>
                <a:r>
                  <a:rPr lang="sr-Latn-CS" sz="1200"/>
                  <a:t>Helminti ili</a:t>
                </a:r>
              </a:p>
              <a:p>
                <a:pPr algn="ctr"/>
                <a:r>
                  <a:rPr lang="sr-Latn-CS" sz="1200"/>
                  <a:t>proteinski </a:t>
                </a:r>
              </a:p>
              <a:p>
                <a:pPr algn="ctr"/>
                <a:r>
                  <a:rPr lang="sr-Latn-CS" sz="1200"/>
                  <a:t>antigeni</a:t>
                </a:r>
                <a:endParaRPr lang="en-US" sz="1200"/>
              </a:p>
            </p:txBody>
          </p:sp>
          <p:sp>
            <p:nvSpPr>
              <p:cNvPr id="14363" name="Rectangle 42"/>
              <p:cNvSpPr>
                <a:spLocks noChangeArrowheads="1"/>
              </p:cNvSpPr>
              <p:nvPr/>
            </p:nvSpPr>
            <p:spPr bwMode="auto">
              <a:xfrm>
                <a:off x="1905000" y="1034901"/>
                <a:ext cx="457200" cy="228600"/>
              </a:xfrm>
              <a:prstGeom prst="rect">
                <a:avLst/>
              </a:prstGeom>
              <a:solidFill>
                <a:schemeClr val="bg1"/>
              </a:solidFill>
              <a:ln w="9525" algn="ctr">
                <a:solidFill>
                  <a:schemeClr val="bg1"/>
                </a:solidFill>
                <a:round/>
                <a:headEnd/>
                <a:tailEnd/>
              </a:ln>
            </p:spPr>
            <p:txBody>
              <a:bodyPr/>
              <a:lstStyle/>
              <a:p>
                <a:endParaRPr lang="sr-Latn-CS"/>
              </a:p>
            </p:txBody>
          </p:sp>
          <p:sp>
            <p:nvSpPr>
              <p:cNvPr id="14364" name="Text Box 6"/>
              <p:cNvSpPr txBox="1">
                <a:spLocks noChangeArrowheads="1"/>
              </p:cNvSpPr>
              <p:nvPr/>
            </p:nvSpPr>
            <p:spPr bwMode="auto">
              <a:xfrm>
                <a:off x="1687033" y="1056167"/>
                <a:ext cx="731290" cy="276999"/>
              </a:xfrm>
              <a:prstGeom prst="rect">
                <a:avLst/>
              </a:prstGeom>
              <a:noFill/>
              <a:ln w="9525">
                <a:noFill/>
                <a:miter lim="800000"/>
                <a:headEnd/>
                <a:tailEnd/>
              </a:ln>
            </p:spPr>
            <p:txBody>
              <a:bodyPr wrap="none">
                <a:spAutoFit/>
              </a:bodyPr>
              <a:lstStyle/>
              <a:p>
                <a:r>
                  <a:rPr lang="sr-Latn-CS" sz="1200"/>
                  <a:t>B-ćelija</a:t>
                </a:r>
                <a:endParaRPr lang="en-US" sz="1200"/>
              </a:p>
            </p:txBody>
          </p:sp>
          <p:sp>
            <p:nvSpPr>
              <p:cNvPr id="14365" name="Rectangle 43"/>
              <p:cNvSpPr>
                <a:spLocks noChangeArrowheads="1"/>
              </p:cNvSpPr>
              <p:nvPr/>
            </p:nvSpPr>
            <p:spPr bwMode="auto">
              <a:xfrm>
                <a:off x="6491171" y="1447800"/>
                <a:ext cx="838200" cy="272901"/>
              </a:xfrm>
              <a:prstGeom prst="rect">
                <a:avLst/>
              </a:prstGeom>
              <a:solidFill>
                <a:schemeClr val="bg1"/>
              </a:solidFill>
              <a:ln w="9525" algn="ctr">
                <a:solidFill>
                  <a:schemeClr val="bg1"/>
                </a:solidFill>
                <a:round/>
                <a:headEnd/>
                <a:tailEnd/>
              </a:ln>
            </p:spPr>
            <p:txBody>
              <a:bodyPr/>
              <a:lstStyle/>
              <a:p>
                <a:endParaRPr lang="sr-Latn-CS"/>
              </a:p>
            </p:txBody>
          </p:sp>
          <p:sp>
            <p:nvSpPr>
              <p:cNvPr id="14366" name="Text Box 6"/>
              <p:cNvSpPr txBox="1">
                <a:spLocks noChangeArrowheads="1"/>
              </p:cNvSpPr>
              <p:nvPr/>
            </p:nvSpPr>
            <p:spPr bwMode="auto">
              <a:xfrm>
                <a:off x="6477000" y="1511598"/>
                <a:ext cx="875561" cy="276999"/>
              </a:xfrm>
              <a:prstGeom prst="rect">
                <a:avLst/>
              </a:prstGeom>
              <a:noFill/>
              <a:ln w="9525">
                <a:noFill/>
                <a:miter lim="800000"/>
                <a:headEnd/>
                <a:tailEnd/>
              </a:ln>
            </p:spPr>
            <p:txBody>
              <a:bodyPr wrap="none">
                <a:spAutoFit/>
              </a:bodyPr>
              <a:lstStyle/>
              <a:p>
                <a:r>
                  <a:rPr lang="sr-Latn-CS" sz="1200"/>
                  <a:t>Makrofag</a:t>
                </a:r>
                <a:endParaRPr lang="en-US" sz="1200"/>
              </a:p>
            </p:txBody>
          </p:sp>
          <p:sp>
            <p:nvSpPr>
              <p:cNvPr id="14367" name="Rectangle 44"/>
              <p:cNvSpPr>
                <a:spLocks noChangeArrowheads="1"/>
              </p:cNvSpPr>
              <p:nvPr/>
            </p:nvSpPr>
            <p:spPr bwMode="auto">
              <a:xfrm>
                <a:off x="5562600" y="2645734"/>
                <a:ext cx="838200" cy="228600"/>
              </a:xfrm>
              <a:prstGeom prst="rect">
                <a:avLst/>
              </a:prstGeom>
              <a:solidFill>
                <a:schemeClr val="bg1"/>
              </a:solidFill>
              <a:ln w="9525" algn="ctr">
                <a:solidFill>
                  <a:schemeClr val="bg1"/>
                </a:solidFill>
                <a:round/>
                <a:headEnd/>
                <a:tailEnd/>
              </a:ln>
            </p:spPr>
            <p:txBody>
              <a:bodyPr/>
              <a:lstStyle/>
              <a:p>
                <a:endParaRPr lang="sr-Latn-CS"/>
              </a:p>
            </p:txBody>
          </p:sp>
          <p:sp>
            <p:nvSpPr>
              <p:cNvPr id="14368" name="Text Box 6"/>
              <p:cNvSpPr txBox="1">
                <a:spLocks noChangeArrowheads="1"/>
              </p:cNvSpPr>
              <p:nvPr/>
            </p:nvSpPr>
            <p:spPr bwMode="auto">
              <a:xfrm>
                <a:off x="5528932" y="2635101"/>
                <a:ext cx="829073" cy="276999"/>
              </a:xfrm>
              <a:prstGeom prst="rect">
                <a:avLst/>
              </a:prstGeom>
              <a:noFill/>
              <a:ln w="9525">
                <a:noFill/>
                <a:miter lim="800000"/>
                <a:headEnd/>
                <a:tailEnd/>
              </a:ln>
            </p:spPr>
            <p:txBody>
              <a:bodyPr wrap="none">
                <a:spAutoFit/>
              </a:bodyPr>
              <a:lstStyle/>
              <a:p>
                <a:r>
                  <a:rPr lang="sr-Latn-CS" sz="1200"/>
                  <a:t>Eozinofil</a:t>
                </a:r>
                <a:endParaRPr lang="en-US" sz="1200"/>
              </a:p>
            </p:txBody>
          </p:sp>
          <p:sp>
            <p:nvSpPr>
              <p:cNvPr id="14369" name="Rectangle 45"/>
              <p:cNvSpPr>
                <a:spLocks noChangeArrowheads="1"/>
              </p:cNvSpPr>
              <p:nvPr/>
            </p:nvSpPr>
            <p:spPr bwMode="auto">
              <a:xfrm>
                <a:off x="6934200" y="5594499"/>
                <a:ext cx="685800" cy="228600"/>
              </a:xfrm>
              <a:prstGeom prst="rect">
                <a:avLst/>
              </a:prstGeom>
              <a:solidFill>
                <a:schemeClr val="bg1"/>
              </a:solidFill>
              <a:ln w="9525" algn="ctr">
                <a:solidFill>
                  <a:schemeClr val="bg1"/>
                </a:solidFill>
                <a:round/>
                <a:headEnd/>
                <a:tailEnd/>
              </a:ln>
            </p:spPr>
            <p:txBody>
              <a:bodyPr/>
              <a:lstStyle/>
              <a:p>
                <a:endParaRPr lang="sr-Latn-CS"/>
              </a:p>
            </p:txBody>
          </p:sp>
          <p:sp>
            <p:nvSpPr>
              <p:cNvPr id="14370" name="Text Box 6"/>
              <p:cNvSpPr txBox="1">
                <a:spLocks noChangeArrowheads="1"/>
              </p:cNvSpPr>
              <p:nvPr/>
            </p:nvSpPr>
            <p:spPr bwMode="auto">
              <a:xfrm>
                <a:off x="6858000" y="5553736"/>
                <a:ext cx="748923" cy="276999"/>
              </a:xfrm>
              <a:prstGeom prst="rect">
                <a:avLst/>
              </a:prstGeom>
              <a:noFill/>
              <a:ln w="9525">
                <a:solidFill>
                  <a:schemeClr val="bg1"/>
                </a:solidFill>
                <a:miter lim="800000"/>
                <a:headEnd/>
                <a:tailEnd/>
              </a:ln>
            </p:spPr>
            <p:txBody>
              <a:bodyPr wrap="none">
                <a:spAutoFit/>
              </a:bodyPr>
              <a:lstStyle/>
              <a:p>
                <a:r>
                  <a:rPr lang="sr-Latn-CS" sz="1200"/>
                  <a:t>Helmint</a:t>
                </a:r>
                <a:endParaRPr lang="en-US" sz="1200"/>
              </a:p>
            </p:txBody>
          </p:sp>
          <p:sp>
            <p:nvSpPr>
              <p:cNvPr id="14371" name="Rectangle 50"/>
              <p:cNvSpPr>
                <a:spLocks noChangeArrowheads="1"/>
              </p:cNvSpPr>
              <p:nvPr/>
            </p:nvSpPr>
            <p:spPr bwMode="auto">
              <a:xfrm>
                <a:off x="1828800" y="5823099"/>
                <a:ext cx="5791200" cy="1034901"/>
              </a:xfrm>
              <a:prstGeom prst="rect">
                <a:avLst/>
              </a:prstGeom>
              <a:solidFill>
                <a:schemeClr val="bg1"/>
              </a:solidFill>
              <a:ln w="9525" algn="ctr">
                <a:solidFill>
                  <a:schemeClr val="bg1"/>
                </a:solidFill>
                <a:round/>
                <a:headEnd/>
                <a:tailEnd/>
              </a:ln>
            </p:spPr>
            <p:txBody>
              <a:bodyPr/>
              <a:lstStyle/>
              <a:p>
                <a:endParaRPr lang="sr-Latn-CS"/>
              </a:p>
            </p:txBody>
          </p:sp>
          <p:sp>
            <p:nvSpPr>
              <p:cNvPr id="14372" name="Text Box 6"/>
              <p:cNvSpPr txBox="1">
                <a:spLocks noChangeArrowheads="1"/>
              </p:cNvSpPr>
              <p:nvPr/>
            </p:nvSpPr>
            <p:spPr bwMode="auto">
              <a:xfrm>
                <a:off x="5638800" y="5867400"/>
                <a:ext cx="1136850" cy="553998"/>
              </a:xfrm>
              <a:prstGeom prst="rect">
                <a:avLst/>
              </a:prstGeom>
              <a:noFill/>
              <a:ln w="9525">
                <a:solidFill>
                  <a:schemeClr val="bg1"/>
                </a:solidFill>
                <a:miter lim="800000"/>
                <a:headEnd/>
                <a:tailEnd/>
              </a:ln>
            </p:spPr>
            <p:txBody>
              <a:bodyPr wrap="none">
                <a:spAutoFit/>
              </a:bodyPr>
              <a:lstStyle/>
              <a:p>
                <a:pPr algn="ctr"/>
                <a:r>
                  <a:rPr lang="sr-Latn-CS" sz="1500"/>
                  <a:t>Aktivacija </a:t>
                </a:r>
              </a:p>
              <a:p>
                <a:pPr algn="ctr"/>
                <a:r>
                  <a:rPr lang="sr-Latn-CS" sz="1500"/>
                  <a:t>eozinofila</a:t>
                </a:r>
                <a:endParaRPr lang="en-US" sz="1500"/>
              </a:p>
            </p:txBody>
          </p:sp>
          <p:sp>
            <p:nvSpPr>
              <p:cNvPr id="14373" name="Text Box 6"/>
              <p:cNvSpPr txBox="1">
                <a:spLocks noChangeArrowheads="1"/>
              </p:cNvSpPr>
              <p:nvPr/>
            </p:nvSpPr>
            <p:spPr bwMode="auto">
              <a:xfrm>
                <a:off x="3983666" y="5831704"/>
                <a:ext cx="1253869" cy="1015663"/>
              </a:xfrm>
              <a:prstGeom prst="rect">
                <a:avLst/>
              </a:prstGeom>
              <a:noFill/>
              <a:ln w="9525">
                <a:solidFill>
                  <a:schemeClr val="bg1"/>
                </a:solidFill>
                <a:miter lim="800000"/>
                <a:headEnd/>
                <a:tailEnd/>
              </a:ln>
            </p:spPr>
            <p:txBody>
              <a:bodyPr wrap="none">
                <a:spAutoFit/>
              </a:bodyPr>
              <a:lstStyle/>
              <a:p>
                <a:pPr algn="ctr"/>
                <a:r>
                  <a:rPr lang="sr-Latn-CS" sz="1500"/>
                  <a:t>Stimulacija </a:t>
                </a:r>
              </a:p>
              <a:p>
                <a:pPr algn="ctr"/>
                <a:r>
                  <a:rPr lang="sr-Latn-CS" sz="1500"/>
                  <a:t>peristaltike </a:t>
                </a:r>
              </a:p>
              <a:p>
                <a:pPr algn="ctr"/>
                <a:r>
                  <a:rPr lang="sr-Latn-CS" sz="1500"/>
                  <a:t>i sekrecije </a:t>
                </a:r>
              </a:p>
              <a:p>
                <a:pPr algn="ctr"/>
                <a:r>
                  <a:rPr lang="sr-Latn-CS" sz="1500"/>
                  <a:t>mukusa</a:t>
                </a:r>
                <a:endParaRPr lang="en-US" sz="1500"/>
              </a:p>
            </p:txBody>
          </p:sp>
          <p:sp>
            <p:nvSpPr>
              <p:cNvPr id="14374" name="Text Box 6"/>
              <p:cNvSpPr txBox="1">
                <a:spLocks noChangeArrowheads="1"/>
              </p:cNvSpPr>
              <p:nvPr/>
            </p:nvSpPr>
            <p:spPr bwMode="auto">
              <a:xfrm>
                <a:off x="2514600" y="5856767"/>
                <a:ext cx="1446230" cy="553998"/>
              </a:xfrm>
              <a:prstGeom prst="rect">
                <a:avLst/>
              </a:prstGeom>
              <a:noFill/>
              <a:ln w="9525">
                <a:solidFill>
                  <a:schemeClr val="bg1"/>
                </a:solidFill>
                <a:miter lim="800000"/>
                <a:headEnd/>
                <a:tailEnd/>
              </a:ln>
            </p:spPr>
            <p:txBody>
              <a:bodyPr wrap="none">
                <a:spAutoFit/>
              </a:bodyPr>
              <a:lstStyle/>
              <a:p>
                <a:pPr algn="ctr"/>
                <a:r>
                  <a:rPr lang="sr-Latn-CS" sz="1500"/>
                  <a:t>Degranulacija</a:t>
                </a:r>
              </a:p>
              <a:p>
                <a:pPr algn="ctr"/>
                <a:r>
                  <a:rPr lang="sr-Latn-CS" sz="1500"/>
                  <a:t>mastocita</a:t>
                </a:r>
                <a:endParaRPr lang="en-US" sz="1500"/>
              </a:p>
            </p:txBody>
          </p:sp>
          <p:sp>
            <p:nvSpPr>
              <p:cNvPr id="14375" name="Rectangle 56"/>
              <p:cNvSpPr>
                <a:spLocks noChangeArrowheads="1"/>
              </p:cNvSpPr>
              <p:nvPr/>
            </p:nvSpPr>
            <p:spPr bwMode="auto">
              <a:xfrm>
                <a:off x="6172200" y="3429000"/>
                <a:ext cx="1524000" cy="1371600"/>
              </a:xfrm>
              <a:prstGeom prst="rect">
                <a:avLst/>
              </a:prstGeom>
              <a:solidFill>
                <a:schemeClr val="bg1"/>
              </a:solidFill>
              <a:ln w="9525" algn="ctr">
                <a:solidFill>
                  <a:schemeClr val="bg1"/>
                </a:solidFill>
                <a:round/>
                <a:headEnd/>
                <a:tailEnd/>
              </a:ln>
            </p:spPr>
            <p:txBody>
              <a:bodyPr/>
              <a:lstStyle/>
              <a:p>
                <a:endParaRPr lang="sr-Latn-CS"/>
              </a:p>
            </p:txBody>
          </p:sp>
          <p:sp>
            <p:nvSpPr>
              <p:cNvPr id="14376" name="Text Box 6"/>
              <p:cNvSpPr txBox="1">
                <a:spLocks noChangeArrowheads="1"/>
              </p:cNvSpPr>
              <p:nvPr/>
            </p:nvSpPr>
            <p:spPr bwMode="auto">
              <a:xfrm>
                <a:off x="6019800" y="3401705"/>
                <a:ext cx="1818125" cy="1246495"/>
              </a:xfrm>
              <a:prstGeom prst="rect">
                <a:avLst/>
              </a:prstGeom>
              <a:noFill/>
              <a:ln w="9525">
                <a:noFill/>
                <a:miter lim="800000"/>
                <a:headEnd/>
                <a:tailEnd/>
              </a:ln>
            </p:spPr>
            <p:txBody>
              <a:bodyPr wrap="none">
                <a:spAutoFit/>
              </a:bodyPr>
              <a:lstStyle/>
              <a:p>
                <a:pPr algn="ctr"/>
                <a:r>
                  <a:rPr lang="sr-Latn-CS" sz="1500"/>
                  <a:t>Alternativna </a:t>
                </a:r>
              </a:p>
              <a:p>
                <a:pPr algn="ctr"/>
                <a:r>
                  <a:rPr lang="sr-Latn-CS" sz="1500"/>
                  <a:t>aktivacija</a:t>
                </a:r>
              </a:p>
              <a:p>
                <a:pPr algn="ctr"/>
                <a:r>
                  <a:rPr lang="sr-Latn-CS" sz="1500"/>
                  <a:t>makrofaga</a:t>
                </a:r>
              </a:p>
              <a:p>
                <a:pPr algn="ctr"/>
                <a:r>
                  <a:rPr lang="sr-Latn-CS" sz="1500"/>
                  <a:t>(pojačana fibroza/</a:t>
                </a:r>
              </a:p>
              <a:p>
                <a:pPr algn="ctr"/>
                <a:r>
                  <a:rPr lang="sr-Latn-CS" sz="1500"/>
                  <a:t>reparacija tkiva)</a:t>
                </a:r>
                <a:endParaRPr lang="en-US" sz="1500"/>
              </a:p>
            </p:txBody>
          </p:sp>
          <p:sp>
            <p:nvSpPr>
              <p:cNvPr id="14377" name="Rectangle 57"/>
              <p:cNvSpPr>
                <a:spLocks noChangeArrowheads="1"/>
              </p:cNvSpPr>
              <p:nvPr/>
            </p:nvSpPr>
            <p:spPr bwMode="auto">
              <a:xfrm>
                <a:off x="1828800" y="4027966"/>
                <a:ext cx="1143000" cy="620233"/>
              </a:xfrm>
              <a:prstGeom prst="rect">
                <a:avLst/>
              </a:prstGeom>
              <a:solidFill>
                <a:schemeClr val="bg1"/>
              </a:solidFill>
              <a:ln w="9525" algn="ctr">
                <a:solidFill>
                  <a:schemeClr val="bg1"/>
                </a:solidFill>
                <a:round/>
                <a:headEnd/>
                <a:tailEnd/>
              </a:ln>
            </p:spPr>
            <p:txBody>
              <a:bodyPr/>
              <a:lstStyle/>
              <a:p>
                <a:endParaRPr lang="sr-Latn-CS"/>
              </a:p>
            </p:txBody>
          </p:sp>
          <p:sp>
            <p:nvSpPr>
              <p:cNvPr id="14378" name="Text Box 6"/>
              <p:cNvSpPr txBox="1">
                <a:spLocks noChangeArrowheads="1"/>
              </p:cNvSpPr>
              <p:nvPr/>
            </p:nvSpPr>
            <p:spPr bwMode="auto">
              <a:xfrm>
                <a:off x="1752600" y="4038600"/>
                <a:ext cx="1371600" cy="553998"/>
              </a:xfrm>
              <a:prstGeom prst="rect">
                <a:avLst/>
              </a:prstGeom>
              <a:noFill/>
              <a:ln w="9525">
                <a:solidFill>
                  <a:schemeClr val="bg1"/>
                </a:solidFill>
                <a:miter lim="800000"/>
                <a:headEnd/>
                <a:tailEnd/>
              </a:ln>
            </p:spPr>
            <p:txBody>
              <a:bodyPr>
                <a:spAutoFit/>
              </a:bodyPr>
              <a:lstStyle/>
              <a:p>
                <a:pPr algn="ctr"/>
                <a:r>
                  <a:rPr lang="sr-Latn-CS" sz="1500"/>
                  <a:t>Produkcija</a:t>
                </a:r>
              </a:p>
              <a:p>
                <a:pPr algn="ctr"/>
                <a:r>
                  <a:rPr lang="sr-Latn-CS" sz="1500"/>
                  <a:t>antitela</a:t>
                </a:r>
                <a:endParaRPr lang="en-US" sz="1500"/>
              </a:p>
            </p:txBody>
          </p:sp>
        </p:grpSp>
      </p:grpSp>
      <p:sp>
        <p:nvSpPr>
          <p:cNvPr id="14341" name="Rectangle 86"/>
          <p:cNvSpPr>
            <a:spLocks noChangeArrowheads="1"/>
          </p:cNvSpPr>
          <p:nvPr/>
        </p:nvSpPr>
        <p:spPr bwMode="auto">
          <a:xfrm>
            <a:off x="2787685" y="4038600"/>
            <a:ext cx="1371600" cy="609600"/>
          </a:xfrm>
          <a:prstGeom prst="rect">
            <a:avLst/>
          </a:prstGeom>
          <a:solidFill>
            <a:schemeClr val="bg1"/>
          </a:solidFill>
          <a:ln w="9525" algn="ctr">
            <a:noFill/>
            <a:round/>
            <a:headEnd/>
            <a:tailEnd/>
          </a:ln>
        </p:spPr>
        <p:txBody>
          <a:bodyPr/>
          <a:lstStyle/>
          <a:p>
            <a:endParaRPr lang="sr-Latn-CS"/>
          </a:p>
        </p:txBody>
      </p:sp>
      <p:sp>
        <p:nvSpPr>
          <p:cNvPr id="14342" name="Rectangle 87"/>
          <p:cNvSpPr>
            <a:spLocks noChangeArrowheads="1"/>
          </p:cNvSpPr>
          <p:nvPr/>
        </p:nvSpPr>
        <p:spPr bwMode="auto">
          <a:xfrm>
            <a:off x="2787685" y="4038600"/>
            <a:ext cx="1371600" cy="609600"/>
          </a:xfrm>
          <a:prstGeom prst="rect">
            <a:avLst/>
          </a:prstGeom>
          <a:solidFill>
            <a:schemeClr val="bg1"/>
          </a:solidFill>
          <a:ln w="9525" algn="ctr">
            <a:noFill/>
            <a:round/>
            <a:headEnd/>
            <a:tailEnd/>
          </a:ln>
        </p:spPr>
        <p:txBody>
          <a:bodyPr/>
          <a:lstStyle/>
          <a:p>
            <a:endParaRPr lang="sr-Latn-CS"/>
          </a:p>
        </p:txBody>
      </p:sp>
      <p:grpSp>
        <p:nvGrpSpPr>
          <p:cNvPr id="4" name="Group 20"/>
          <p:cNvGrpSpPr>
            <a:grpSpLocks/>
          </p:cNvGrpSpPr>
          <p:nvPr/>
        </p:nvGrpSpPr>
        <p:grpSpPr bwMode="auto">
          <a:xfrm>
            <a:off x="4768885" y="793750"/>
            <a:ext cx="2133600" cy="1797050"/>
            <a:chOff x="3810000" y="793899"/>
            <a:chExt cx="2133600" cy="1796901"/>
          </a:xfrm>
        </p:grpSpPr>
        <p:sp>
          <p:nvSpPr>
            <p:cNvPr id="14350" name="Rectangle 89"/>
            <p:cNvSpPr>
              <a:spLocks noChangeArrowheads="1"/>
            </p:cNvSpPr>
            <p:nvPr/>
          </p:nvSpPr>
          <p:spPr bwMode="auto">
            <a:xfrm>
              <a:off x="4419600" y="793899"/>
              <a:ext cx="304800" cy="838200"/>
            </a:xfrm>
            <a:prstGeom prst="rect">
              <a:avLst/>
            </a:prstGeom>
            <a:solidFill>
              <a:schemeClr val="bg1"/>
            </a:solidFill>
            <a:ln w="9525" algn="ctr">
              <a:solidFill>
                <a:schemeClr val="bg1"/>
              </a:solidFill>
              <a:round/>
              <a:headEnd/>
              <a:tailEnd/>
            </a:ln>
          </p:spPr>
          <p:txBody>
            <a:bodyPr/>
            <a:lstStyle/>
            <a:p>
              <a:endParaRPr lang="sr-Latn-CS"/>
            </a:p>
          </p:txBody>
        </p:sp>
        <p:sp>
          <p:nvSpPr>
            <p:cNvPr id="14351" name="Rectangle 90"/>
            <p:cNvSpPr>
              <a:spLocks noChangeArrowheads="1"/>
            </p:cNvSpPr>
            <p:nvPr/>
          </p:nvSpPr>
          <p:spPr bwMode="auto">
            <a:xfrm>
              <a:off x="4495800" y="990600"/>
              <a:ext cx="1447800" cy="381000"/>
            </a:xfrm>
            <a:prstGeom prst="rect">
              <a:avLst/>
            </a:prstGeom>
            <a:solidFill>
              <a:schemeClr val="bg1"/>
            </a:solidFill>
            <a:ln w="9525" algn="ctr">
              <a:solidFill>
                <a:schemeClr val="bg1"/>
              </a:solidFill>
              <a:round/>
              <a:headEnd/>
              <a:tailEnd/>
            </a:ln>
          </p:spPr>
          <p:txBody>
            <a:bodyPr/>
            <a:lstStyle/>
            <a:p>
              <a:endParaRPr lang="sr-Latn-CS"/>
            </a:p>
          </p:txBody>
        </p:sp>
        <p:sp>
          <p:nvSpPr>
            <p:cNvPr id="14352" name="Rectangle 91"/>
            <p:cNvSpPr>
              <a:spLocks noChangeArrowheads="1"/>
            </p:cNvSpPr>
            <p:nvPr/>
          </p:nvSpPr>
          <p:spPr bwMode="auto">
            <a:xfrm>
              <a:off x="3810000" y="1524000"/>
              <a:ext cx="1371600" cy="1066800"/>
            </a:xfrm>
            <a:prstGeom prst="rect">
              <a:avLst/>
            </a:prstGeom>
            <a:solidFill>
              <a:schemeClr val="bg1"/>
            </a:solidFill>
            <a:ln w="9525" algn="ctr">
              <a:solidFill>
                <a:schemeClr val="bg1"/>
              </a:solidFill>
              <a:round/>
              <a:headEnd/>
              <a:tailEnd/>
            </a:ln>
          </p:spPr>
          <p:txBody>
            <a:bodyPr/>
            <a:lstStyle/>
            <a:p>
              <a:endParaRPr lang="sr-Latn-CS"/>
            </a:p>
          </p:txBody>
        </p:sp>
      </p:grpSp>
      <p:grpSp>
        <p:nvGrpSpPr>
          <p:cNvPr id="5" name="Group 28"/>
          <p:cNvGrpSpPr/>
          <p:nvPr/>
        </p:nvGrpSpPr>
        <p:grpSpPr>
          <a:xfrm>
            <a:off x="3352984" y="1731334"/>
            <a:ext cx="4235301" cy="2677429"/>
            <a:chOff x="2394099" y="1731334"/>
            <a:chExt cx="4235301" cy="2677429"/>
          </a:xfrm>
          <a:solidFill>
            <a:schemeClr val="bg1"/>
          </a:solidFill>
        </p:grpSpPr>
        <p:grpSp>
          <p:nvGrpSpPr>
            <p:cNvPr id="6" name="Group 26"/>
            <p:cNvGrpSpPr/>
            <p:nvPr/>
          </p:nvGrpSpPr>
          <p:grpSpPr>
            <a:xfrm>
              <a:off x="2394099" y="1731334"/>
              <a:ext cx="4235301" cy="2677429"/>
              <a:chOff x="2394099" y="1731334"/>
              <a:chExt cx="4235301" cy="2677429"/>
            </a:xfrm>
            <a:grpFill/>
          </p:grpSpPr>
          <p:sp>
            <p:nvSpPr>
              <p:cNvPr id="96" name="Rectangle 95"/>
              <p:cNvSpPr/>
              <p:nvPr/>
            </p:nvSpPr>
            <p:spPr bwMode="auto">
              <a:xfrm>
                <a:off x="2732567" y="1752600"/>
                <a:ext cx="1143000" cy="5334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97" name="Rectangle 96"/>
              <p:cNvSpPr/>
              <p:nvPr/>
            </p:nvSpPr>
            <p:spPr bwMode="auto">
              <a:xfrm>
                <a:off x="2394099" y="1850066"/>
                <a:ext cx="457200" cy="2286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98" name="Rectangle 97"/>
              <p:cNvSpPr/>
              <p:nvPr/>
            </p:nvSpPr>
            <p:spPr bwMode="auto">
              <a:xfrm>
                <a:off x="4495800" y="2590800"/>
                <a:ext cx="203791" cy="1715386"/>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99" name="Rectangle 98"/>
              <p:cNvSpPr/>
              <p:nvPr/>
            </p:nvSpPr>
            <p:spPr bwMode="auto">
              <a:xfrm>
                <a:off x="4267200" y="3124200"/>
                <a:ext cx="609600" cy="5334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00" name="Rectangle 99"/>
              <p:cNvSpPr/>
              <p:nvPr/>
            </p:nvSpPr>
            <p:spPr bwMode="auto">
              <a:xfrm>
                <a:off x="5105400" y="1731334"/>
                <a:ext cx="1524000" cy="5334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01" name="Rectangle 100"/>
              <p:cNvSpPr/>
              <p:nvPr/>
            </p:nvSpPr>
            <p:spPr bwMode="auto">
              <a:xfrm>
                <a:off x="5105400" y="3048000"/>
                <a:ext cx="457200" cy="3810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02" name="Rectangle 101"/>
              <p:cNvSpPr/>
              <p:nvPr/>
            </p:nvSpPr>
            <p:spPr bwMode="auto">
              <a:xfrm rot="3436052">
                <a:off x="4440046" y="3274794"/>
                <a:ext cx="2017265" cy="250673"/>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grpSp>
        <p:sp>
          <p:nvSpPr>
            <p:cNvPr id="95" name="Rectangle 94"/>
            <p:cNvSpPr/>
            <p:nvPr/>
          </p:nvSpPr>
          <p:spPr bwMode="auto">
            <a:xfrm>
              <a:off x="5029200" y="1828800"/>
              <a:ext cx="228600" cy="3048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grpSp>
      <p:grpSp>
        <p:nvGrpSpPr>
          <p:cNvPr id="7" name="Group 69"/>
          <p:cNvGrpSpPr/>
          <p:nvPr/>
        </p:nvGrpSpPr>
        <p:grpSpPr>
          <a:xfrm>
            <a:off x="2635285" y="1080448"/>
            <a:ext cx="2362200" cy="5777552"/>
            <a:chOff x="1676400" y="1080448"/>
            <a:chExt cx="2362200" cy="5777552"/>
          </a:xfrm>
          <a:solidFill>
            <a:schemeClr val="bg1"/>
          </a:solidFill>
        </p:grpSpPr>
        <p:sp>
          <p:nvSpPr>
            <p:cNvPr id="104" name="Rectangle 103"/>
            <p:cNvSpPr/>
            <p:nvPr/>
          </p:nvSpPr>
          <p:spPr bwMode="auto">
            <a:xfrm>
              <a:off x="1676400" y="1080448"/>
              <a:ext cx="1066800" cy="7620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05" name="Rectangle 104"/>
            <p:cNvSpPr/>
            <p:nvPr/>
          </p:nvSpPr>
          <p:spPr bwMode="auto">
            <a:xfrm>
              <a:off x="2223448" y="1600200"/>
              <a:ext cx="152400" cy="15240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06" name="Rectangle 105"/>
            <p:cNvSpPr/>
            <p:nvPr/>
          </p:nvSpPr>
          <p:spPr bwMode="auto">
            <a:xfrm>
              <a:off x="1676400" y="2438400"/>
              <a:ext cx="2362200" cy="44196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07" name="Rectangle 106"/>
            <p:cNvSpPr/>
            <p:nvPr/>
          </p:nvSpPr>
          <p:spPr bwMode="auto">
            <a:xfrm>
              <a:off x="2286000" y="2098344"/>
              <a:ext cx="304800" cy="5334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grpSp>
      <p:grpSp>
        <p:nvGrpSpPr>
          <p:cNvPr id="8" name="Group 74"/>
          <p:cNvGrpSpPr/>
          <p:nvPr/>
        </p:nvGrpSpPr>
        <p:grpSpPr>
          <a:xfrm>
            <a:off x="6482813" y="2667000"/>
            <a:ext cx="2324672" cy="4191000"/>
            <a:chOff x="5523928" y="2667000"/>
            <a:chExt cx="2324672" cy="4191000"/>
          </a:xfrm>
          <a:solidFill>
            <a:schemeClr val="bg1"/>
          </a:solidFill>
        </p:grpSpPr>
        <p:sp>
          <p:nvSpPr>
            <p:cNvPr id="109" name="Rectangle 108"/>
            <p:cNvSpPr/>
            <p:nvPr/>
          </p:nvSpPr>
          <p:spPr bwMode="auto">
            <a:xfrm>
              <a:off x="5611504" y="2667000"/>
              <a:ext cx="789296" cy="7620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10" name="Rectangle 109"/>
            <p:cNvSpPr/>
            <p:nvPr/>
          </p:nvSpPr>
          <p:spPr bwMode="auto">
            <a:xfrm>
              <a:off x="5523928" y="4800600"/>
              <a:ext cx="2324672" cy="20574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11" name="Rectangle 110"/>
            <p:cNvSpPr/>
            <p:nvPr/>
          </p:nvSpPr>
          <p:spPr bwMode="auto">
            <a:xfrm rot="5223797">
              <a:off x="4957577" y="3874440"/>
              <a:ext cx="2085666" cy="127707"/>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grpSp>
      <p:sp>
        <p:nvSpPr>
          <p:cNvPr id="112" name="Rectangle 111"/>
          <p:cNvSpPr>
            <a:spLocks noChangeArrowheads="1"/>
          </p:cNvSpPr>
          <p:nvPr/>
        </p:nvSpPr>
        <p:spPr bwMode="auto">
          <a:xfrm>
            <a:off x="4997485" y="4343400"/>
            <a:ext cx="1219200" cy="2514600"/>
          </a:xfrm>
          <a:prstGeom prst="rect">
            <a:avLst/>
          </a:prstGeom>
          <a:solidFill>
            <a:schemeClr val="bg1"/>
          </a:solidFill>
          <a:ln w="9525" algn="ctr">
            <a:solidFill>
              <a:schemeClr val="bg1"/>
            </a:solidFill>
            <a:round/>
            <a:headEnd/>
            <a:tailEnd/>
          </a:ln>
        </p:spPr>
        <p:txBody>
          <a:bodyPr/>
          <a:lstStyle/>
          <a:p>
            <a:endParaRPr lang="sr-Latn-CS"/>
          </a:p>
        </p:txBody>
      </p:sp>
      <p:grpSp>
        <p:nvGrpSpPr>
          <p:cNvPr id="9" name="Group 79"/>
          <p:cNvGrpSpPr/>
          <p:nvPr/>
        </p:nvGrpSpPr>
        <p:grpSpPr>
          <a:xfrm>
            <a:off x="7054885" y="1219200"/>
            <a:ext cx="2002808" cy="3518848"/>
            <a:chOff x="6096000" y="1219200"/>
            <a:chExt cx="2002808" cy="3518848"/>
          </a:xfrm>
          <a:solidFill>
            <a:schemeClr val="bg1"/>
          </a:solidFill>
        </p:grpSpPr>
        <p:sp>
          <p:nvSpPr>
            <p:cNvPr id="114" name="Rectangle 113"/>
            <p:cNvSpPr/>
            <p:nvPr/>
          </p:nvSpPr>
          <p:spPr bwMode="auto">
            <a:xfrm>
              <a:off x="6553200" y="1524000"/>
              <a:ext cx="838200" cy="2286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15" name="Rectangle 114"/>
            <p:cNvSpPr/>
            <p:nvPr/>
          </p:nvSpPr>
          <p:spPr bwMode="auto">
            <a:xfrm>
              <a:off x="6651008" y="1219200"/>
              <a:ext cx="1447800" cy="35052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16" name="Rectangle 115"/>
            <p:cNvSpPr/>
            <p:nvPr/>
          </p:nvSpPr>
          <p:spPr bwMode="auto">
            <a:xfrm>
              <a:off x="6553200" y="2743200"/>
              <a:ext cx="228600" cy="19812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17" name="Rectangle 116"/>
            <p:cNvSpPr/>
            <p:nvPr/>
          </p:nvSpPr>
          <p:spPr bwMode="auto">
            <a:xfrm>
              <a:off x="6096000" y="4114800"/>
              <a:ext cx="533400" cy="3048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118" name="Rectangle 117"/>
            <p:cNvSpPr/>
            <p:nvPr/>
          </p:nvSpPr>
          <p:spPr bwMode="auto">
            <a:xfrm>
              <a:off x="6172200" y="3442648"/>
              <a:ext cx="685800" cy="12954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grpSp>
      <p:grpSp>
        <p:nvGrpSpPr>
          <p:cNvPr id="10" name="Group 62"/>
          <p:cNvGrpSpPr/>
          <p:nvPr/>
        </p:nvGrpSpPr>
        <p:grpSpPr>
          <a:xfrm>
            <a:off x="2482885" y="1981200"/>
            <a:ext cx="1676400" cy="2590800"/>
            <a:chOff x="1524000" y="1981200"/>
            <a:chExt cx="1676400" cy="2590800"/>
          </a:xfrm>
          <a:solidFill>
            <a:schemeClr val="bg1"/>
          </a:solidFill>
        </p:grpSpPr>
        <p:sp>
          <p:nvSpPr>
            <p:cNvPr id="64" name="Rectangle 63"/>
            <p:cNvSpPr/>
            <p:nvPr/>
          </p:nvSpPr>
          <p:spPr bwMode="auto">
            <a:xfrm rot="20118259">
              <a:off x="1692416" y="2184189"/>
              <a:ext cx="990600" cy="17526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65" name="Rectangle 64"/>
            <p:cNvSpPr/>
            <p:nvPr/>
          </p:nvSpPr>
          <p:spPr bwMode="auto">
            <a:xfrm rot="20806500">
              <a:off x="2057400" y="1981200"/>
              <a:ext cx="304800" cy="6858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sp>
          <p:nvSpPr>
            <p:cNvPr id="66" name="Rectangle 65"/>
            <p:cNvSpPr/>
            <p:nvPr/>
          </p:nvSpPr>
          <p:spPr bwMode="auto">
            <a:xfrm>
              <a:off x="1524000" y="3429000"/>
              <a:ext cx="1676400" cy="1143000"/>
            </a:xfrm>
            <a:prstGeom prst="rect">
              <a:avLst/>
            </a:prstGeom>
            <a:grpFill/>
            <a:ln w="9525" cap="flat" cmpd="sng" algn="ctr">
              <a:solidFill>
                <a:schemeClr val="bg1"/>
              </a:solidFill>
              <a:prstDash val="solid"/>
              <a:round/>
              <a:headEnd type="none" w="med" len="med"/>
              <a:tailEnd type="none" w="med" len="med"/>
            </a:ln>
            <a:effectLst/>
          </p:spPr>
          <p:txBody>
            <a:bodyPr/>
            <a:lstStyle/>
            <a:p>
              <a:pPr>
                <a:defRPr/>
              </a:pPr>
              <a:endParaRPr lang="en-US"/>
            </a:p>
          </p:txBody>
        </p:sp>
      </p:grpSp>
      <p:sp>
        <p:nvSpPr>
          <p:cNvPr id="68" name="Text Box 6"/>
          <p:cNvSpPr txBox="1">
            <a:spLocks noChangeArrowheads="1"/>
          </p:cNvSpPr>
          <p:nvPr/>
        </p:nvSpPr>
        <p:spPr bwMode="auto">
          <a:xfrm>
            <a:off x="0" y="257175"/>
            <a:ext cx="2786050" cy="1569660"/>
          </a:xfrm>
          <a:prstGeom prst="rect">
            <a:avLst/>
          </a:prstGeom>
          <a:noFill/>
          <a:ln w="9525">
            <a:noFill/>
            <a:miter lim="800000"/>
            <a:headEnd/>
            <a:tailEnd/>
          </a:ln>
        </p:spPr>
        <p:txBody>
          <a:bodyPr wrap="square">
            <a:spAutoFit/>
          </a:bodyPr>
          <a:lstStyle/>
          <a:p>
            <a:pPr algn="ctr"/>
            <a:r>
              <a:rPr lang="en-US" sz="2400" dirty="0" err="1">
                <a:solidFill>
                  <a:srgbClr val="000066"/>
                </a:solidFill>
              </a:rPr>
              <a:t>Mehanizmi</a:t>
            </a:r>
            <a:r>
              <a:rPr lang="en-US" sz="2400" dirty="0">
                <a:solidFill>
                  <a:srgbClr val="000066"/>
                </a:solidFill>
              </a:rPr>
              <a:t> </a:t>
            </a:r>
            <a:r>
              <a:rPr lang="en-US" sz="2400" dirty="0" err="1">
                <a:solidFill>
                  <a:srgbClr val="000066"/>
                </a:solidFill>
              </a:rPr>
              <a:t>ste</a:t>
            </a:r>
            <a:r>
              <a:rPr lang="sr-Latn-CS" sz="2400" dirty="0">
                <a:solidFill>
                  <a:srgbClr val="000066"/>
                </a:solidFill>
              </a:rPr>
              <a:t>č</a:t>
            </a:r>
            <a:r>
              <a:rPr lang="en-US" sz="2400" dirty="0" err="1">
                <a:solidFill>
                  <a:srgbClr val="000066"/>
                </a:solidFill>
              </a:rPr>
              <a:t>ene</a:t>
            </a:r>
            <a:r>
              <a:rPr lang="en-US" sz="2400" dirty="0">
                <a:solidFill>
                  <a:srgbClr val="000066"/>
                </a:solidFill>
              </a:rPr>
              <a:t> </a:t>
            </a:r>
            <a:r>
              <a:rPr lang="en-US" sz="2400" dirty="0" err="1">
                <a:solidFill>
                  <a:srgbClr val="000066"/>
                </a:solidFill>
              </a:rPr>
              <a:t>imuno</a:t>
            </a:r>
            <a:r>
              <a:rPr lang="sr-Latn-CS" sz="2400" dirty="0">
                <a:solidFill>
                  <a:srgbClr val="000066"/>
                </a:solidFill>
              </a:rPr>
              <a:t>s</a:t>
            </a:r>
            <a:r>
              <a:rPr lang="en-US" sz="2400" dirty="0" err="1">
                <a:solidFill>
                  <a:srgbClr val="000066"/>
                </a:solidFill>
              </a:rPr>
              <a:t>ti</a:t>
            </a:r>
            <a:endParaRPr lang="sr-Latn-CS" sz="2400" dirty="0">
              <a:solidFill>
                <a:srgbClr val="000066"/>
              </a:solidFill>
            </a:endParaRPr>
          </a:p>
          <a:p>
            <a:pPr algn="ctr"/>
            <a:r>
              <a:rPr lang="en-US" sz="2400" dirty="0">
                <a:solidFill>
                  <a:srgbClr val="000066"/>
                </a:solidFill>
              </a:rPr>
              <a:t> </a:t>
            </a:r>
            <a:r>
              <a:rPr lang="en-US" sz="2400" dirty="0" err="1">
                <a:solidFill>
                  <a:srgbClr val="000066"/>
                </a:solidFill>
              </a:rPr>
              <a:t>protiv</a:t>
            </a:r>
            <a:r>
              <a:rPr lang="sr-Latn-CS" sz="2400" dirty="0">
                <a:solidFill>
                  <a:srgbClr val="000066"/>
                </a:solidFill>
              </a:rPr>
              <a:t> </a:t>
            </a:r>
            <a:r>
              <a:rPr lang="en-US" sz="2400" dirty="0" err="1">
                <a:solidFill>
                  <a:srgbClr val="000066"/>
                </a:solidFill>
              </a:rPr>
              <a:t>helminata</a:t>
            </a:r>
            <a:endParaRPr lang="en-US" sz="2400" dirty="0">
              <a:solidFill>
                <a:srgbClr val="000066"/>
              </a:solidFill>
            </a:endParaRPr>
          </a:p>
          <a:p>
            <a:pPr algn="ctr"/>
            <a:r>
              <a:rPr lang="en-US" sz="2400" dirty="0">
                <a:solidFill>
                  <a:srgbClr val="000066"/>
                </a:solidFill>
              </a:rPr>
              <a:t>(T</a:t>
            </a:r>
            <a:r>
              <a:rPr lang="en-US" sz="2400" baseline="-25000" dirty="0">
                <a:solidFill>
                  <a:srgbClr val="000066"/>
                </a:solidFill>
              </a:rPr>
              <a:t>H</a:t>
            </a:r>
            <a:r>
              <a:rPr lang="en-US" sz="2400" dirty="0">
                <a:solidFill>
                  <a:srgbClr val="000066"/>
                </a:solidFill>
              </a:rPr>
              <a:t>2 </a:t>
            </a:r>
            <a:r>
              <a:rPr lang="en-US" sz="2400" dirty="0" err="1">
                <a:solidFill>
                  <a:srgbClr val="000066"/>
                </a:solidFill>
              </a:rPr>
              <a:t>odgovor</a:t>
            </a:r>
            <a:r>
              <a:rPr lang="en-US" sz="2400" dirty="0">
                <a:solidFill>
                  <a:srgbClr val="000066"/>
                </a:solidFill>
              </a:rPr>
              <a:t>)</a:t>
            </a:r>
          </a:p>
        </p:txBody>
      </p:sp>
    </p:spTree>
    <p:extLst>
      <p:ext uri="{BB962C8B-B14F-4D97-AF65-F5344CB8AC3E}">
        <p14:creationId xmlns:p14="http://schemas.microsoft.com/office/powerpoint/2010/main" val="356875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01263" y="619125"/>
            <a:ext cx="8744703" cy="523220"/>
          </a:xfrm>
          <a:prstGeom prst="rect">
            <a:avLst/>
          </a:prstGeom>
          <a:noFill/>
          <a:ln w="9525">
            <a:noFill/>
            <a:miter lim="800000"/>
            <a:headEnd/>
            <a:tailEnd/>
          </a:ln>
        </p:spPr>
        <p:txBody>
          <a:bodyPr wrap="none">
            <a:spAutoFit/>
          </a:bodyPr>
          <a:lstStyle/>
          <a:p>
            <a:pPr algn="ctr"/>
            <a:r>
              <a:rPr lang="en-US" sz="2800" dirty="0" err="1">
                <a:solidFill>
                  <a:srgbClr val="000066"/>
                </a:solidFill>
              </a:rPr>
              <a:t>Mehanizmi</a:t>
            </a:r>
            <a:r>
              <a:rPr lang="en-US" sz="2800" dirty="0">
                <a:solidFill>
                  <a:srgbClr val="000066"/>
                </a:solidFill>
              </a:rPr>
              <a:t> </a:t>
            </a:r>
            <a:r>
              <a:rPr lang="en-US" sz="2800" dirty="0" err="1">
                <a:solidFill>
                  <a:srgbClr val="000066"/>
                </a:solidFill>
              </a:rPr>
              <a:t>ste</a:t>
            </a:r>
            <a:r>
              <a:rPr lang="sr-Latn-CS" sz="2800" dirty="0">
                <a:solidFill>
                  <a:srgbClr val="000066"/>
                </a:solidFill>
              </a:rPr>
              <a:t>č</a:t>
            </a:r>
            <a:r>
              <a:rPr lang="en-US" sz="2800" dirty="0" err="1">
                <a:solidFill>
                  <a:srgbClr val="000066"/>
                </a:solidFill>
              </a:rPr>
              <a:t>ene</a:t>
            </a:r>
            <a:r>
              <a:rPr lang="en-US" sz="2800" dirty="0">
                <a:solidFill>
                  <a:srgbClr val="000066"/>
                </a:solidFill>
              </a:rPr>
              <a:t> </a:t>
            </a:r>
            <a:r>
              <a:rPr lang="en-US" sz="2800" dirty="0" err="1">
                <a:solidFill>
                  <a:srgbClr val="000066"/>
                </a:solidFill>
              </a:rPr>
              <a:t>imuno</a:t>
            </a:r>
            <a:r>
              <a:rPr lang="sr-Latn-CS" sz="2800" dirty="0">
                <a:solidFill>
                  <a:srgbClr val="000066"/>
                </a:solidFill>
              </a:rPr>
              <a:t>s</a:t>
            </a:r>
            <a:r>
              <a:rPr lang="en-US" sz="2800" dirty="0" err="1">
                <a:solidFill>
                  <a:srgbClr val="000066"/>
                </a:solidFill>
              </a:rPr>
              <a:t>ti</a:t>
            </a:r>
            <a:r>
              <a:rPr lang="en-US" sz="2800" dirty="0">
                <a:solidFill>
                  <a:srgbClr val="000066"/>
                </a:solidFill>
              </a:rPr>
              <a:t> </a:t>
            </a:r>
            <a:r>
              <a:rPr lang="en-US" sz="2800" dirty="0" err="1">
                <a:solidFill>
                  <a:srgbClr val="000066"/>
                </a:solidFill>
              </a:rPr>
              <a:t>protiv</a:t>
            </a:r>
            <a:r>
              <a:rPr lang="sr-Latn-CS" sz="2800" dirty="0">
                <a:solidFill>
                  <a:srgbClr val="000066"/>
                </a:solidFill>
              </a:rPr>
              <a:t> </a:t>
            </a:r>
            <a:r>
              <a:rPr lang="sr-Latn-CS" sz="2800" dirty="0" smtClean="0">
                <a:solidFill>
                  <a:srgbClr val="FF0000"/>
                </a:solidFill>
              </a:rPr>
              <a:t>parazita-</a:t>
            </a:r>
            <a:r>
              <a:rPr lang="en-US" sz="2800" dirty="0" err="1" smtClean="0">
                <a:solidFill>
                  <a:srgbClr val="FF0000"/>
                </a:solidFill>
              </a:rPr>
              <a:t>elminata</a:t>
            </a:r>
            <a:endParaRPr lang="en-US" sz="2800" dirty="0">
              <a:solidFill>
                <a:srgbClr val="FF0000"/>
              </a:solidFill>
            </a:endParaRPr>
          </a:p>
        </p:txBody>
      </p:sp>
      <p:pic>
        <p:nvPicPr>
          <p:cNvPr id="12" name="Picture 2" descr="C:\Users\On Line\Desktop\Prilozi Abbas IV\8\Imunologija 4 - prilog 8-6.jpg"/>
          <p:cNvPicPr>
            <a:picLocks noChangeAspect="1" noChangeArrowheads="1"/>
          </p:cNvPicPr>
          <p:nvPr/>
        </p:nvPicPr>
        <p:blipFill>
          <a:blip r:embed="rId3" cstate="print"/>
          <a:srcRect/>
          <a:stretch>
            <a:fillRect/>
          </a:stretch>
        </p:blipFill>
        <p:spPr bwMode="auto">
          <a:xfrm>
            <a:off x="1014439" y="2206642"/>
            <a:ext cx="7272337" cy="3651250"/>
          </a:xfrm>
          <a:prstGeom prst="rect">
            <a:avLst/>
          </a:prstGeom>
          <a:noFill/>
          <a:ln w="9525">
            <a:noFill/>
            <a:miter lim="800000"/>
            <a:headEnd/>
            <a:tailEnd/>
          </a:ln>
        </p:spPr>
      </p:pic>
    </p:spTree>
    <p:extLst>
      <p:ext uri="{BB962C8B-B14F-4D97-AF65-F5344CB8AC3E}">
        <p14:creationId xmlns:p14="http://schemas.microsoft.com/office/powerpoint/2010/main" val="15386718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304800" y="1600200"/>
            <a:ext cx="4452938" cy="461963"/>
          </a:xfrm>
          <a:prstGeom prst="rect">
            <a:avLst/>
          </a:prstGeom>
          <a:noFill/>
          <a:ln w="9525">
            <a:noFill/>
            <a:miter lim="800000"/>
            <a:headEnd/>
            <a:tailEnd/>
          </a:ln>
        </p:spPr>
        <p:txBody>
          <a:bodyPr wrap="none">
            <a:spAutoFit/>
          </a:bodyPr>
          <a:lstStyle/>
          <a:p>
            <a:r>
              <a:rPr lang="sr-Latn-CS" sz="2400" b="1">
                <a:solidFill>
                  <a:srgbClr val="000066"/>
                </a:solidFill>
              </a:rPr>
              <a:t>Oštećenja i štetne posledice</a:t>
            </a:r>
            <a:endParaRPr lang="en-US" sz="2400" b="1">
              <a:solidFill>
                <a:srgbClr val="000066"/>
              </a:solidFill>
            </a:endParaRPr>
          </a:p>
        </p:txBody>
      </p:sp>
      <p:sp>
        <p:nvSpPr>
          <p:cNvPr id="44035" name="Text Box 4"/>
          <p:cNvSpPr txBox="1">
            <a:spLocks noChangeArrowheads="1"/>
          </p:cNvSpPr>
          <p:nvPr/>
        </p:nvSpPr>
        <p:spPr bwMode="auto">
          <a:xfrm>
            <a:off x="304800" y="3560763"/>
            <a:ext cx="4879975" cy="461962"/>
          </a:xfrm>
          <a:prstGeom prst="rect">
            <a:avLst/>
          </a:prstGeom>
          <a:noFill/>
          <a:ln w="9525">
            <a:noFill/>
            <a:miter lim="800000"/>
            <a:headEnd/>
            <a:tailEnd/>
          </a:ln>
        </p:spPr>
        <p:txBody>
          <a:bodyPr wrap="none">
            <a:spAutoFit/>
          </a:bodyPr>
          <a:lstStyle/>
          <a:p>
            <a:r>
              <a:rPr lang="sr-Latn-CS" sz="2400" b="1">
                <a:solidFill>
                  <a:srgbClr val="000066"/>
                </a:solidFill>
              </a:rPr>
              <a:t>Mehanizmi izbegavanja odbrane</a:t>
            </a:r>
            <a:endParaRPr lang="en-US" sz="2400" b="1">
              <a:solidFill>
                <a:srgbClr val="000066"/>
              </a:solidFill>
            </a:endParaRPr>
          </a:p>
        </p:txBody>
      </p:sp>
      <p:sp>
        <p:nvSpPr>
          <p:cNvPr id="95237" name="Text Box 5"/>
          <p:cNvSpPr txBox="1">
            <a:spLocks noChangeArrowheads="1"/>
          </p:cNvSpPr>
          <p:nvPr/>
        </p:nvSpPr>
        <p:spPr bwMode="auto">
          <a:xfrm>
            <a:off x="846138" y="2201863"/>
            <a:ext cx="5600700" cy="369887"/>
          </a:xfrm>
          <a:prstGeom prst="rect">
            <a:avLst/>
          </a:prstGeom>
          <a:noFill/>
          <a:ln w="9525">
            <a:noFill/>
            <a:miter lim="800000"/>
            <a:headEnd/>
            <a:tailEnd/>
          </a:ln>
        </p:spPr>
        <p:txBody>
          <a:bodyPr wrap="none">
            <a:spAutoFit/>
          </a:bodyPr>
          <a:lstStyle/>
          <a:p>
            <a:r>
              <a:rPr lang="sr-Latn-CS">
                <a:solidFill>
                  <a:srgbClr val="000066"/>
                </a:solidFill>
              </a:rPr>
              <a:t>- formiranje granuloma i fibroza (</a:t>
            </a:r>
            <a:r>
              <a:rPr lang="sr-Latn-CS" i="1">
                <a:solidFill>
                  <a:srgbClr val="000066"/>
                </a:solidFill>
              </a:rPr>
              <a:t>Schistosoma sp.</a:t>
            </a:r>
            <a:r>
              <a:rPr lang="sr-Latn-CS">
                <a:solidFill>
                  <a:srgbClr val="000066"/>
                </a:solidFill>
              </a:rPr>
              <a:t>)</a:t>
            </a:r>
            <a:endParaRPr lang="en-US">
              <a:solidFill>
                <a:srgbClr val="000066"/>
              </a:solidFill>
            </a:endParaRPr>
          </a:p>
        </p:txBody>
      </p:sp>
      <p:sp>
        <p:nvSpPr>
          <p:cNvPr id="95238" name="Text Box 6"/>
          <p:cNvSpPr txBox="1">
            <a:spLocks noChangeArrowheads="1"/>
          </p:cNvSpPr>
          <p:nvPr/>
        </p:nvSpPr>
        <p:spPr bwMode="auto">
          <a:xfrm>
            <a:off x="838200" y="4867275"/>
            <a:ext cx="4868863" cy="369888"/>
          </a:xfrm>
          <a:prstGeom prst="rect">
            <a:avLst/>
          </a:prstGeom>
          <a:noFill/>
          <a:ln w="9525">
            <a:noFill/>
            <a:miter lim="800000"/>
            <a:headEnd/>
            <a:tailEnd/>
          </a:ln>
        </p:spPr>
        <p:txBody>
          <a:bodyPr wrap="none">
            <a:spAutoFit/>
          </a:bodyPr>
          <a:lstStyle/>
          <a:p>
            <a:r>
              <a:rPr lang="sr-Latn-CS">
                <a:solidFill>
                  <a:srgbClr val="000066"/>
                </a:solidFill>
              </a:rPr>
              <a:t>- izmena površinskih Ag (</a:t>
            </a:r>
            <a:r>
              <a:rPr lang="sr-Latn-CS" i="1">
                <a:solidFill>
                  <a:srgbClr val="000066"/>
                </a:solidFill>
              </a:rPr>
              <a:t>Trypanosoma sp....</a:t>
            </a:r>
            <a:r>
              <a:rPr lang="sr-Latn-CS">
                <a:solidFill>
                  <a:srgbClr val="000066"/>
                </a:solidFill>
              </a:rPr>
              <a:t>)</a:t>
            </a:r>
            <a:endParaRPr lang="en-US">
              <a:solidFill>
                <a:srgbClr val="000066"/>
              </a:solidFill>
            </a:endParaRPr>
          </a:p>
        </p:txBody>
      </p:sp>
      <p:sp>
        <p:nvSpPr>
          <p:cNvPr id="290823" name="Text Box 7"/>
          <p:cNvSpPr txBox="1">
            <a:spLocks noChangeArrowheads="1"/>
          </p:cNvSpPr>
          <p:nvPr/>
        </p:nvSpPr>
        <p:spPr bwMode="auto">
          <a:xfrm>
            <a:off x="838200" y="5499100"/>
            <a:ext cx="4867275" cy="368300"/>
          </a:xfrm>
          <a:prstGeom prst="rect">
            <a:avLst/>
          </a:prstGeom>
          <a:noFill/>
          <a:ln w="9525">
            <a:noFill/>
            <a:miter lim="800000"/>
            <a:headEnd/>
            <a:tailEnd/>
          </a:ln>
        </p:spPr>
        <p:txBody>
          <a:bodyPr wrap="none">
            <a:spAutoFit/>
          </a:bodyPr>
          <a:lstStyle/>
          <a:p>
            <a:r>
              <a:rPr lang="sr-Latn-CS">
                <a:solidFill>
                  <a:srgbClr val="000066"/>
                </a:solidFill>
              </a:rPr>
              <a:t>- otpornost na komplement (mnogi paraziti) </a:t>
            </a:r>
            <a:endParaRPr lang="en-US">
              <a:solidFill>
                <a:srgbClr val="000066"/>
              </a:solidFill>
            </a:endParaRPr>
          </a:p>
        </p:txBody>
      </p:sp>
      <p:sp>
        <p:nvSpPr>
          <p:cNvPr id="290824" name="Text Box 8"/>
          <p:cNvSpPr txBox="1">
            <a:spLocks noChangeArrowheads="1"/>
          </p:cNvSpPr>
          <p:nvPr/>
        </p:nvSpPr>
        <p:spPr bwMode="auto">
          <a:xfrm>
            <a:off x="854075" y="6130925"/>
            <a:ext cx="8289925" cy="369888"/>
          </a:xfrm>
          <a:prstGeom prst="rect">
            <a:avLst/>
          </a:prstGeom>
          <a:noFill/>
          <a:ln w="9525">
            <a:noFill/>
            <a:miter lim="800000"/>
            <a:headEnd/>
            <a:tailEnd/>
          </a:ln>
        </p:spPr>
        <p:txBody>
          <a:bodyPr>
            <a:spAutoFit/>
          </a:bodyPr>
          <a:lstStyle/>
          <a:p>
            <a:r>
              <a:rPr lang="sr-Latn-CS">
                <a:solidFill>
                  <a:srgbClr val="000066"/>
                </a:solidFill>
              </a:rPr>
              <a:t>-„skrivanje” – ciste (</a:t>
            </a:r>
            <a:r>
              <a:rPr lang="sr-Latn-CS" i="1">
                <a:solidFill>
                  <a:srgbClr val="000066"/>
                </a:solidFill>
              </a:rPr>
              <a:t>Toxoplasma sp.</a:t>
            </a:r>
            <a:r>
              <a:rPr lang="sr-Latn-CS">
                <a:solidFill>
                  <a:srgbClr val="000066"/>
                </a:solidFill>
              </a:rPr>
              <a:t>), boravak u GIT-u (intestinalni paraziti)</a:t>
            </a:r>
            <a:endParaRPr lang="en-US">
              <a:solidFill>
                <a:srgbClr val="000066"/>
              </a:solidFill>
            </a:endParaRPr>
          </a:p>
        </p:txBody>
      </p:sp>
      <p:sp>
        <p:nvSpPr>
          <p:cNvPr id="95242" name="Text Box 10"/>
          <p:cNvSpPr txBox="1">
            <a:spLocks noChangeArrowheads="1"/>
          </p:cNvSpPr>
          <p:nvPr/>
        </p:nvSpPr>
        <p:spPr bwMode="auto">
          <a:xfrm>
            <a:off x="838200" y="2773363"/>
            <a:ext cx="5537200" cy="369887"/>
          </a:xfrm>
          <a:prstGeom prst="rect">
            <a:avLst/>
          </a:prstGeom>
          <a:noFill/>
          <a:ln w="9525">
            <a:noFill/>
            <a:miter lim="800000"/>
            <a:headEnd/>
            <a:tailEnd/>
          </a:ln>
        </p:spPr>
        <p:txBody>
          <a:bodyPr wrap="none">
            <a:spAutoFit/>
          </a:bodyPr>
          <a:lstStyle/>
          <a:p>
            <a:r>
              <a:rPr lang="sr-Latn-CS">
                <a:solidFill>
                  <a:srgbClr val="000066"/>
                </a:solidFill>
              </a:rPr>
              <a:t>- formiranje imunskih kompleksa (</a:t>
            </a:r>
            <a:r>
              <a:rPr lang="sr-Latn-CS" i="1">
                <a:solidFill>
                  <a:srgbClr val="000066"/>
                </a:solidFill>
              </a:rPr>
              <a:t>Plasmodium sp.</a:t>
            </a:r>
            <a:r>
              <a:rPr lang="sr-Latn-CS">
                <a:solidFill>
                  <a:srgbClr val="000066"/>
                </a:solidFill>
              </a:rPr>
              <a:t>)</a:t>
            </a:r>
            <a:endParaRPr lang="en-US">
              <a:solidFill>
                <a:srgbClr val="000066"/>
              </a:solidFill>
            </a:endParaRPr>
          </a:p>
        </p:txBody>
      </p:sp>
      <p:sp>
        <p:nvSpPr>
          <p:cNvPr id="44041" name="Text Box 18"/>
          <p:cNvSpPr txBox="1">
            <a:spLocks noChangeArrowheads="1"/>
          </p:cNvSpPr>
          <p:nvPr/>
        </p:nvSpPr>
        <p:spPr bwMode="auto">
          <a:xfrm>
            <a:off x="1" y="234950"/>
            <a:ext cx="9144000" cy="646331"/>
          </a:xfrm>
          <a:prstGeom prst="rect">
            <a:avLst/>
          </a:prstGeom>
          <a:noFill/>
          <a:ln w="9525">
            <a:noFill/>
            <a:miter lim="800000"/>
            <a:headEnd/>
            <a:tailEnd/>
          </a:ln>
        </p:spPr>
        <p:txBody>
          <a:bodyPr wrap="square">
            <a:spAutoFit/>
          </a:bodyPr>
          <a:lstStyle/>
          <a:p>
            <a:pPr algn="ctr"/>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sr-Latn-RS" sz="3600" dirty="0" smtClean="0">
                <a:solidFill>
                  <a:srgbClr val="000066"/>
                </a:solidFill>
              </a:rPr>
              <a:t>od</a:t>
            </a:r>
            <a:r>
              <a:rPr lang="sr-Latn-CS" sz="3600" dirty="0" smtClean="0">
                <a:solidFill>
                  <a:srgbClr val="000066"/>
                </a:solidFill>
              </a:rPr>
              <a:t> </a:t>
            </a:r>
            <a:r>
              <a:rPr lang="sr-Latn-CS" sz="3600" dirty="0">
                <a:solidFill>
                  <a:srgbClr val="FF0000"/>
                </a:solidFill>
              </a:rPr>
              <a:t>parazita</a:t>
            </a:r>
            <a:endParaRPr lang="en-US" sz="3600" dirty="0">
              <a:solidFill>
                <a:srgbClr val="FF0000"/>
              </a:solidFill>
            </a:endParaRPr>
          </a:p>
        </p:txBody>
      </p:sp>
      <p:sp>
        <p:nvSpPr>
          <p:cNvPr id="12" name="Text Box 6"/>
          <p:cNvSpPr txBox="1">
            <a:spLocks noChangeArrowheads="1"/>
          </p:cNvSpPr>
          <p:nvPr/>
        </p:nvSpPr>
        <p:spPr bwMode="auto">
          <a:xfrm>
            <a:off x="857250" y="4224338"/>
            <a:ext cx="5649913" cy="369887"/>
          </a:xfrm>
          <a:prstGeom prst="rect">
            <a:avLst/>
          </a:prstGeom>
          <a:noFill/>
          <a:ln w="9525">
            <a:noFill/>
            <a:miter lim="800000"/>
            <a:headEnd/>
            <a:tailEnd/>
          </a:ln>
        </p:spPr>
        <p:txBody>
          <a:bodyPr wrap="none">
            <a:spAutoFit/>
          </a:bodyPr>
          <a:lstStyle/>
          <a:p>
            <a:r>
              <a:rPr lang="sr-Latn-CS">
                <a:solidFill>
                  <a:srgbClr val="000066"/>
                </a:solidFill>
              </a:rPr>
              <a:t>- postojanje više razvojnih oblika (</a:t>
            </a:r>
            <a:r>
              <a:rPr lang="sr-Latn-CS" i="1">
                <a:solidFill>
                  <a:srgbClr val="000066"/>
                </a:solidFill>
              </a:rPr>
              <a:t>Plasmodium sp...</a:t>
            </a:r>
            <a:r>
              <a:rPr lang="sr-Latn-CS">
                <a:solidFill>
                  <a:srgbClr val="000066"/>
                </a:solidFill>
              </a:rPr>
              <a:t>)</a:t>
            </a:r>
            <a:endParaRPr lang="en-US">
              <a:solidFill>
                <a:srgbClr val="000066"/>
              </a:solidFill>
            </a:endParaRPr>
          </a:p>
        </p:txBody>
      </p:sp>
    </p:spTree>
    <p:extLst>
      <p:ext uri="{BB962C8B-B14F-4D97-AF65-F5344CB8AC3E}">
        <p14:creationId xmlns:p14="http://schemas.microsoft.com/office/powerpoint/2010/main" val="29727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2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08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0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p:bldP spid="95238" grpId="0"/>
      <p:bldP spid="290823" grpId="0"/>
      <p:bldP spid="290824" grpId="0"/>
      <p:bldP spid="95242" grpId="0"/>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32" name="Text Box 8"/>
          <p:cNvSpPr txBox="1">
            <a:spLocks noChangeArrowheads="1"/>
          </p:cNvSpPr>
          <p:nvPr/>
        </p:nvSpPr>
        <p:spPr bwMode="auto">
          <a:xfrm>
            <a:off x="1379538" y="2351088"/>
            <a:ext cx="3192462" cy="396875"/>
          </a:xfrm>
          <a:prstGeom prst="rect">
            <a:avLst/>
          </a:prstGeom>
          <a:noFill/>
          <a:ln w="9525">
            <a:noFill/>
            <a:miter lim="800000"/>
            <a:headEnd/>
            <a:tailEnd/>
          </a:ln>
        </p:spPr>
        <p:txBody>
          <a:bodyPr wrap="none">
            <a:spAutoFit/>
          </a:bodyPr>
          <a:lstStyle/>
          <a:p>
            <a:r>
              <a:rPr lang="sr-Latn-CS" sz="2000">
                <a:solidFill>
                  <a:srgbClr val="000066"/>
                </a:solidFill>
              </a:rPr>
              <a:t>- kvasnice (jednoćelijske)</a:t>
            </a:r>
            <a:endParaRPr lang="en-US" sz="2000">
              <a:solidFill>
                <a:srgbClr val="000066"/>
              </a:solidFill>
            </a:endParaRPr>
          </a:p>
        </p:txBody>
      </p:sp>
      <p:sp>
        <p:nvSpPr>
          <p:cNvPr id="282634" name="Text Box 10"/>
          <p:cNvSpPr txBox="1">
            <a:spLocks noChangeArrowheads="1"/>
          </p:cNvSpPr>
          <p:nvPr/>
        </p:nvSpPr>
        <p:spPr bwMode="auto">
          <a:xfrm>
            <a:off x="1393825" y="2817813"/>
            <a:ext cx="2657475" cy="396875"/>
          </a:xfrm>
          <a:prstGeom prst="rect">
            <a:avLst/>
          </a:prstGeom>
          <a:noFill/>
          <a:ln w="9525">
            <a:noFill/>
            <a:miter lim="800000"/>
            <a:headEnd/>
            <a:tailEnd/>
          </a:ln>
        </p:spPr>
        <p:txBody>
          <a:bodyPr wrap="none">
            <a:spAutoFit/>
          </a:bodyPr>
          <a:lstStyle/>
          <a:p>
            <a:r>
              <a:rPr lang="sr-Latn-CS" sz="2000">
                <a:solidFill>
                  <a:srgbClr val="000066"/>
                </a:solidFill>
              </a:rPr>
              <a:t>- plesni (višećelijske)</a:t>
            </a:r>
            <a:endParaRPr lang="en-US" sz="2000">
              <a:solidFill>
                <a:srgbClr val="000066"/>
              </a:solidFill>
            </a:endParaRPr>
          </a:p>
        </p:txBody>
      </p:sp>
      <p:sp>
        <p:nvSpPr>
          <p:cNvPr id="282638" name="Text Box 14"/>
          <p:cNvSpPr txBox="1">
            <a:spLocks noChangeArrowheads="1"/>
          </p:cNvSpPr>
          <p:nvPr/>
        </p:nvSpPr>
        <p:spPr bwMode="auto">
          <a:xfrm>
            <a:off x="927100" y="1350963"/>
            <a:ext cx="6215063" cy="830262"/>
          </a:xfrm>
          <a:prstGeom prst="rect">
            <a:avLst/>
          </a:prstGeom>
          <a:noFill/>
          <a:ln w="9525">
            <a:noFill/>
            <a:miter lim="800000"/>
            <a:headEnd/>
            <a:tailEnd/>
          </a:ln>
        </p:spPr>
        <p:txBody>
          <a:bodyPr wrap="none">
            <a:spAutoFit/>
          </a:bodyPr>
          <a:lstStyle/>
          <a:p>
            <a:pPr>
              <a:buFontTx/>
              <a:buChar char="-"/>
            </a:pPr>
            <a:r>
              <a:rPr lang="sr-Latn-CS" sz="2400">
                <a:solidFill>
                  <a:srgbClr val="000066"/>
                </a:solidFill>
              </a:rPr>
              <a:t> ekstracelularni agensi </a:t>
            </a:r>
          </a:p>
          <a:p>
            <a:r>
              <a:rPr lang="sr-Latn-CS" sz="2400">
                <a:solidFill>
                  <a:srgbClr val="000066"/>
                </a:solidFill>
              </a:rPr>
              <a:t>  (pojedine preživljavaju i unutar fagocita)</a:t>
            </a:r>
            <a:endParaRPr lang="en-US" sz="2400">
              <a:solidFill>
                <a:srgbClr val="000066"/>
              </a:solidFill>
            </a:endParaRPr>
          </a:p>
        </p:txBody>
      </p:sp>
      <p:sp>
        <p:nvSpPr>
          <p:cNvPr id="282642" name="Text Box 18"/>
          <p:cNvSpPr txBox="1">
            <a:spLocks noChangeArrowheads="1"/>
          </p:cNvSpPr>
          <p:nvPr/>
        </p:nvSpPr>
        <p:spPr bwMode="auto">
          <a:xfrm>
            <a:off x="927100" y="4143375"/>
            <a:ext cx="7416800" cy="822325"/>
          </a:xfrm>
          <a:prstGeom prst="rect">
            <a:avLst/>
          </a:prstGeom>
          <a:noFill/>
          <a:ln w="9525">
            <a:noFill/>
            <a:miter lim="800000"/>
            <a:headEnd/>
            <a:tailEnd/>
          </a:ln>
        </p:spPr>
        <p:txBody>
          <a:bodyPr wrap="none">
            <a:spAutoFit/>
          </a:bodyPr>
          <a:lstStyle/>
          <a:p>
            <a:pPr>
              <a:buFontTx/>
              <a:buChar char="-"/>
            </a:pPr>
            <a:r>
              <a:rPr lang="sr-Latn-CS" sz="2400">
                <a:solidFill>
                  <a:srgbClr val="000066"/>
                </a:solidFill>
              </a:rPr>
              <a:t> v</a:t>
            </a:r>
            <a:r>
              <a:rPr lang="en-US" sz="2400">
                <a:solidFill>
                  <a:srgbClr val="000066"/>
                </a:solidFill>
              </a:rPr>
              <a:t>e</a:t>
            </a:r>
            <a:r>
              <a:rPr lang="sr-Latn-CS" sz="2400">
                <a:solidFill>
                  <a:srgbClr val="000066"/>
                </a:solidFill>
              </a:rPr>
              <a:t>ć</a:t>
            </a:r>
            <a:r>
              <a:rPr lang="en-US" sz="2400">
                <a:solidFill>
                  <a:srgbClr val="000066"/>
                </a:solidFill>
              </a:rPr>
              <a:t>ina</a:t>
            </a:r>
            <a:r>
              <a:rPr lang="sr-Latn-CS" sz="2400">
                <a:solidFill>
                  <a:srgbClr val="000066"/>
                </a:solidFill>
              </a:rPr>
              <a:t> infekcija oportunističke </a:t>
            </a:r>
          </a:p>
          <a:p>
            <a:r>
              <a:rPr lang="sr-Latn-CS" sz="2400">
                <a:solidFill>
                  <a:srgbClr val="000066"/>
                </a:solidFill>
              </a:rPr>
              <a:t>                                  pojedine endemske (bifazne)</a:t>
            </a:r>
            <a:r>
              <a:rPr lang="en-US" sz="2400">
                <a:solidFill>
                  <a:srgbClr val="000066"/>
                </a:solidFill>
              </a:rPr>
              <a:t> </a:t>
            </a:r>
          </a:p>
        </p:txBody>
      </p:sp>
      <p:sp>
        <p:nvSpPr>
          <p:cNvPr id="282643" name="Text Box 19"/>
          <p:cNvSpPr txBox="1">
            <a:spLocks noChangeArrowheads="1"/>
          </p:cNvSpPr>
          <p:nvPr/>
        </p:nvSpPr>
        <p:spPr bwMode="auto">
          <a:xfrm>
            <a:off x="927100" y="5156200"/>
            <a:ext cx="7231063" cy="457200"/>
          </a:xfrm>
          <a:prstGeom prst="rect">
            <a:avLst/>
          </a:prstGeom>
          <a:noFill/>
          <a:ln w="9525">
            <a:noFill/>
            <a:miter lim="800000"/>
            <a:headEnd/>
            <a:tailEnd/>
          </a:ln>
        </p:spPr>
        <p:txBody>
          <a:bodyPr wrap="none">
            <a:spAutoFit/>
          </a:bodyPr>
          <a:lstStyle/>
          <a:p>
            <a:r>
              <a:rPr lang="sr-Latn-CS" sz="2400">
                <a:solidFill>
                  <a:srgbClr val="000066"/>
                </a:solidFill>
              </a:rPr>
              <a:t>- faktor rizika - imunodeficijencija (neutropenija)</a:t>
            </a:r>
            <a:endParaRPr lang="en-US" sz="2400">
              <a:solidFill>
                <a:srgbClr val="000066"/>
              </a:solidFill>
            </a:endParaRPr>
          </a:p>
        </p:txBody>
      </p:sp>
      <p:sp>
        <p:nvSpPr>
          <p:cNvPr id="282644" name="Text Box 20"/>
          <p:cNvSpPr txBox="1">
            <a:spLocks noChangeArrowheads="1"/>
          </p:cNvSpPr>
          <p:nvPr/>
        </p:nvSpPr>
        <p:spPr bwMode="auto">
          <a:xfrm>
            <a:off x="927100" y="3429000"/>
            <a:ext cx="4119563" cy="457200"/>
          </a:xfrm>
          <a:prstGeom prst="rect">
            <a:avLst/>
          </a:prstGeom>
          <a:noFill/>
          <a:ln w="9525">
            <a:noFill/>
            <a:miter lim="800000"/>
            <a:headEnd/>
            <a:tailEnd/>
          </a:ln>
        </p:spPr>
        <p:txBody>
          <a:bodyPr wrap="none">
            <a:spAutoFit/>
          </a:bodyPr>
          <a:lstStyle/>
          <a:p>
            <a:r>
              <a:rPr lang="sr-Latn-CS" sz="2400">
                <a:solidFill>
                  <a:srgbClr val="000066"/>
                </a:solidFill>
              </a:rPr>
              <a:t>- lokalne i sistemske mikoze</a:t>
            </a:r>
            <a:endParaRPr lang="en-US" sz="2400">
              <a:solidFill>
                <a:srgbClr val="000066"/>
              </a:solidFill>
            </a:endParaRPr>
          </a:p>
        </p:txBody>
      </p:sp>
      <p:sp>
        <p:nvSpPr>
          <p:cNvPr id="9" name="Text Box 2"/>
          <p:cNvSpPr txBox="1">
            <a:spLocks noChangeArrowheads="1"/>
          </p:cNvSpPr>
          <p:nvPr/>
        </p:nvSpPr>
        <p:spPr bwMode="auto">
          <a:xfrm>
            <a:off x="-29369" y="252879"/>
            <a:ext cx="9143999" cy="646331"/>
          </a:xfrm>
          <a:prstGeom prst="rect">
            <a:avLst/>
          </a:prstGeom>
          <a:noFill/>
          <a:ln w="9525">
            <a:noFill/>
            <a:miter lim="800000"/>
            <a:headEnd/>
            <a:tailEnd/>
          </a:ln>
        </p:spPr>
        <p:txBody>
          <a:bodyPr wrap="square">
            <a:spAutoFit/>
          </a:bodyPr>
          <a:lstStyle/>
          <a:p>
            <a:pPr algn="ctr"/>
            <a:r>
              <a:rPr lang="en-US" sz="3600" dirty="0" err="1">
                <a:solidFill>
                  <a:srgbClr val="000066"/>
                </a:solidFill>
              </a:rPr>
              <a:t>Mehanizmi</a:t>
            </a:r>
            <a:r>
              <a:rPr lang="en-US" sz="3600" dirty="0">
                <a:solidFill>
                  <a:srgbClr val="000066"/>
                </a:solidFill>
              </a:rPr>
              <a:t> </a:t>
            </a:r>
            <a:r>
              <a:rPr lang="en-US" sz="3600" dirty="0" err="1" smtClean="0">
                <a:solidFill>
                  <a:srgbClr val="000066"/>
                </a:solidFill>
              </a:rPr>
              <a:t>odbrane</a:t>
            </a:r>
            <a:r>
              <a:rPr lang="sr-Latn-RS" sz="3600" dirty="0" smtClean="0">
                <a:solidFill>
                  <a:srgbClr val="000066"/>
                </a:solidFill>
              </a:rPr>
              <a:t> </a:t>
            </a:r>
            <a:r>
              <a:rPr lang="en-US" sz="3600" dirty="0" err="1" smtClean="0">
                <a:solidFill>
                  <a:srgbClr val="000066"/>
                </a:solidFill>
              </a:rPr>
              <a:t>protiv</a:t>
            </a:r>
            <a:r>
              <a:rPr lang="sr-Latn-CS" sz="3600" dirty="0" smtClean="0">
                <a:solidFill>
                  <a:srgbClr val="000066"/>
                </a:solidFill>
              </a:rPr>
              <a:t> </a:t>
            </a:r>
            <a:r>
              <a:rPr lang="sr-Latn-CS" sz="3600" dirty="0">
                <a:solidFill>
                  <a:srgbClr val="FF0000"/>
                </a:solidFill>
              </a:rPr>
              <a:t>gljiva</a:t>
            </a:r>
            <a:endParaRPr lang="en-US" sz="3600" dirty="0">
              <a:solidFill>
                <a:srgbClr val="FF0000"/>
              </a:solidFill>
            </a:endParaRPr>
          </a:p>
        </p:txBody>
      </p:sp>
    </p:spTree>
    <p:extLst>
      <p:ext uri="{BB962C8B-B14F-4D97-AF65-F5344CB8AC3E}">
        <p14:creationId xmlns:p14="http://schemas.microsoft.com/office/powerpoint/2010/main" val="15480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6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26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26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26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26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2" grpId="0"/>
      <p:bldP spid="282634" grpId="0"/>
      <p:bldP spid="282638" grpId="0"/>
      <p:bldP spid="282642" grpId="0"/>
      <p:bldP spid="282643" grpId="0"/>
      <p:bldP spid="2826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lajd 2"/>
          <p:cNvPicPr>
            <a:picLocks noChangeAspect="1" noChangeArrowheads="1"/>
          </p:cNvPicPr>
          <p:nvPr/>
        </p:nvPicPr>
        <p:blipFill>
          <a:blip r:embed="rId2" cstate="print"/>
          <a:srcRect/>
          <a:stretch>
            <a:fillRect/>
          </a:stretch>
        </p:blipFill>
        <p:spPr bwMode="auto">
          <a:xfrm>
            <a:off x="2457450" y="1319213"/>
            <a:ext cx="4229100" cy="4219575"/>
          </a:xfrm>
          <a:prstGeom prst="rect">
            <a:avLst/>
          </a:prstGeom>
          <a:noFill/>
          <a:ln w="9525">
            <a:noFill/>
            <a:miter lim="800000"/>
            <a:headEnd/>
            <a:tailEnd/>
          </a:ln>
        </p:spPr>
      </p:pic>
      <p:sp>
        <p:nvSpPr>
          <p:cNvPr id="21507" name="Text Box 3"/>
          <p:cNvSpPr txBox="1">
            <a:spLocks noChangeArrowheads="1"/>
          </p:cNvSpPr>
          <p:nvPr/>
        </p:nvSpPr>
        <p:spPr bwMode="auto">
          <a:xfrm>
            <a:off x="1870363" y="428604"/>
            <a:ext cx="540327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Patogeni ulaze u organizam</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234950"/>
            <a:ext cx="9143999" cy="646331"/>
          </a:xfrm>
          <a:prstGeom prst="rect">
            <a:avLst/>
          </a:prstGeom>
          <a:noFill/>
          <a:ln w="9525">
            <a:noFill/>
            <a:miter lim="800000"/>
            <a:headEnd/>
            <a:tailEnd/>
          </a:ln>
        </p:spPr>
        <p:txBody>
          <a:bodyPr wrap="square">
            <a:spAutoFit/>
          </a:bodyPr>
          <a:lstStyle/>
          <a:p>
            <a:pPr algn="ctr"/>
            <a:r>
              <a:rPr lang="en-US" sz="3600" dirty="0" err="1">
                <a:solidFill>
                  <a:srgbClr val="000066"/>
                </a:solidFill>
              </a:rPr>
              <a:t>Mehanizmi</a:t>
            </a:r>
            <a:r>
              <a:rPr lang="en-US" sz="3600" dirty="0">
                <a:solidFill>
                  <a:srgbClr val="000066"/>
                </a:solidFill>
              </a:rPr>
              <a:t> </a:t>
            </a:r>
            <a:r>
              <a:rPr lang="en-US" sz="3600" dirty="0" err="1" smtClean="0">
                <a:solidFill>
                  <a:srgbClr val="000066"/>
                </a:solidFill>
              </a:rPr>
              <a:t>odbrane</a:t>
            </a:r>
            <a:r>
              <a:rPr lang="sr-Latn-RS" sz="3600" dirty="0" smtClean="0">
                <a:solidFill>
                  <a:srgbClr val="000066"/>
                </a:solidFill>
              </a:rPr>
              <a:t> </a:t>
            </a:r>
            <a:r>
              <a:rPr lang="en-US" sz="3600" dirty="0" err="1" smtClean="0">
                <a:solidFill>
                  <a:srgbClr val="000066"/>
                </a:solidFill>
              </a:rPr>
              <a:t>protiv</a:t>
            </a:r>
            <a:r>
              <a:rPr lang="sr-Latn-CS" sz="3600" dirty="0" smtClean="0">
                <a:solidFill>
                  <a:srgbClr val="000066"/>
                </a:solidFill>
              </a:rPr>
              <a:t> </a:t>
            </a:r>
            <a:r>
              <a:rPr lang="sr-Latn-CS" sz="3600" dirty="0">
                <a:solidFill>
                  <a:srgbClr val="FF0000"/>
                </a:solidFill>
              </a:rPr>
              <a:t>gljiva</a:t>
            </a:r>
            <a:endParaRPr lang="en-US" sz="3600" dirty="0">
              <a:solidFill>
                <a:srgbClr val="FF0000"/>
              </a:solidFill>
            </a:endParaRPr>
          </a:p>
        </p:txBody>
      </p:sp>
      <p:sp>
        <p:nvSpPr>
          <p:cNvPr id="284675" name="Text Box 3"/>
          <p:cNvSpPr txBox="1">
            <a:spLocks noChangeArrowheads="1"/>
          </p:cNvSpPr>
          <p:nvPr/>
        </p:nvSpPr>
        <p:spPr bwMode="auto">
          <a:xfrm>
            <a:off x="714375" y="1857375"/>
            <a:ext cx="3930650" cy="461963"/>
          </a:xfrm>
          <a:prstGeom prst="rect">
            <a:avLst/>
          </a:prstGeom>
          <a:noFill/>
          <a:ln w="9525">
            <a:noFill/>
            <a:miter lim="800000"/>
            <a:headEnd/>
            <a:tailEnd/>
          </a:ln>
        </p:spPr>
        <p:txBody>
          <a:bodyPr wrap="none">
            <a:spAutoFit/>
          </a:bodyPr>
          <a:lstStyle/>
          <a:p>
            <a:r>
              <a:rPr lang="sr-Latn-CS" sz="2400" dirty="0">
                <a:solidFill>
                  <a:srgbClr val="000066"/>
                </a:solidFill>
              </a:rPr>
              <a:t>Gljive – uglavnom osetljive</a:t>
            </a:r>
            <a:endParaRPr lang="en-US" sz="2400" dirty="0">
              <a:solidFill>
                <a:srgbClr val="000066"/>
              </a:solidFill>
            </a:endParaRPr>
          </a:p>
        </p:txBody>
      </p:sp>
      <p:sp>
        <p:nvSpPr>
          <p:cNvPr id="46084" name="Text Box 4"/>
          <p:cNvSpPr txBox="1">
            <a:spLocks noChangeArrowheads="1"/>
          </p:cNvSpPr>
          <p:nvPr/>
        </p:nvSpPr>
        <p:spPr bwMode="auto">
          <a:xfrm>
            <a:off x="250825" y="1412875"/>
            <a:ext cx="4287838" cy="457200"/>
          </a:xfrm>
          <a:prstGeom prst="rect">
            <a:avLst/>
          </a:prstGeom>
          <a:noFill/>
          <a:ln w="9525">
            <a:noFill/>
            <a:miter lim="800000"/>
            <a:headEnd/>
            <a:tailEnd/>
          </a:ln>
        </p:spPr>
        <p:txBody>
          <a:bodyPr wrap="none">
            <a:spAutoFit/>
          </a:bodyPr>
          <a:lstStyle/>
          <a:p>
            <a:r>
              <a:rPr lang="sr-Latn-CS" sz="2400" b="1">
                <a:solidFill>
                  <a:srgbClr val="000066"/>
                </a:solidFill>
              </a:rPr>
              <a:t>Mehanizmi urođene imunosti</a:t>
            </a:r>
            <a:endParaRPr lang="en-US" sz="2400" b="1">
              <a:solidFill>
                <a:srgbClr val="000066"/>
              </a:solidFill>
            </a:endParaRPr>
          </a:p>
        </p:txBody>
      </p:sp>
      <p:sp>
        <p:nvSpPr>
          <p:cNvPr id="284679" name="Text Box 7"/>
          <p:cNvSpPr txBox="1">
            <a:spLocks noChangeArrowheads="1"/>
          </p:cNvSpPr>
          <p:nvPr/>
        </p:nvSpPr>
        <p:spPr bwMode="auto">
          <a:xfrm>
            <a:off x="925513" y="2328863"/>
            <a:ext cx="2998787" cy="396875"/>
          </a:xfrm>
          <a:prstGeom prst="rect">
            <a:avLst/>
          </a:prstGeom>
          <a:noFill/>
          <a:ln w="9525">
            <a:noFill/>
            <a:miter lim="800000"/>
            <a:headEnd/>
            <a:tailEnd/>
          </a:ln>
        </p:spPr>
        <p:txBody>
          <a:bodyPr wrap="none">
            <a:spAutoFit/>
          </a:bodyPr>
          <a:lstStyle/>
          <a:p>
            <a:r>
              <a:rPr lang="sr-Latn-CS" sz="2000">
                <a:solidFill>
                  <a:srgbClr val="000066"/>
                </a:solidFill>
              </a:rPr>
              <a:t>- fagocitoza (neutrofili)</a:t>
            </a:r>
            <a:endParaRPr lang="en-US" sz="2000">
              <a:solidFill>
                <a:srgbClr val="000066"/>
              </a:solidFill>
            </a:endParaRPr>
          </a:p>
        </p:txBody>
      </p:sp>
      <p:sp>
        <p:nvSpPr>
          <p:cNvPr id="46086" name="Text Box 9"/>
          <p:cNvSpPr txBox="1">
            <a:spLocks noChangeArrowheads="1"/>
          </p:cNvSpPr>
          <p:nvPr/>
        </p:nvSpPr>
        <p:spPr bwMode="auto">
          <a:xfrm>
            <a:off x="250825" y="3213100"/>
            <a:ext cx="4260850" cy="457200"/>
          </a:xfrm>
          <a:prstGeom prst="rect">
            <a:avLst/>
          </a:prstGeom>
          <a:noFill/>
          <a:ln w="9525">
            <a:noFill/>
            <a:miter lim="800000"/>
            <a:headEnd/>
            <a:tailEnd/>
          </a:ln>
        </p:spPr>
        <p:txBody>
          <a:bodyPr wrap="none">
            <a:spAutoFit/>
          </a:bodyPr>
          <a:lstStyle/>
          <a:p>
            <a:r>
              <a:rPr lang="sr-Latn-CS" sz="2400" b="1">
                <a:solidFill>
                  <a:srgbClr val="000066"/>
                </a:solidFill>
              </a:rPr>
              <a:t>Mehanizmi stečene imunosti</a:t>
            </a:r>
            <a:endParaRPr lang="en-US" sz="2400" b="1">
              <a:solidFill>
                <a:srgbClr val="000066"/>
              </a:solidFill>
            </a:endParaRPr>
          </a:p>
        </p:txBody>
      </p:sp>
      <p:sp>
        <p:nvSpPr>
          <p:cNvPr id="284682" name="Text Box 10"/>
          <p:cNvSpPr txBox="1">
            <a:spLocks noChangeArrowheads="1"/>
          </p:cNvSpPr>
          <p:nvPr/>
        </p:nvSpPr>
        <p:spPr bwMode="auto">
          <a:xfrm>
            <a:off x="908050" y="4103688"/>
            <a:ext cx="7394575" cy="396875"/>
          </a:xfrm>
          <a:prstGeom prst="rect">
            <a:avLst/>
          </a:prstGeom>
          <a:noFill/>
          <a:ln w="9525">
            <a:noFill/>
            <a:miter lim="800000"/>
            <a:headEnd/>
            <a:tailEnd/>
          </a:ln>
        </p:spPr>
        <p:txBody>
          <a:bodyPr wrap="none">
            <a:spAutoFit/>
          </a:bodyPr>
          <a:lstStyle/>
          <a:p>
            <a:r>
              <a:rPr lang="sr-Latn-CS" sz="2000">
                <a:solidFill>
                  <a:srgbClr val="000066"/>
                </a:solidFill>
              </a:rPr>
              <a:t>- aktivacija makrofaga i neutrofila (CD4</a:t>
            </a:r>
            <a:r>
              <a:rPr lang="sr-Latn-CS" sz="2000" baseline="30000">
                <a:solidFill>
                  <a:srgbClr val="000066"/>
                </a:solidFill>
              </a:rPr>
              <a:t>+ </a:t>
            </a:r>
            <a:r>
              <a:rPr lang="sr-Latn-CS" sz="2000">
                <a:solidFill>
                  <a:srgbClr val="000066"/>
                </a:solidFill>
              </a:rPr>
              <a:t>T</a:t>
            </a:r>
            <a:r>
              <a:rPr lang="sr-Latn-CS" sz="2000" baseline="-25000">
                <a:solidFill>
                  <a:srgbClr val="000066"/>
                </a:solidFill>
              </a:rPr>
              <a:t>H</a:t>
            </a:r>
            <a:r>
              <a:rPr lang="sr-Latn-CS" sz="2000">
                <a:solidFill>
                  <a:srgbClr val="000066"/>
                </a:solidFill>
              </a:rPr>
              <a:t>1 i T</a:t>
            </a:r>
            <a:r>
              <a:rPr lang="sr-Latn-CS" sz="2000" baseline="-25000">
                <a:solidFill>
                  <a:srgbClr val="000066"/>
                </a:solidFill>
              </a:rPr>
              <a:t>H</a:t>
            </a:r>
            <a:r>
              <a:rPr lang="sr-Latn-CS" sz="2000">
                <a:solidFill>
                  <a:srgbClr val="000066"/>
                </a:solidFill>
              </a:rPr>
              <a:t>17 limfociti)</a:t>
            </a:r>
            <a:endParaRPr lang="en-US" sz="2000">
              <a:solidFill>
                <a:srgbClr val="000066"/>
              </a:solidFill>
            </a:endParaRPr>
          </a:p>
        </p:txBody>
      </p:sp>
      <p:sp>
        <p:nvSpPr>
          <p:cNvPr id="46088" name="Text Box 11"/>
          <p:cNvSpPr txBox="1">
            <a:spLocks noChangeArrowheads="1"/>
          </p:cNvSpPr>
          <p:nvPr/>
        </p:nvSpPr>
        <p:spPr bwMode="auto">
          <a:xfrm>
            <a:off x="304800" y="4616450"/>
            <a:ext cx="4452938" cy="461963"/>
          </a:xfrm>
          <a:prstGeom prst="rect">
            <a:avLst/>
          </a:prstGeom>
          <a:noFill/>
          <a:ln w="9525">
            <a:noFill/>
            <a:miter lim="800000"/>
            <a:headEnd/>
            <a:tailEnd/>
          </a:ln>
        </p:spPr>
        <p:txBody>
          <a:bodyPr wrap="none">
            <a:spAutoFit/>
          </a:bodyPr>
          <a:lstStyle/>
          <a:p>
            <a:r>
              <a:rPr lang="sr-Latn-CS" sz="2400" b="1">
                <a:solidFill>
                  <a:srgbClr val="000066"/>
                </a:solidFill>
              </a:rPr>
              <a:t>Oštećenja i štetne posledice</a:t>
            </a:r>
            <a:endParaRPr lang="en-US" sz="2400" b="1">
              <a:solidFill>
                <a:srgbClr val="000066"/>
              </a:solidFill>
            </a:endParaRPr>
          </a:p>
        </p:txBody>
      </p:sp>
      <p:sp>
        <p:nvSpPr>
          <p:cNvPr id="284684" name="Text Box 12"/>
          <p:cNvSpPr txBox="1">
            <a:spLocks noChangeArrowheads="1"/>
          </p:cNvSpPr>
          <p:nvPr/>
        </p:nvSpPr>
        <p:spPr bwMode="auto">
          <a:xfrm>
            <a:off x="877888" y="5119688"/>
            <a:ext cx="7073900" cy="396875"/>
          </a:xfrm>
          <a:prstGeom prst="rect">
            <a:avLst/>
          </a:prstGeom>
          <a:noFill/>
          <a:ln w="9525">
            <a:noFill/>
            <a:miter lim="800000"/>
            <a:headEnd/>
            <a:tailEnd/>
          </a:ln>
        </p:spPr>
        <p:txBody>
          <a:bodyPr wrap="none">
            <a:spAutoFit/>
          </a:bodyPr>
          <a:lstStyle/>
          <a:p>
            <a:r>
              <a:rPr lang="sr-Latn-CS" sz="2000">
                <a:solidFill>
                  <a:srgbClr val="000066"/>
                </a:solidFill>
              </a:rPr>
              <a:t>- formiranje granuloma i fibroza (</a:t>
            </a:r>
            <a:r>
              <a:rPr lang="sr-Latn-CS" sz="2000" i="1">
                <a:solidFill>
                  <a:srgbClr val="000066"/>
                </a:solidFill>
              </a:rPr>
              <a:t>Histoplasma capsulatum</a:t>
            </a:r>
            <a:r>
              <a:rPr lang="sr-Latn-CS" sz="2000">
                <a:solidFill>
                  <a:srgbClr val="000066"/>
                </a:solidFill>
              </a:rPr>
              <a:t>)</a:t>
            </a:r>
            <a:endParaRPr lang="en-US" sz="2000">
              <a:solidFill>
                <a:srgbClr val="000066"/>
              </a:solidFill>
            </a:endParaRPr>
          </a:p>
        </p:txBody>
      </p:sp>
      <p:sp>
        <p:nvSpPr>
          <p:cNvPr id="46090" name="Text Box 13"/>
          <p:cNvSpPr txBox="1">
            <a:spLocks noChangeArrowheads="1"/>
          </p:cNvSpPr>
          <p:nvPr/>
        </p:nvSpPr>
        <p:spPr bwMode="auto">
          <a:xfrm>
            <a:off x="323850" y="5564188"/>
            <a:ext cx="4792663" cy="457200"/>
          </a:xfrm>
          <a:prstGeom prst="rect">
            <a:avLst/>
          </a:prstGeom>
          <a:noFill/>
          <a:ln w="9525">
            <a:noFill/>
            <a:miter lim="800000"/>
            <a:headEnd/>
            <a:tailEnd/>
          </a:ln>
        </p:spPr>
        <p:txBody>
          <a:bodyPr wrap="none">
            <a:spAutoFit/>
          </a:bodyPr>
          <a:lstStyle/>
          <a:p>
            <a:r>
              <a:rPr lang="sr-Latn-CS" sz="2400" b="1">
                <a:solidFill>
                  <a:srgbClr val="000066"/>
                </a:solidFill>
              </a:rPr>
              <a:t>Izbegavanje imunskog odgovora</a:t>
            </a:r>
            <a:endParaRPr lang="en-US" sz="2400" b="1">
              <a:solidFill>
                <a:srgbClr val="000066"/>
              </a:solidFill>
            </a:endParaRPr>
          </a:p>
        </p:txBody>
      </p:sp>
      <p:sp>
        <p:nvSpPr>
          <p:cNvPr id="284686" name="Text Box 14"/>
          <p:cNvSpPr txBox="1">
            <a:spLocks noChangeArrowheads="1"/>
          </p:cNvSpPr>
          <p:nvPr/>
        </p:nvSpPr>
        <p:spPr bwMode="auto">
          <a:xfrm>
            <a:off x="928688" y="6186488"/>
            <a:ext cx="4946650" cy="400050"/>
          </a:xfrm>
          <a:prstGeom prst="rect">
            <a:avLst/>
          </a:prstGeom>
          <a:noFill/>
          <a:ln w="9525">
            <a:noFill/>
            <a:miter lim="800000"/>
            <a:headEnd/>
            <a:tailEnd/>
          </a:ln>
        </p:spPr>
        <p:txBody>
          <a:bodyPr wrap="none">
            <a:spAutoFit/>
          </a:bodyPr>
          <a:lstStyle/>
          <a:p>
            <a:r>
              <a:rPr lang="sr-Latn-CS" sz="2000">
                <a:solidFill>
                  <a:srgbClr val="000066"/>
                </a:solidFill>
              </a:rPr>
              <a:t>- inhibicija fagocitoze (</a:t>
            </a:r>
            <a:r>
              <a:rPr lang="sr-Latn-CS" sz="2000" i="1">
                <a:solidFill>
                  <a:srgbClr val="000066"/>
                </a:solidFill>
              </a:rPr>
              <a:t>C. neoformans...</a:t>
            </a:r>
            <a:r>
              <a:rPr lang="sr-Latn-CS" sz="2000">
                <a:solidFill>
                  <a:srgbClr val="000066"/>
                </a:solidFill>
              </a:rPr>
              <a:t>)</a:t>
            </a:r>
            <a:endParaRPr lang="en-US" sz="2000">
              <a:solidFill>
                <a:srgbClr val="000066"/>
              </a:solidFill>
            </a:endParaRPr>
          </a:p>
        </p:txBody>
      </p:sp>
      <p:sp>
        <p:nvSpPr>
          <p:cNvPr id="284688" name="Text Box 16"/>
          <p:cNvSpPr txBox="1">
            <a:spLocks noChangeArrowheads="1"/>
          </p:cNvSpPr>
          <p:nvPr/>
        </p:nvSpPr>
        <p:spPr bwMode="auto">
          <a:xfrm>
            <a:off x="900113" y="2744788"/>
            <a:ext cx="1768475" cy="396875"/>
          </a:xfrm>
          <a:prstGeom prst="rect">
            <a:avLst/>
          </a:prstGeom>
          <a:noFill/>
          <a:ln w="9525">
            <a:noFill/>
            <a:miter lim="800000"/>
            <a:headEnd/>
            <a:tailEnd/>
          </a:ln>
        </p:spPr>
        <p:txBody>
          <a:bodyPr wrap="none">
            <a:spAutoFit/>
          </a:bodyPr>
          <a:lstStyle/>
          <a:p>
            <a:r>
              <a:rPr lang="sr-Latn-CS" sz="2000">
                <a:solidFill>
                  <a:srgbClr val="000066"/>
                </a:solidFill>
              </a:rPr>
              <a:t>- komplement</a:t>
            </a:r>
            <a:endParaRPr lang="en-US" sz="2000">
              <a:solidFill>
                <a:srgbClr val="000066"/>
              </a:solidFill>
            </a:endParaRPr>
          </a:p>
        </p:txBody>
      </p:sp>
      <p:sp>
        <p:nvSpPr>
          <p:cNvPr id="14" name="Text Box 21"/>
          <p:cNvSpPr txBox="1">
            <a:spLocks noChangeArrowheads="1"/>
          </p:cNvSpPr>
          <p:nvPr/>
        </p:nvSpPr>
        <p:spPr bwMode="auto">
          <a:xfrm>
            <a:off x="684213" y="3643313"/>
            <a:ext cx="2752725" cy="457200"/>
          </a:xfrm>
          <a:prstGeom prst="rect">
            <a:avLst/>
          </a:prstGeom>
          <a:noFill/>
          <a:ln w="9525">
            <a:noFill/>
            <a:miter lim="800000"/>
            <a:headEnd/>
            <a:tailEnd/>
          </a:ln>
        </p:spPr>
        <p:txBody>
          <a:bodyPr wrap="none">
            <a:spAutoFit/>
          </a:bodyPr>
          <a:lstStyle/>
          <a:p>
            <a:r>
              <a:rPr lang="sr-Latn-CS" sz="2400">
                <a:solidFill>
                  <a:srgbClr val="000066"/>
                </a:solidFill>
              </a:rPr>
              <a:t>Celularna imunost </a:t>
            </a:r>
            <a:endParaRPr lang="en-US" sz="2400">
              <a:solidFill>
                <a:srgbClr val="000066"/>
              </a:solidFill>
            </a:endParaRPr>
          </a:p>
        </p:txBody>
      </p:sp>
    </p:spTree>
    <p:extLst>
      <p:ext uri="{BB962C8B-B14F-4D97-AF65-F5344CB8AC3E}">
        <p14:creationId xmlns:p14="http://schemas.microsoft.com/office/powerpoint/2010/main" val="399013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46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46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46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46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46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4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p:bldP spid="284679" grpId="0"/>
      <p:bldP spid="284682" grpId="0"/>
      <p:bldP spid="284684" grpId="0"/>
      <p:bldP spid="284686" grpId="0"/>
      <p:bldP spid="284688"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838200" y="1386508"/>
            <a:ext cx="1066800" cy="900113"/>
            <a:chOff x="672" y="1987"/>
            <a:chExt cx="672" cy="567"/>
          </a:xfrm>
        </p:grpSpPr>
        <p:sp>
          <p:nvSpPr>
            <p:cNvPr id="29725" name="AutoShape 3"/>
            <p:cNvSpPr>
              <a:spLocks noChangeArrowheads="1"/>
            </p:cNvSpPr>
            <p:nvPr/>
          </p:nvSpPr>
          <p:spPr bwMode="auto">
            <a:xfrm>
              <a:off x="672" y="1987"/>
              <a:ext cx="553" cy="567"/>
            </a:xfrm>
            <a:prstGeom prst="flowChartConnector">
              <a:avLst/>
            </a:prstGeom>
            <a:gradFill rotWithShape="1">
              <a:gsLst>
                <a:gs pos="0">
                  <a:srgbClr val="FFFFFF"/>
                </a:gs>
                <a:gs pos="100000">
                  <a:srgbClr val="99CCFF"/>
                </a:gs>
              </a:gsLst>
              <a:path path="shape">
                <a:fillToRect l="50000" t="50000" r="50000" b="50000"/>
              </a:path>
            </a:gradFill>
            <a:ln w="9525">
              <a:solidFill>
                <a:schemeClr val="tx1"/>
              </a:solidFill>
              <a:round/>
              <a:headEnd/>
              <a:tailEnd/>
            </a:ln>
          </p:spPr>
          <p:txBody>
            <a:bodyPr wrap="none" anchor="ctr"/>
            <a:lstStyle/>
            <a:p>
              <a:endParaRPr lang="sr-Latn-CS">
                <a:solidFill>
                  <a:srgbClr val="002060"/>
                </a:solidFill>
              </a:endParaRPr>
            </a:p>
          </p:txBody>
        </p:sp>
        <p:sp>
          <p:nvSpPr>
            <p:cNvPr id="29726" name="Text Box 4"/>
            <p:cNvSpPr txBox="1">
              <a:spLocks noChangeArrowheads="1"/>
            </p:cNvSpPr>
            <p:nvPr/>
          </p:nvSpPr>
          <p:spPr bwMode="auto">
            <a:xfrm>
              <a:off x="720" y="2112"/>
              <a:ext cx="624" cy="330"/>
            </a:xfrm>
            <a:prstGeom prst="rect">
              <a:avLst/>
            </a:prstGeom>
            <a:noFill/>
            <a:ln w="9525">
              <a:noFill/>
              <a:miter lim="800000"/>
              <a:headEnd/>
              <a:tailEnd/>
            </a:ln>
          </p:spPr>
          <p:txBody>
            <a:bodyPr>
              <a:spAutoFit/>
            </a:bodyPr>
            <a:lstStyle/>
            <a:p>
              <a:pPr>
                <a:spcBef>
                  <a:spcPct val="50000"/>
                </a:spcBef>
              </a:pPr>
              <a:r>
                <a:rPr lang="sl-SI" sz="1400" b="1">
                  <a:solidFill>
                    <a:srgbClr val="002060"/>
                  </a:solidFill>
                </a:rPr>
                <a:t>Naivna CD4</a:t>
              </a:r>
              <a:r>
                <a:rPr lang="sl-SI" sz="1400" b="1" baseline="30000">
                  <a:solidFill>
                    <a:srgbClr val="002060"/>
                  </a:solidFill>
                </a:rPr>
                <a:t>+</a:t>
              </a:r>
              <a:r>
                <a:rPr lang="sl-SI" sz="1400" b="1">
                  <a:solidFill>
                    <a:srgbClr val="002060"/>
                  </a:solidFill>
                </a:rPr>
                <a:t>T</a:t>
              </a:r>
            </a:p>
          </p:txBody>
        </p:sp>
        <p:grpSp>
          <p:nvGrpSpPr>
            <p:cNvPr id="29727" name="Group 5"/>
            <p:cNvGrpSpPr>
              <a:grpSpLocks/>
            </p:cNvGrpSpPr>
            <p:nvPr/>
          </p:nvGrpSpPr>
          <p:grpSpPr bwMode="auto">
            <a:xfrm>
              <a:off x="672" y="1987"/>
              <a:ext cx="672" cy="567"/>
              <a:chOff x="672" y="1987"/>
              <a:chExt cx="672" cy="567"/>
            </a:xfrm>
          </p:grpSpPr>
          <p:sp>
            <p:nvSpPr>
              <p:cNvPr id="29728" name="AutoShape 6"/>
              <p:cNvSpPr>
                <a:spLocks noChangeArrowheads="1"/>
              </p:cNvSpPr>
              <p:nvPr/>
            </p:nvSpPr>
            <p:spPr bwMode="auto">
              <a:xfrm>
                <a:off x="672" y="1987"/>
                <a:ext cx="553" cy="567"/>
              </a:xfrm>
              <a:prstGeom prst="flowChartConnector">
                <a:avLst/>
              </a:prstGeom>
              <a:gradFill rotWithShape="1">
                <a:gsLst>
                  <a:gs pos="0">
                    <a:srgbClr val="FFFFFF"/>
                  </a:gs>
                  <a:gs pos="100000">
                    <a:srgbClr val="99CCFF"/>
                  </a:gs>
                </a:gsLst>
                <a:path path="shape">
                  <a:fillToRect l="50000" t="50000" r="50000" b="50000"/>
                </a:path>
              </a:gradFill>
              <a:ln w="9525">
                <a:solidFill>
                  <a:schemeClr val="tx1"/>
                </a:solidFill>
                <a:round/>
                <a:headEnd/>
                <a:tailEnd/>
              </a:ln>
            </p:spPr>
            <p:txBody>
              <a:bodyPr wrap="none" anchor="ctr"/>
              <a:lstStyle/>
              <a:p>
                <a:endParaRPr lang="sr-Latn-CS">
                  <a:solidFill>
                    <a:srgbClr val="002060"/>
                  </a:solidFill>
                </a:endParaRPr>
              </a:p>
            </p:txBody>
          </p:sp>
          <p:sp>
            <p:nvSpPr>
              <p:cNvPr id="29729" name="Text Box 7"/>
              <p:cNvSpPr txBox="1">
                <a:spLocks noChangeArrowheads="1"/>
              </p:cNvSpPr>
              <p:nvPr/>
            </p:nvSpPr>
            <p:spPr bwMode="auto">
              <a:xfrm>
                <a:off x="720" y="2112"/>
                <a:ext cx="624" cy="330"/>
              </a:xfrm>
              <a:prstGeom prst="rect">
                <a:avLst/>
              </a:prstGeom>
              <a:noFill/>
              <a:ln w="9525">
                <a:noFill/>
                <a:miter lim="800000"/>
                <a:headEnd/>
                <a:tailEnd/>
              </a:ln>
            </p:spPr>
            <p:txBody>
              <a:bodyPr>
                <a:spAutoFit/>
              </a:bodyPr>
              <a:lstStyle/>
              <a:p>
                <a:pPr>
                  <a:spcBef>
                    <a:spcPct val="50000"/>
                  </a:spcBef>
                </a:pPr>
                <a:r>
                  <a:rPr lang="en-US" sz="1400" b="1">
                    <a:solidFill>
                      <a:srgbClr val="002060"/>
                    </a:solidFill>
                  </a:rPr>
                  <a:t>Naivna</a:t>
                </a:r>
                <a:r>
                  <a:rPr lang="sl-SI" sz="1400" b="1">
                    <a:solidFill>
                      <a:srgbClr val="002060"/>
                    </a:solidFill>
                  </a:rPr>
                  <a:t> CD4</a:t>
                </a:r>
                <a:r>
                  <a:rPr lang="sl-SI" sz="1400" b="1" baseline="30000">
                    <a:solidFill>
                      <a:srgbClr val="002060"/>
                    </a:solidFill>
                  </a:rPr>
                  <a:t>+</a:t>
                </a:r>
                <a:r>
                  <a:rPr lang="sl-SI" sz="1400" b="1">
                    <a:solidFill>
                      <a:srgbClr val="002060"/>
                    </a:solidFill>
                  </a:rPr>
                  <a:t>T</a:t>
                </a:r>
              </a:p>
            </p:txBody>
          </p:sp>
        </p:grpSp>
      </p:grpSp>
      <p:sp>
        <p:nvSpPr>
          <p:cNvPr id="29699" name="Line 8"/>
          <p:cNvSpPr>
            <a:spLocks noChangeShapeType="1"/>
          </p:cNvSpPr>
          <p:nvPr/>
        </p:nvSpPr>
        <p:spPr bwMode="auto">
          <a:xfrm>
            <a:off x="1739900" y="1881808"/>
            <a:ext cx="381000" cy="0"/>
          </a:xfrm>
          <a:prstGeom prst="line">
            <a:avLst/>
          </a:prstGeom>
          <a:noFill/>
          <a:ln w="28575">
            <a:solidFill>
              <a:schemeClr val="tx1"/>
            </a:solidFill>
            <a:round/>
            <a:headEnd/>
            <a:tailEnd/>
          </a:ln>
        </p:spPr>
        <p:txBody>
          <a:bodyPr/>
          <a:lstStyle/>
          <a:p>
            <a:endParaRPr lang="sr-Latn-CS"/>
          </a:p>
        </p:txBody>
      </p:sp>
      <p:sp>
        <p:nvSpPr>
          <p:cNvPr id="243721" name="Rectangle 9"/>
          <p:cNvSpPr>
            <a:spLocks noChangeArrowheads="1"/>
          </p:cNvSpPr>
          <p:nvPr/>
        </p:nvSpPr>
        <p:spPr bwMode="auto">
          <a:xfrm>
            <a:off x="5422900" y="172071"/>
            <a:ext cx="965200" cy="366712"/>
          </a:xfrm>
          <a:prstGeom prst="rect">
            <a:avLst/>
          </a:prstGeom>
          <a:noFill/>
          <a:ln w="9525">
            <a:noFill/>
            <a:miter lim="800000"/>
            <a:headEnd/>
            <a:tailEnd/>
          </a:ln>
        </p:spPr>
        <p:txBody>
          <a:bodyPr wrap="none">
            <a:spAutoFit/>
          </a:bodyPr>
          <a:lstStyle/>
          <a:p>
            <a:pPr>
              <a:spcBef>
                <a:spcPct val="50000"/>
              </a:spcBef>
            </a:pPr>
            <a:r>
              <a:rPr lang="sl-SI" b="1">
                <a:solidFill>
                  <a:srgbClr val="002060"/>
                </a:solidFill>
              </a:rPr>
              <a:t>IFN-</a:t>
            </a:r>
            <a:r>
              <a:rPr lang="sl-SI" b="1">
                <a:solidFill>
                  <a:srgbClr val="002060"/>
                </a:solidFill>
                <a:sym typeface="Symbol" pitchFamily="18" charset="2"/>
              </a:rPr>
              <a:t></a:t>
            </a:r>
            <a:r>
              <a:rPr lang="en-US" b="1">
                <a:solidFill>
                  <a:srgbClr val="002060"/>
                </a:solidFill>
                <a:sym typeface="Symbol" pitchFamily="18" charset="2"/>
              </a:rPr>
              <a:t> </a:t>
            </a:r>
            <a:endParaRPr lang="sl-SI" b="1">
              <a:solidFill>
                <a:srgbClr val="002060"/>
              </a:solidFill>
              <a:sym typeface="Symbol" pitchFamily="18" charset="2"/>
            </a:endParaRPr>
          </a:p>
        </p:txBody>
      </p:sp>
      <p:sp>
        <p:nvSpPr>
          <p:cNvPr id="243722" name="Line 10"/>
          <p:cNvSpPr>
            <a:spLocks noChangeShapeType="1"/>
          </p:cNvSpPr>
          <p:nvPr/>
        </p:nvSpPr>
        <p:spPr bwMode="auto">
          <a:xfrm>
            <a:off x="4965700" y="357808"/>
            <a:ext cx="457200" cy="0"/>
          </a:xfrm>
          <a:prstGeom prst="line">
            <a:avLst/>
          </a:prstGeom>
          <a:noFill/>
          <a:ln w="28575">
            <a:solidFill>
              <a:schemeClr val="tx1"/>
            </a:solidFill>
            <a:prstDash val="sysDot"/>
            <a:round/>
            <a:headEnd/>
            <a:tailEnd type="triangle" w="med" len="med"/>
          </a:ln>
        </p:spPr>
        <p:txBody>
          <a:bodyPr/>
          <a:lstStyle/>
          <a:p>
            <a:endParaRPr lang="sr-Latn-CS"/>
          </a:p>
        </p:txBody>
      </p:sp>
      <p:sp>
        <p:nvSpPr>
          <p:cNvPr id="243723" name="Rectangle 11"/>
          <p:cNvSpPr>
            <a:spLocks noChangeArrowheads="1"/>
          </p:cNvSpPr>
          <p:nvPr/>
        </p:nvSpPr>
        <p:spPr bwMode="auto">
          <a:xfrm>
            <a:off x="5410200" y="1546846"/>
            <a:ext cx="1219200" cy="641350"/>
          </a:xfrm>
          <a:prstGeom prst="rect">
            <a:avLst/>
          </a:prstGeom>
          <a:noFill/>
          <a:ln w="9525">
            <a:noFill/>
            <a:miter lim="800000"/>
            <a:headEnd/>
            <a:tailEnd/>
          </a:ln>
        </p:spPr>
        <p:txBody>
          <a:bodyPr>
            <a:spAutoFit/>
          </a:bodyPr>
          <a:lstStyle/>
          <a:p>
            <a:r>
              <a:rPr lang="sl-SI" b="1">
                <a:solidFill>
                  <a:srgbClr val="002060"/>
                </a:solidFill>
              </a:rPr>
              <a:t>IL-4</a:t>
            </a:r>
          </a:p>
          <a:p>
            <a:r>
              <a:rPr lang="sl-SI" b="1">
                <a:solidFill>
                  <a:srgbClr val="002060"/>
                </a:solidFill>
              </a:rPr>
              <a:t>IL-5</a:t>
            </a:r>
          </a:p>
        </p:txBody>
      </p:sp>
      <p:sp>
        <p:nvSpPr>
          <p:cNvPr id="243724" name="Line 12"/>
          <p:cNvSpPr>
            <a:spLocks noChangeShapeType="1"/>
          </p:cNvSpPr>
          <p:nvPr/>
        </p:nvSpPr>
        <p:spPr bwMode="auto">
          <a:xfrm>
            <a:off x="4965700" y="3123257"/>
            <a:ext cx="457200" cy="0"/>
          </a:xfrm>
          <a:prstGeom prst="line">
            <a:avLst/>
          </a:prstGeom>
          <a:noFill/>
          <a:ln w="28575">
            <a:solidFill>
              <a:schemeClr val="tx1"/>
            </a:solidFill>
            <a:prstDash val="sysDot"/>
            <a:round/>
            <a:headEnd/>
            <a:tailEnd type="triangle" w="med" len="med"/>
          </a:ln>
        </p:spPr>
        <p:txBody>
          <a:bodyPr/>
          <a:lstStyle/>
          <a:p>
            <a:endParaRPr lang="sr-Latn-CS"/>
          </a:p>
        </p:txBody>
      </p:sp>
      <p:sp>
        <p:nvSpPr>
          <p:cNvPr id="243725" name="Text Box 13"/>
          <p:cNvSpPr txBox="1">
            <a:spLocks noChangeArrowheads="1"/>
          </p:cNvSpPr>
          <p:nvPr/>
        </p:nvSpPr>
        <p:spPr bwMode="auto">
          <a:xfrm>
            <a:off x="5410200" y="2942282"/>
            <a:ext cx="1358900" cy="366713"/>
          </a:xfrm>
          <a:prstGeom prst="rect">
            <a:avLst/>
          </a:prstGeom>
          <a:noFill/>
          <a:ln w="9525">
            <a:noFill/>
            <a:miter lim="800000"/>
            <a:headEnd/>
            <a:tailEnd/>
          </a:ln>
        </p:spPr>
        <p:txBody>
          <a:bodyPr>
            <a:spAutoFit/>
          </a:bodyPr>
          <a:lstStyle/>
          <a:p>
            <a:pPr>
              <a:spcBef>
                <a:spcPct val="50000"/>
              </a:spcBef>
            </a:pPr>
            <a:r>
              <a:rPr lang="sl-SI" b="1">
                <a:solidFill>
                  <a:srgbClr val="002060"/>
                </a:solidFill>
              </a:rPr>
              <a:t>IL-17</a:t>
            </a:r>
            <a:endParaRPr lang="en-US" b="1">
              <a:solidFill>
                <a:srgbClr val="002060"/>
              </a:solidFill>
              <a:latin typeface="Arial" charset="0"/>
            </a:endParaRPr>
          </a:p>
        </p:txBody>
      </p:sp>
      <p:sp>
        <p:nvSpPr>
          <p:cNvPr id="243726" name="AutoShape 14"/>
          <p:cNvSpPr>
            <a:spLocks noChangeArrowheads="1"/>
          </p:cNvSpPr>
          <p:nvPr/>
        </p:nvSpPr>
        <p:spPr bwMode="auto">
          <a:xfrm>
            <a:off x="3694113" y="-99392"/>
            <a:ext cx="877887" cy="900113"/>
          </a:xfrm>
          <a:prstGeom prst="flowChartConnector">
            <a:avLst/>
          </a:prstGeom>
          <a:gradFill rotWithShape="1">
            <a:gsLst>
              <a:gs pos="0">
                <a:srgbClr val="66FFFF"/>
              </a:gs>
              <a:gs pos="100000">
                <a:srgbClr val="99CCFF"/>
              </a:gs>
            </a:gsLst>
            <a:path path="shape">
              <a:fillToRect l="50000" t="50000" r="50000" b="50000"/>
            </a:path>
          </a:gradFill>
          <a:ln w="9525">
            <a:solidFill>
              <a:schemeClr val="tx1"/>
            </a:solidFill>
            <a:round/>
            <a:headEnd/>
            <a:tailEnd/>
          </a:ln>
        </p:spPr>
        <p:txBody>
          <a:bodyPr wrap="none" anchor="ctr"/>
          <a:lstStyle/>
          <a:p>
            <a:endParaRPr lang="sr-Latn-CS">
              <a:solidFill>
                <a:srgbClr val="002060"/>
              </a:solidFill>
            </a:endParaRPr>
          </a:p>
        </p:txBody>
      </p:sp>
      <p:sp>
        <p:nvSpPr>
          <p:cNvPr id="243727" name="Text Box 15"/>
          <p:cNvSpPr txBox="1">
            <a:spLocks noChangeArrowheads="1"/>
          </p:cNvSpPr>
          <p:nvPr/>
        </p:nvSpPr>
        <p:spPr bwMode="auto">
          <a:xfrm>
            <a:off x="3808413" y="167308"/>
            <a:ext cx="609600" cy="366713"/>
          </a:xfrm>
          <a:prstGeom prst="rect">
            <a:avLst/>
          </a:prstGeom>
          <a:noFill/>
          <a:ln w="9525">
            <a:noFill/>
            <a:miter lim="800000"/>
            <a:headEnd/>
            <a:tailEnd/>
          </a:ln>
        </p:spPr>
        <p:txBody>
          <a:bodyPr>
            <a:spAutoFit/>
          </a:bodyPr>
          <a:lstStyle/>
          <a:p>
            <a:pPr>
              <a:spcBef>
                <a:spcPct val="50000"/>
              </a:spcBef>
            </a:pPr>
            <a:r>
              <a:rPr lang="sl-SI" b="1">
                <a:solidFill>
                  <a:srgbClr val="002060"/>
                </a:solidFill>
              </a:rPr>
              <a:t>T</a:t>
            </a:r>
            <a:r>
              <a:rPr lang="en-US" b="1" baseline="-25000">
                <a:solidFill>
                  <a:srgbClr val="002060"/>
                </a:solidFill>
              </a:rPr>
              <a:t>H</a:t>
            </a:r>
            <a:r>
              <a:rPr lang="sl-SI" b="1">
                <a:solidFill>
                  <a:srgbClr val="002060"/>
                </a:solidFill>
              </a:rPr>
              <a:t>1</a:t>
            </a:r>
            <a:endParaRPr lang="en-US" b="1">
              <a:solidFill>
                <a:srgbClr val="002060"/>
              </a:solidFill>
            </a:endParaRPr>
          </a:p>
        </p:txBody>
      </p:sp>
      <p:sp>
        <p:nvSpPr>
          <p:cNvPr id="243728" name="AutoShape 16"/>
          <p:cNvSpPr>
            <a:spLocks noChangeArrowheads="1"/>
          </p:cNvSpPr>
          <p:nvPr/>
        </p:nvSpPr>
        <p:spPr bwMode="auto">
          <a:xfrm>
            <a:off x="3695700" y="1462708"/>
            <a:ext cx="877888" cy="900113"/>
          </a:xfrm>
          <a:prstGeom prst="flowChartConnector">
            <a:avLst/>
          </a:prstGeom>
          <a:gradFill rotWithShape="1">
            <a:gsLst>
              <a:gs pos="0">
                <a:srgbClr val="FFCCFF"/>
              </a:gs>
              <a:gs pos="100000">
                <a:srgbClr val="99CCFF"/>
              </a:gs>
            </a:gsLst>
            <a:path path="shape">
              <a:fillToRect l="50000" t="50000" r="50000" b="50000"/>
            </a:path>
          </a:gradFill>
          <a:ln w="9525">
            <a:solidFill>
              <a:schemeClr val="tx1"/>
            </a:solidFill>
            <a:round/>
            <a:headEnd/>
            <a:tailEnd/>
          </a:ln>
        </p:spPr>
        <p:txBody>
          <a:bodyPr wrap="none" anchor="ctr"/>
          <a:lstStyle/>
          <a:p>
            <a:pPr algn="ctr"/>
            <a:endParaRPr lang="sr-Latn-CS">
              <a:solidFill>
                <a:srgbClr val="002060"/>
              </a:solidFill>
              <a:latin typeface="Arial" charset="0"/>
            </a:endParaRPr>
          </a:p>
        </p:txBody>
      </p:sp>
      <p:sp>
        <p:nvSpPr>
          <p:cNvPr id="243729" name="Text Box 17"/>
          <p:cNvSpPr txBox="1">
            <a:spLocks noChangeArrowheads="1"/>
          </p:cNvSpPr>
          <p:nvPr/>
        </p:nvSpPr>
        <p:spPr bwMode="auto">
          <a:xfrm>
            <a:off x="3848100" y="1738933"/>
            <a:ext cx="762000" cy="366713"/>
          </a:xfrm>
          <a:prstGeom prst="rect">
            <a:avLst/>
          </a:prstGeom>
          <a:noFill/>
          <a:ln w="9525">
            <a:noFill/>
            <a:miter lim="800000"/>
            <a:headEnd/>
            <a:tailEnd/>
          </a:ln>
        </p:spPr>
        <p:txBody>
          <a:bodyPr>
            <a:spAutoFit/>
          </a:bodyPr>
          <a:lstStyle/>
          <a:p>
            <a:pPr>
              <a:spcBef>
                <a:spcPct val="50000"/>
              </a:spcBef>
            </a:pPr>
            <a:r>
              <a:rPr lang="sl-SI" b="1">
                <a:solidFill>
                  <a:srgbClr val="002060"/>
                </a:solidFill>
              </a:rPr>
              <a:t>T</a:t>
            </a:r>
            <a:r>
              <a:rPr lang="en-US" b="1" baseline="-25000">
                <a:solidFill>
                  <a:srgbClr val="002060"/>
                </a:solidFill>
              </a:rPr>
              <a:t>H</a:t>
            </a:r>
            <a:r>
              <a:rPr lang="sl-SI" b="1">
                <a:solidFill>
                  <a:srgbClr val="002060"/>
                </a:solidFill>
              </a:rPr>
              <a:t>2</a:t>
            </a:r>
            <a:endParaRPr lang="en-US" b="1">
              <a:solidFill>
                <a:srgbClr val="002060"/>
              </a:solidFill>
            </a:endParaRPr>
          </a:p>
        </p:txBody>
      </p:sp>
      <p:sp>
        <p:nvSpPr>
          <p:cNvPr id="29709" name="Line 18"/>
          <p:cNvSpPr>
            <a:spLocks noChangeShapeType="1"/>
          </p:cNvSpPr>
          <p:nvPr/>
        </p:nvSpPr>
        <p:spPr bwMode="auto">
          <a:xfrm>
            <a:off x="2146300" y="357808"/>
            <a:ext cx="0" cy="3048000"/>
          </a:xfrm>
          <a:prstGeom prst="line">
            <a:avLst/>
          </a:prstGeom>
          <a:noFill/>
          <a:ln w="28575">
            <a:solidFill>
              <a:schemeClr val="tx1"/>
            </a:solidFill>
            <a:round/>
            <a:headEnd/>
            <a:tailEnd/>
          </a:ln>
        </p:spPr>
        <p:txBody>
          <a:bodyPr/>
          <a:lstStyle/>
          <a:p>
            <a:endParaRPr lang="sr-Latn-CS"/>
          </a:p>
        </p:txBody>
      </p:sp>
      <p:sp>
        <p:nvSpPr>
          <p:cNvPr id="29710" name="Line 19"/>
          <p:cNvSpPr>
            <a:spLocks noChangeShapeType="1"/>
          </p:cNvSpPr>
          <p:nvPr/>
        </p:nvSpPr>
        <p:spPr bwMode="auto">
          <a:xfrm>
            <a:off x="2133600" y="357808"/>
            <a:ext cx="1219200" cy="0"/>
          </a:xfrm>
          <a:prstGeom prst="line">
            <a:avLst/>
          </a:prstGeom>
          <a:noFill/>
          <a:ln w="28575">
            <a:solidFill>
              <a:schemeClr val="tx1"/>
            </a:solidFill>
            <a:round/>
            <a:headEnd/>
            <a:tailEnd type="triangle" w="med" len="med"/>
          </a:ln>
        </p:spPr>
        <p:txBody>
          <a:bodyPr/>
          <a:lstStyle/>
          <a:p>
            <a:endParaRPr lang="sr-Latn-CS"/>
          </a:p>
        </p:txBody>
      </p:sp>
      <p:sp>
        <p:nvSpPr>
          <p:cNvPr id="29711" name="Line 20"/>
          <p:cNvSpPr>
            <a:spLocks noChangeShapeType="1"/>
          </p:cNvSpPr>
          <p:nvPr/>
        </p:nvSpPr>
        <p:spPr bwMode="auto">
          <a:xfrm>
            <a:off x="2133600" y="1881808"/>
            <a:ext cx="1219200" cy="0"/>
          </a:xfrm>
          <a:prstGeom prst="line">
            <a:avLst/>
          </a:prstGeom>
          <a:noFill/>
          <a:ln w="28575">
            <a:solidFill>
              <a:schemeClr val="tx1"/>
            </a:solidFill>
            <a:round/>
            <a:headEnd/>
            <a:tailEnd type="triangle" w="med" len="med"/>
          </a:ln>
        </p:spPr>
        <p:txBody>
          <a:bodyPr/>
          <a:lstStyle/>
          <a:p>
            <a:endParaRPr lang="sr-Latn-CS"/>
          </a:p>
        </p:txBody>
      </p:sp>
      <p:sp>
        <p:nvSpPr>
          <p:cNvPr id="29712" name="Line 21"/>
          <p:cNvSpPr>
            <a:spLocks noChangeShapeType="1"/>
          </p:cNvSpPr>
          <p:nvPr/>
        </p:nvSpPr>
        <p:spPr bwMode="auto">
          <a:xfrm>
            <a:off x="2133600" y="3405808"/>
            <a:ext cx="1219200" cy="0"/>
          </a:xfrm>
          <a:prstGeom prst="line">
            <a:avLst/>
          </a:prstGeom>
          <a:noFill/>
          <a:ln w="28575">
            <a:solidFill>
              <a:schemeClr val="tx1"/>
            </a:solidFill>
            <a:round/>
            <a:headEnd/>
            <a:tailEnd type="triangle" w="med" len="med"/>
          </a:ln>
        </p:spPr>
        <p:txBody>
          <a:bodyPr/>
          <a:lstStyle/>
          <a:p>
            <a:endParaRPr lang="sr-Latn-CS"/>
          </a:p>
        </p:txBody>
      </p:sp>
      <p:sp>
        <p:nvSpPr>
          <p:cNvPr id="29713" name="Text Box 24"/>
          <p:cNvSpPr txBox="1">
            <a:spLocks noChangeArrowheads="1"/>
          </p:cNvSpPr>
          <p:nvPr/>
        </p:nvSpPr>
        <p:spPr bwMode="auto">
          <a:xfrm>
            <a:off x="2209800" y="370508"/>
            <a:ext cx="1371600" cy="304800"/>
          </a:xfrm>
          <a:prstGeom prst="rect">
            <a:avLst/>
          </a:prstGeom>
          <a:noFill/>
          <a:ln w="9525">
            <a:noFill/>
            <a:miter lim="800000"/>
            <a:headEnd/>
            <a:tailEnd/>
          </a:ln>
        </p:spPr>
        <p:txBody>
          <a:bodyPr>
            <a:spAutoFit/>
          </a:bodyPr>
          <a:lstStyle/>
          <a:p>
            <a:pPr>
              <a:spcBef>
                <a:spcPct val="50000"/>
              </a:spcBef>
            </a:pPr>
            <a:endParaRPr lang="sr-Latn-CS" sz="1400" b="1">
              <a:solidFill>
                <a:srgbClr val="002060"/>
              </a:solidFill>
            </a:endParaRPr>
          </a:p>
        </p:txBody>
      </p:sp>
      <p:sp>
        <p:nvSpPr>
          <p:cNvPr id="29714" name="Text Box 25"/>
          <p:cNvSpPr txBox="1">
            <a:spLocks noChangeArrowheads="1"/>
          </p:cNvSpPr>
          <p:nvPr/>
        </p:nvSpPr>
        <p:spPr bwMode="auto">
          <a:xfrm>
            <a:off x="2362200" y="78408"/>
            <a:ext cx="990600" cy="304800"/>
          </a:xfrm>
          <a:prstGeom prst="rect">
            <a:avLst/>
          </a:prstGeom>
          <a:noFill/>
          <a:ln w="9525">
            <a:noFill/>
            <a:miter lim="800000"/>
            <a:headEnd/>
            <a:tailEnd/>
          </a:ln>
        </p:spPr>
        <p:txBody>
          <a:bodyPr>
            <a:spAutoFit/>
          </a:bodyPr>
          <a:lstStyle/>
          <a:p>
            <a:pPr>
              <a:spcBef>
                <a:spcPct val="50000"/>
              </a:spcBef>
            </a:pPr>
            <a:r>
              <a:rPr lang="en-US" sz="1400" b="1">
                <a:solidFill>
                  <a:srgbClr val="002060"/>
                </a:solidFill>
              </a:rPr>
              <a:t> </a:t>
            </a:r>
            <a:endParaRPr lang="en-US" sz="1400" b="1">
              <a:solidFill>
                <a:srgbClr val="002060"/>
              </a:solidFill>
              <a:latin typeface="Symbol" pitchFamily="18" charset="2"/>
            </a:endParaRPr>
          </a:p>
        </p:txBody>
      </p:sp>
      <p:sp>
        <p:nvSpPr>
          <p:cNvPr id="29715" name="Text Box 26"/>
          <p:cNvSpPr txBox="1">
            <a:spLocks noChangeArrowheads="1"/>
          </p:cNvSpPr>
          <p:nvPr/>
        </p:nvSpPr>
        <p:spPr bwMode="auto">
          <a:xfrm>
            <a:off x="2400300" y="3443908"/>
            <a:ext cx="1066800" cy="304800"/>
          </a:xfrm>
          <a:prstGeom prst="rect">
            <a:avLst/>
          </a:prstGeom>
          <a:noFill/>
          <a:ln w="9525">
            <a:noFill/>
            <a:miter lim="800000"/>
            <a:headEnd/>
            <a:tailEnd/>
          </a:ln>
        </p:spPr>
        <p:txBody>
          <a:bodyPr>
            <a:spAutoFit/>
          </a:bodyPr>
          <a:lstStyle/>
          <a:p>
            <a:pPr>
              <a:spcBef>
                <a:spcPct val="50000"/>
              </a:spcBef>
            </a:pPr>
            <a:endParaRPr lang="sr-Latn-CS" sz="1400" b="1">
              <a:solidFill>
                <a:srgbClr val="002060"/>
              </a:solidFill>
            </a:endParaRPr>
          </a:p>
        </p:txBody>
      </p:sp>
      <p:sp>
        <p:nvSpPr>
          <p:cNvPr id="243739" name="Line 27"/>
          <p:cNvSpPr>
            <a:spLocks noChangeShapeType="1"/>
          </p:cNvSpPr>
          <p:nvPr/>
        </p:nvSpPr>
        <p:spPr bwMode="auto">
          <a:xfrm>
            <a:off x="4965700" y="1884983"/>
            <a:ext cx="457200" cy="0"/>
          </a:xfrm>
          <a:prstGeom prst="line">
            <a:avLst/>
          </a:prstGeom>
          <a:noFill/>
          <a:ln w="28575">
            <a:solidFill>
              <a:schemeClr val="tx1"/>
            </a:solidFill>
            <a:prstDash val="sysDot"/>
            <a:round/>
            <a:headEnd/>
            <a:tailEnd type="triangle" w="med" len="med"/>
          </a:ln>
        </p:spPr>
        <p:txBody>
          <a:bodyPr/>
          <a:lstStyle/>
          <a:p>
            <a:endParaRPr lang="sr-Latn-CS"/>
          </a:p>
        </p:txBody>
      </p:sp>
      <p:sp>
        <p:nvSpPr>
          <p:cNvPr id="243740" name="Rectangle 28"/>
          <p:cNvSpPr>
            <a:spLocks noChangeArrowheads="1"/>
          </p:cNvSpPr>
          <p:nvPr/>
        </p:nvSpPr>
        <p:spPr bwMode="auto">
          <a:xfrm>
            <a:off x="7010400" y="129208"/>
            <a:ext cx="1676400" cy="641350"/>
          </a:xfrm>
          <a:prstGeom prst="rect">
            <a:avLst/>
          </a:prstGeom>
          <a:noFill/>
          <a:ln w="9525">
            <a:noFill/>
            <a:miter lim="800000"/>
            <a:headEnd/>
            <a:tailEnd/>
          </a:ln>
        </p:spPr>
        <p:txBody>
          <a:bodyPr>
            <a:spAutoFit/>
          </a:bodyPr>
          <a:lstStyle/>
          <a:p>
            <a:pPr algn="ctr">
              <a:spcBef>
                <a:spcPct val="50000"/>
              </a:spcBef>
            </a:pPr>
            <a:r>
              <a:rPr lang="en-US" b="1">
                <a:solidFill>
                  <a:srgbClr val="002060"/>
                </a:solidFill>
              </a:rPr>
              <a:t>Stimulacija makrofaga</a:t>
            </a:r>
            <a:endParaRPr lang="sl-SI" b="1">
              <a:solidFill>
                <a:srgbClr val="002060"/>
              </a:solidFill>
              <a:sym typeface="Symbol" pitchFamily="18" charset="2"/>
            </a:endParaRPr>
          </a:p>
        </p:txBody>
      </p:sp>
      <p:sp>
        <p:nvSpPr>
          <p:cNvPr id="243741" name="Line 29"/>
          <p:cNvSpPr>
            <a:spLocks noChangeShapeType="1"/>
          </p:cNvSpPr>
          <p:nvPr/>
        </p:nvSpPr>
        <p:spPr bwMode="auto">
          <a:xfrm>
            <a:off x="6572250" y="357808"/>
            <a:ext cx="457200" cy="0"/>
          </a:xfrm>
          <a:prstGeom prst="line">
            <a:avLst/>
          </a:prstGeom>
          <a:noFill/>
          <a:ln w="28575">
            <a:solidFill>
              <a:schemeClr val="tx1"/>
            </a:solidFill>
            <a:prstDash val="sysDot"/>
            <a:round/>
            <a:headEnd/>
            <a:tailEnd type="triangle" w="med" len="med"/>
          </a:ln>
        </p:spPr>
        <p:txBody>
          <a:bodyPr/>
          <a:lstStyle/>
          <a:p>
            <a:endParaRPr lang="sr-Latn-CS"/>
          </a:p>
        </p:txBody>
      </p:sp>
      <p:sp>
        <p:nvSpPr>
          <p:cNvPr id="243742" name="Line 30"/>
          <p:cNvSpPr>
            <a:spLocks noChangeShapeType="1"/>
          </p:cNvSpPr>
          <p:nvPr/>
        </p:nvSpPr>
        <p:spPr bwMode="auto">
          <a:xfrm>
            <a:off x="6581775" y="1883396"/>
            <a:ext cx="457200" cy="0"/>
          </a:xfrm>
          <a:prstGeom prst="line">
            <a:avLst/>
          </a:prstGeom>
          <a:noFill/>
          <a:ln w="28575">
            <a:solidFill>
              <a:schemeClr val="tx1"/>
            </a:solidFill>
            <a:prstDash val="sysDot"/>
            <a:round/>
            <a:headEnd/>
            <a:tailEnd type="triangle" w="med" len="med"/>
          </a:ln>
        </p:spPr>
        <p:txBody>
          <a:bodyPr/>
          <a:lstStyle/>
          <a:p>
            <a:endParaRPr lang="sr-Latn-CS"/>
          </a:p>
        </p:txBody>
      </p:sp>
      <p:sp>
        <p:nvSpPr>
          <p:cNvPr id="243743" name="Rectangle 31"/>
          <p:cNvSpPr>
            <a:spLocks noChangeArrowheads="1"/>
          </p:cNvSpPr>
          <p:nvPr/>
        </p:nvSpPr>
        <p:spPr bwMode="auto">
          <a:xfrm>
            <a:off x="6934200" y="1580183"/>
            <a:ext cx="1676400" cy="641350"/>
          </a:xfrm>
          <a:prstGeom prst="rect">
            <a:avLst/>
          </a:prstGeom>
          <a:noFill/>
          <a:ln w="9525">
            <a:noFill/>
            <a:miter lim="800000"/>
            <a:headEnd/>
            <a:tailEnd/>
          </a:ln>
        </p:spPr>
        <p:txBody>
          <a:bodyPr>
            <a:spAutoFit/>
          </a:bodyPr>
          <a:lstStyle/>
          <a:p>
            <a:pPr algn="ctr">
              <a:spcBef>
                <a:spcPct val="50000"/>
              </a:spcBef>
            </a:pPr>
            <a:r>
              <a:rPr lang="en-US" b="1">
                <a:solidFill>
                  <a:srgbClr val="002060"/>
                </a:solidFill>
              </a:rPr>
              <a:t>Stimulacija eozinofila</a:t>
            </a:r>
            <a:endParaRPr lang="sl-SI" b="1">
              <a:solidFill>
                <a:srgbClr val="002060"/>
              </a:solidFill>
              <a:sym typeface="Symbol" pitchFamily="18" charset="2"/>
            </a:endParaRPr>
          </a:p>
        </p:txBody>
      </p:sp>
      <p:sp>
        <p:nvSpPr>
          <p:cNvPr id="243744" name="Line 32"/>
          <p:cNvSpPr>
            <a:spLocks noChangeShapeType="1"/>
          </p:cNvSpPr>
          <p:nvPr/>
        </p:nvSpPr>
        <p:spPr bwMode="auto">
          <a:xfrm>
            <a:off x="6657975" y="3121670"/>
            <a:ext cx="457200" cy="0"/>
          </a:xfrm>
          <a:prstGeom prst="line">
            <a:avLst/>
          </a:prstGeom>
          <a:noFill/>
          <a:ln w="28575">
            <a:solidFill>
              <a:schemeClr val="tx1"/>
            </a:solidFill>
            <a:prstDash val="sysDot"/>
            <a:round/>
            <a:headEnd/>
            <a:tailEnd type="triangle" w="med" len="med"/>
          </a:ln>
        </p:spPr>
        <p:txBody>
          <a:bodyPr/>
          <a:lstStyle/>
          <a:p>
            <a:endParaRPr lang="sr-Latn-CS"/>
          </a:p>
        </p:txBody>
      </p:sp>
      <p:sp>
        <p:nvSpPr>
          <p:cNvPr id="243745" name="Rectangle 33"/>
          <p:cNvSpPr>
            <a:spLocks noChangeArrowheads="1"/>
          </p:cNvSpPr>
          <p:nvPr/>
        </p:nvSpPr>
        <p:spPr bwMode="auto">
          <a:xfrm>
            <a:off x="7010400" y="2818457"/>
            <a:ext cx="1676400" cy="641350"/>
          </a:xfrm>
          <a:prstGeom prst="rect">
            <a:avLst/>
          </a:prstGeom>
          <a:noFill/>
          <a:ln w="9525">
            <a:noFill/>
            <a:miter lim="800000"/>
            <a:headEnd/>
            <a:tailEnd/>
          </a:ln>
        </p:spPr>
        <p:txBody>
          <a:bodyPr>
            <a:spAutoFit/>
          </a:bodyPr>
          <a:lstStyle/>
          <a:p>
            <a:pPr algn="ctr">
              <a:spcBef>
                <a:spcPct val="50000"/>
              </a:spcBef>
            </a:pPr>
            <a:r>
              <a:rPr lang="en-US" b="1">
                <a:solidFill>
                  <a:srgbClr val="002060"/>
                </a:solidFill>
              </a:rPr>
              <a:t>Stimulacija neutrofila</a:t>
            </a:r>
            <a:endParaRPr lang="sl-SI" b="1">
              <a:solidFill>
                <a:srgbClr val="002060"/>
              </a:solidFill>
              <a:sym typeface="Symbol" pitchFamily="18" charset="2"/>
            </a:endParaRPr>
          </a:p>
        </p:txBody>
      </p:sp>
      <p:sp>
        <p:nvSpPr>
          <p:cNvPr id="243749" name="AutoShape 37"/>
          <p:cNvSpPr>
            <a:spLocks noChangeArrowheads="1"/>
          </p:cNvSpPr>
          <p:nvPr/>
        </p:nvSpPr>
        <p:spPr bwMode="auto">
          <a:xfrm>
            <a:off x="3694113" y="2564904"/>
            <a:ext cx="877887" cy="900112"/>
          </a:xfrm>
          <a:prstGeom prst="flowChartConnector">
            <a:avLst/>
          </a:prstGeom>
          <a:gradFill rotWithShape="1">
            <a:gsLst>
              <a:gs pos="0">
                <a:srgbClr val="66FFFF"/>
              </a:gs>
              <a:gs pos="100000">
                <a:srgbClr val="99CCFF"/>
              </a:gs>
            </a:gsLst>
            <a:path path="shape">
              <a:fillToRect l="50000" t="50000" r="50000" b="50000"/>
            </a:path>
          </a:gradFill>
          <a:ln w="9525">
            <a:solidFill>
              <a:schemeClr val="tx1"/>
            </a:solidFill>
            <a:round/>
            <a:headEnd/>
            <a:tailEnd/>
          </a:ln>
        </p:spPr>
        <p:txBody>
          <a:bodyPr wrap="none" anchor="ctr"/>
          <a:lstStyle/>
          <a:p>
            <a:endParaRPr lang="sr-Latn-CS">
              <a:solidFill>
                <a:srgbClr val="002060"/>
              </a:solidFill>
            </a:endParaRPr>
          </a:p>
        </p:txBody>
      </p:sp>
      <p:sp>
        <p:nvSpPr>
          <p:cNvPr id="243750" name="Text Box 38"/>
          <p:cNvSpPr txBox="1">
            <a:spLocks noChangeArrowheads="1"/>
          </p:cNvSpPr>
          <p:nvPr/>
        </p:nvSpPr>
        <p:spPr bwMode="auto">
          <a:xfrm>
            <a:off x="3808413" y="2708920"/>
            <a:ext cx="763587" cy="366712"/>
          </a:xfrm>
          <a:prstGeom prst="rect">
            <a:avLst/>
          </a:prstGeom>
          <a:noFill/>
          <a:ln w="9525">
            <a:noFill/>
            <a:miter lim="800000"/>
            <a:headEnd/>
            <a:tailEnd/>
          </a:ln>
        </p:spPr>
        <p:txBody>
          <a:bodyPr>
            <a:spAutoFit/>
          </a:bodyPr>
          <a:lstStyle/>
          <a:p>
            <a:pPr>
              <a:spcBef>
                <a:spcPct val="50000"/>
              </a:spcBef>
            </a:pPr>
            <a:r>
              <a:rPr lang="sl-SI" b="1" dirty="0">
                <a:solidFill>
                  <a:srgbClr val="002060"/>
                </a:solidFill>
              </a:rPr>
              <a:t>T</a:t>
            </a:r>
            <a:r>
              <a:rPr lang="en-US" b="1" baseline="-25000" dirty="0">
                <a:solidFill>
                  <a:srgbClr val="002060"/>
                </a:solidFill>
              </a:rPr>
              <a:t>H</a:t>
            </a:r>
            <a:r>
              <a:rPr lang="sl-SI" b="1" dirty="0">
                <a:solidFill>
                  <a:srgbClr val="002060"/>
                </a:solidFill>
              </a:rPr>
              <a:t>1</a:t>
            </a:r>
            <a:r>
              <a:rPr lang="en-US" b="1" dirty="0">
                <a:solidFill>
                  <a:srgbClr val="002060"/>
                </a:solidFill>
              </a:rPr>
              <a:t>7</a:t>
            </a:r>
          </a:p>
        </p:txBody>
      </p:sp>
      <p:pic>
        <p:nvPicPr>
          <p:cNvPr id="2" name="Picture 1"/>
          <p:cNvPicPr>
            <a:picLocks noChangeAspect="1"/>
          </p:cNvPicPr>
          <p:nvPr/>
        </p:nvPicPr>
        <p:blipFill>
          <a:blip r:embed="rId3"/>
          <a:stretch>
            <a:fillRect/>
          </a:stretch>
        </p:blipFill>
        <p:spPr>
          <a:xfrm>
            <a:off x="807867" y="3585195"/>
            <a:ext cx="8315665" cy="3354072"/>
          </a:xfrm>
          <a:prstGeom prst="rect">
            <a:avLst/>
          </a:prstGeom>
        </p:spPr>
      </p:pic>
    </p:spTree>
    <p:extLst>
      <p:ext uri="{BB962C8B-B14F-4D97-AF65-F5344CB8AC3E}">
        <p14:creationId xmlns:p14="http://schemas.microsoft.com/office/powerpoint/2010/main" val="19785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37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37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37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37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37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37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3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37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37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37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37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37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37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37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37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37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3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1" grpId="0"/>
      <p:bldP spid="243722" grpId="0" animBg="1"/>
      <p:bldP spid="243723" grpId="0"/>
      <p:bldP spid="243724" grpId="0" animBg="1"/>
      <p:bldP spid="243725" grpId="0"/>
      <p:bldP spid="243726" grpId="0" animBg="1"/>
      <p:bldP spid="243727" grpId="0"/>
      <p:bldP spid="243728" grpId="0" animBg="1"/>
      <p:bldP spid="243729" grpId="0"/>
      <p:bldP spid="243739" grpId="0" animBg="1"/>
      <p:bldP spid="243740" grpId="0"/>
      <p:bldP spid="243741" grpId="0" animBg="1"/>
      <p:bldP spid="243742" grpId="0" animBg="1"/>
      <p:bldP spid="243743" grpId="0"/>
      <p:bldP spid="243744" grpId="0" animBg="1"/>
      <p:bldP spid="243745" grpId="0"/>
      <p:bldP spid="243749" grpId="0" animBg="1"/>
      <p:bldP spid="24375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6838431" y="1220409"/>
            <a:ext cx="36004" cy="3145096"/>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6" name="Right Brace 5"/>
          <p:cNvSpPr/>
          <p:nvPr/>
        </p:nvSpPr>
        <p:spPr>
          <a:xfrm rot="16200000">
            <a:off x="3812006" y="-1475438"/>
            <a:ext cx="762729" cy="5365772"/>
          </a:xfrm>
          <a:prstGeom prst="rightBrace">
            <a:avLst>
              <a:gd name="adj1" fmla="val 0"/>
              <a:gd name="adj2" fmla="val 5183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2" name="Rectangle 1"/>
          <p:cNvSpPr/>
          <p:nvPr/>
        </p:nvSpPr>
        <p:spPr>
          <a:xfrm>
            <a:off x="1763687" y="44624"/>
            <a:ext cx="6696745" cy="7200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sr-Latn-RS" dirty="0" smtClean="0">
                <a:ln w="0"/>
                <a:solidFill>
                  <a:schemeClr val="tx1"/>
                </a:solidFill>
                <a:effectLst>
                  <a:outerShdw blurRad="38100" dist="19050" dir="2700000" algn="tl" rotWithShape="0">
                    <a:schemeClr val="dk1">
                      <a:alpha val="40000"/>
                    </a:schemeClr>
                  </a:outerShdw>
                </a:effectLst>
              </a:rPr>
              <a:t>MOGUĆI </a:t>
            </a:r>
            <a:r>
              <a:rPr lang="sr-Latn-RS" b="1" dirty="0" smtClean="0">
                <a:ln w="0"/>
                <a:solidFill>
                  <a:srgbClr val="FF0000"/>
                </a:solidFill>
                <a:effectLst>
                  <a:outerShdw blurRad="38100" dist="19050" dir="2700000" algn="tl" rotWithShape="0">
                    <a:schemeClr val="dk1">
                      <a:alpha val="40000"/>
                    </a:schemeClr>
                  </a:outerShdw>
                </a:effectLst>
              </a:rPr>
              <a:t>ISHODI</a:t>
            </a:r>
            <a:r>
              <a:rPr lang="sr-Latn-RS" dirty="0" smtClean="0">
                <a:ln w="0"/>
                <a:solidFill>
                  <a:srgbClr val="FF0000"/>
                </a:solidFill>
                <a:effectLst>
                  <a:outerShdw blurRad="38100" dist="19050" dir="2700000" algn="tl" rotWithShape="0">
                    <a:schemeClr val="dk1">
                      <a:alpha val="40000"/>
                    </a:schemeClr>
                  </a:outerShdw>
                </a:effectLst>
              </a:rPr>
              <a:t> </a:t>
            </a:r>
            <a:r>
              <a:rPr lang="sr-Latn-RS" dirty="0" smtClean="0">
                <a:ln w="0"/>
                <a:solidFill>
                  <a:schemeClr val="tx1"/>
                </a:solidFill>
                <a:effectLst>
                  <a:outerShdw blurRad="38100" dist="19050" dir="2700000" algn="tl" rotWithShape="0">
                    <a:schemeClr val="dk1">
                      <a:alpha val="40000"/>
                    </a:schemeClr>
                  </a:outerShdw>
                </a:effectLst>
              </a:rPr>
              <a:t>ODNOSA INFEKTIVNI AGENS (IA) DOMAĆIN</a:t>
            </a:r>
            <a:endParaRPr lang="en-US"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144800" y="1387308"/>
            <a:ext cx="2581963" cy="7200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sr-Latn-RS" b="1" dirty="0" smtClean="0">
                <a:ln w="0"/>
                <a:solidFill>
                  <a:srgbClr val="FF0000"/>
                </a:solidFill>
                <a:effectLst>
                  <a:outerShdw blurRad="38100" dist="19050" dir="2700000" algn="tl" rotWithShape="0">
                    <a:schemeClr val="dk1">
                      <a:alpha val="40000"/>
                    </a:schemeClr>
                  </a:outerShdw>
                </a:effectLst>
              </a:rPr>
              <a:t>RAZMNOŽAVANJE</a:t>
            </a:r>
            <a:r>
              <a:rPr lang="sr-Latn-RS" dirty="0" smtClean="0">
                <a:ln w="0"/>
                <a:solidFill>
                  <a:srgbClr val="FF0000"/>
                </a:solidFill>
                <a:effectLst>
                  <a:outerShdw blurRad="38100" dist="19050" dir="2700000" algn="tl" rotWithShape="0">
                    <a:schemeClr val="dk1">
                      <a:alpha val="40000"/>
                    </a:schemeClr>
                  </a:outerShdw>
                </a:effectLst>
              </a:rPr>
              <a:t> </a:t>
            </a:r>
            <a:r>
              <a:rPr lang="sr-Latn-RS" dirty="0" smtClean="0">
                <a:ln w="0"/>
                <a:solidFill>
                  <a:schemeClr val="tx1"/>
                </a:solidFill>
                <a:effectLst>
                  <a:outerShdw blurRad="38100" dist="19050" dir="2700000" algn="tl" rotWithShape="0">
                    <a:schemeClr val="dk1">
                      <a:alpha val="40000"/>
                    </a:schemeClr>
                  </a:outerShdw>
                </a:effectLst>
              </a:rPr>
              <a:t>IA INFEKCIJA</a:t>
            </a:r>
            <a:endParaRPr lang="en-US"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6012160" y="1425367"/>
            <a:ext cx="3096343" cy="7200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sr-Latn-RS" b="1" dirty="0">
                <a:ln w="0"/>
                <a:solidFill>
                  <a:srgbClr val="FF0000"/>
                </a:solidFill>
                <a:effectLst>
                  <a:outerShdw blurRad="38100" dist="19050" dir="2700000" algn="tl" rotWithShape="0">
                    <a:schemeClr val="dk1">
                      <a:alpha val="40000"/>
                    </a:schemeClr>
                  </a:outerShdw>
                </a:effectLst>
              </a:rPr>
              <a:t>OŠTEĆENJA</a:t>
            </a:r>
            <a:r>
              <a:rPr lang="sr-Latn-RS" sz="1600" dirty="0" smtClean="0">
                <a:ln w="0"/>
                <a:solidFill>
                  <a:schemeClr val="tx1"/>
                </a:solidFill>
                <a:effectLst>
                  <a:outerShdw blurRad="38100" dist="19050" dir="2700000" algn="tl" rotWithShape="0">
                    <a:schemeClr val="dk1">
                      <a:alpha val="40000"/>
                    </a:schemeClr>
                  </a:outerShdw>
                </a:effectLst>
              </a:rPr>
              <a:t>: </a:t>
            </a:r>
            <a:r>
              <a:rPr lang="sr-Latn-RS" sz="1500" dirty="0" smtClean="0">
                <a:ln w="0"/>
                <a:solidFill>
                  <a:schemeClr val="tx1"/>
                </a:solidFill>
                <a:effectLst>
                  <a:outerShdw blurRad="38100" dist="19050" dir="2700000" algn="tl" rotWithShape="0">
                    <a:schemeClr val="dk1">
                      <a:alpha val="40000"/>
                    </a:schemeClr>
                  </a:outerShdw>
                </a:effectLst>
              </a:rPr>
              <a:t>POSLEDICA INFEKCIJE  IMUNOPATOLOGIJA (autoimunost)</a:t>
            </a:r>
          </a:p>
          <a:p>
            <a:r>
              <a:rPr lang="sr-Latn-RS" sz="1500" dirty="0" smtClean="0">
                <a:ln w="0"/>
                <a:solidFill>
                  <a:schemeClr val="tx1"/>
                </a:solidFill>
                <a:effectLst>
                  <a:outerShdw blurRad="38100" dist="19050" dir="2700000" algn="tl" rotWithShape="0">
                    <a:schemeClr val="dk1">
                      <a:alpha val="40000"/>
                    </a:schemeClr>
                  </a:outerShdw>
                </a:effectLst>
              </a:rPr>
              <a:t>MALIGNA TRANSFORMACIJA (tumori)</a:t>
            </a:r>
            <a:endParaRPr lang="en-US" sz="150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3131840" y="1425367"/>
            <a:ext cx="2664296" cy="7200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a:r>
              <a:rPr lang="sr-Latn-RS" b="1" dirty="0" smtClean="0">
                <a:ln w="0"/>
                <a:solidFill>
                  <a:srgbClr val="FF0000"/>
                </a:solidFill>
                <a:effectLst>
                  <a:outerShdw blurRad="38100" dist="19050" dir="2700000" algn="tl" rotWithShape="0">
                    <a:schemeClr val="dk1">
                      <a:alpha val="40000"/>
                    </a:schemeClr>
                  </a:outerShdw>
                </a:effectLst>
              </a:rPr>
              <a:t>TOKSINI</a:t>
            </a:r>
            <a:r>
              <a:rPr lang="sr-Latn-RS" dirty="0" smtClean="0">
                <a:ln w="0"/>
                <a:solidFill>
                  <a:srgbClr val="FF0000"/>
                </a:solidFill>
                <a:effectLst>
                  <a:outerShdw blurRad="38100" dist="19050" dir="2700000" algn="tl" rotWithShape="0">
                    <a:schemeClr val="dk1">
                      <a:alpha val="40000"/>
                    </a:schemeClr>
                  </a:outerShdw>
                </a:effectLst>
              </a:rPr>
              <a:t> </a:t>
            </a:r>
            <a:r>
              <a:rPr lang="sr-Latn-RS" dirty="0" smtClean="0">
                <a:ln w="0"/>
                <a:solidFill>
                  <a:schemeClr val="tx1"/>
                </a:solidFill>
                <a:effectLst>
                  <a:outerShdw blurRad="38100" dist="19050" dir="2700000" algn="tl" rotWithShape="0">
                    <a:schemeClr val="dk1">
                      <a:alpha val="40000"/>
                    </a:schemeClr>
                  </a:outerShdw>
                </a:effectLst>
              </a:rPr>
              <a:t>PRODUKOVANI OD STRANE IA</a:t>
            </a:r>
            <a:endParaRPr lang="en-US"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144800" y="2348880"/>
            <a:ext cx="2915032" cy="381642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lnSpc>
                <a:spcPct val="100000"/>
              </a:lnSpc>
            </a:pPr>
            <a:endParaRPr lang="sr-Latn-RS" sz="1400" dirty="0" smtClean="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smtClean="0">
                <a:ln w="0">
                  <a:solidFill>
                    <a:schemeClr val="tx2">
                      <a:lumMod val="50000"/>
                    </a:schemeClr>
                  </a:solidFill>
                </a:ln>
                <a:solidFill>
                  <a:schemeClr val="tx2">
                    <a:lumMod val="50000"/>
                  </a:schemeClr>
                </a:solidFill>
                <a:effectLst>
                  <a:outerShdw blurRad="38100" dist="19050" dir="2700000" algn="tl" rotWithShape="0">
                    <a:schemeClr val="dk1">
                      <a:alpha val="40000"/>
                    </a:schemeClr>
                  </a:outerShdw>
                </a:effectLst>
              </a:rPr>
              <a:t>PRIMERI </a:t>
            </a:r>
            <a:r>
              <a:rPr lang="sr-Latn-RS" sz="1400" dirty="0">
                <a:ln w="0">
                  <a:solidFill>
                    <a:schemeClr val="tx2">
                      <a:lumMod val="50000"/>
                    </a:schemeClr>
                  </a:solidFill>
                </a:ln>
                <a:solidFill>
                  <a:schemeClr val="tx2">
                    <a:lumMod val="50000"/>
                  </a:schemeClr>
                </a:solidFill>
                <a:effectLst>
                  <a:outerShdw blurRad="38100" dist="19050" dir="2700000" algn="tl" rotWithShape="0">
                    <a:schemeClr val="dk1">
                      <a:alpha val="40000"/>
                    </a:schemeClr>
                  </a:outerShdw>
                </a:effectLst>
              </a:rPr>
              <a:t>ČESTIH INFEKIJA:</a:t>
            </a: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-ANGINA </a:t>
            </a:r>
            <a:r>
              <a:rPr lang="sr-Latn-RS" sz="1400" dirty="0" smtClean="0">
                <a:ln w="0"/>
                <a:solidFill>
                  <a:schemeClr val="tx1"/>
                </a:solidFill>
                <a:effectLst>
                  <a:outerShdw blurRad="38100" dist="19050" dir="2700000" algn="tl" rotWithShape="0">
                    <a:schemeClr val="dk1">
                      <a:alpha val="40000"/>
                    </a:schemeClr>
                  </a:outerShdw>
                </a:effectLst>
              </a:rPr>
              <a:t>(npr. STREPTOKOK)</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-CISTITIS </a:t>
            </a:r>
            <a:r>
              <a:rPr lang="sr-Latn-RS" sz="1400" dirty="0" smtClean="0">
                <a:ln w="0"/>
                <a:solidFill>
                  <a:schemeClr val="tx1"/>
                </a:solidFill>
                <a:effectLst>
                  <a:outerShdw blurRad="38100" dist="19050" dir="2700000" algn="tl" rotWithShape="0">
                    <a:schemeClr val="dk1">
                      <a:alpha val="40000"/>
                    </a:schemeClr>
                  </a:outerShdw>
                </a:effectLst>
              </a:rPr>
              <a:t>(npr. EŠERIHIJA)</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-SEPSA </a:t>
            </a:r>
            <a:r>
              <a:rPr lang="sr-Latn-RS" sz="1400" dirty="0" smtClean="0">
                <a:ln w="0"/>
                <a:solidFill>
                  <a:schemeClr val="tx1"/>
                </a:solidFill>
                <a:effectLst>
                  <a:outerShdw blurRad="38100" dist="19050" dir="2700000" algn="tl" rotWithShape="0">
                    <a:schemeClr val="dk1">
                      <a:alpha val="40000"/>
                    </a:schemeClr>
                  </a:outerShdw>
                </a:effectLst>
              </a:rPr>
              <a:t>(npr. STAFILOKOK, KANDIDA)</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-PNEUMONIJA </a:t>
            </a:r>
            <a:r>
              <a:rPr lang="sr-Latn-RS" sz="1400" dirty="0" smtClean="0">
                <a:ln w="0"/>
                <a:solidFill>
                  <a:schemeClr val="tx1"/>
                </a:solidFill>
                <a:effectLst>
                  <a:outerShdw blurRad="38100" dist="19050" dir="2700000" algn="tl" rotWithShape="0">
                    <a:schemeClr val="dk1">
                      <a:alpha val="40000"/>
                    </a:schemeClr>
                  </a:outerShdw>
                </a:effectLst>
              </a:rPr>
              <a:t>(npr. VIRUS </a:t>
            </a:r>
            <a:r>
              <a:rPr lang="sr-Latn-RS" sz="1400" dirty="0">
                <a:ln w="0"/>
                <a:solidFill>
                  <a:schemeClr val="tx1"/>
                </a:solidFill>
                <a:effectLst>
                  <a:outerShdw blurRad="38100" dist="19050" dir="2700000" algn="tl" rotWithShape="0">
                    <a:schemeClr val="dk1">
                      <a:alpha val="40000"/>
                    </a:schemeClr>
                  </a:outerShdw>
                </a:effectLst>
              </a:rPr>
              <a:t>GRIPA, </a:t>
            </a:r>
            <a:r>
              <a:rPr lang="sr-Latn-RS" sz="1400" dirty="0" smtClean="0">
                <a:ln w="0"/>
                <a:solidFill>
                  <a:schemeClr val="tx1"/>
                </a:solidFill>
                <a:effectLst>
                  <a:outerShdw blurRad="38100" dist="19050" dir="2700000" algn="tl" rotWithShape="0">
                    <a:schemeClr val="dk1">
                      <a:alpha val="40000"/>
                    </a:schemeClr>
                  </a:outerShdw>
                </a:effectLst>
              </a:rPr>
              <a:t>BACIL TBC, ASPERGILUS)</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-ONIHOMIKOZA </a:t>
            </a:r>
            <a:r>
              <a:rPr lang="sr-Latn-RS" sz="1400" dirty="0" smtClean="0">
                <a:ln w="0"/>
                <a:solidFill>
                  <a:schemeClr val="tx1"/>
                </a:solidFill>
                <a:effectLst>
                  <a:outerShdw blurRad="38100" dist="19050" dir="2700000" algn="tl" rotWithShape="0">
                    <a:schemeClr val="dk1">
                      <a:alpha val="40000"/>
                    </a:schemeClr>
                  </a:outerShdw>
                </a:effectLst>
              </a:rPr>
              <a:t>(npr. DERMATOFITI, KANDIDA)</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-GASTROENTERITIS </a:t>
            </a:r>
            <a:r>
              <a:rPr lang="sr-Latn-RS" sz="1400" dirty="0" smtClean="0">
                <a:ln w="0"/>
                <a:solidFill>
                  <a:schemeClr val="tx1"/>
                </a:solidFill>
                <a:effectLst>
                  <a:outerShdw blurRad="38100" dist="19050" dir="2700000" algn="tl" rotWithShape="0">
                    <a:schemeClr val="dk1">
                      <a:alpha val="40000"/>
                    </a:schemeClr>
                  </a:outerShdw>
                </a:effectLst>
              </a:rPr>
              <a:t>(npr. SALMONELA, </a:t>
            </a:r>
            <a:r>
              <a:rPr lang="sr-Latn-RS" sz="1400" dirty="0">
                <a:ln w="0"/>
                <a:solidFill>
                  <a:schemeClr val="tx1"/>
                </a:solidFill>
                <a:effectLst>
                  <a:outerShdw blurRad="38100" dist="19050" dir="2700000" algn="tl" rotWithShape="0">
                    <a:schemeClr val="dk1">
                      <a:alpha val="40000"/>
                    </a:schemeClr>
                  </a:outerShdw>
                </a:effectLst>
              </a:rPr>
              <a:t>ROTA </a:t>
            </a:r>
            <a:r>
              <a:rPr lang="sr-Latn-RS" sz="1400" dirty="0" smtClean="0">
                <a:ln w="0"/>
                <a:solidFill>
                  <a:schemeClr val="tx1"/>
                </a:solidFill>
                <a:effectLst>
                  <a:outerShdw blurRad="38100" dist="19050" dir="2700000" algn="tl" rotWithShape="0">
                    <a:schemeClr val="dk1">
                      <a:alpha val="40000"/>
                    </a:schemeClr>
                  </a:outerShdw>
                </a:effectLst>
              </a:rPr>
              <a:t>VIRUS)</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-MENINGOENCEFALITIS </a:t>
            </a:r>
            <a:r>
              <a:rPr lang="sr-Latn-RS" sz="1400" dirty="0" smtClean="0">
                <a:ln w="0"/>
                <a:solidFill>
                  <a:schemeClr val="tx1"/>
                </a:solidFill>
                <a:effectLst>
                  <a:outerShdw blurRad="38100" dist="19050" dir="2700000" algn="tl" rotWithShape="0">
                    <a:schemeClr val="dk1">
                      <a:alpha val="40000"/>
                    </a:schemeClr>
                  </a:outerShdw>
                </a:effectLst>
              </a:rPr>
              <a:t>(npr. NAJSERIJA, HEMOFILUS </a:t>
            </a:r>
            <a:r>
              <a:rPr lang="sr-Latn-RS" sz="1400" dirty="0">
                <a:ln w="0"/>
                <a:solidFill>
                  <a:schemeClr val="tx1"/>
                </a:solidFill>
                <a:effectLst>
                  <a:outerShdw blurRad="38100" dist="19050" dir="2700000" algn="tl" rotWithShape="0">
                    <a:schemeClr val="dk1">
                      <a:alpha val="40000"/>
                    </a:schemeClr>
                  </a:outerShdw>
                </a:effectLst>
              </a:rPr>
              <a:t>B</a:t>
            </a:r>
            <a:r>
              <a:rPr lang="sr-Latn-RS" sz="1400" dirty="0" smtClean="0">
                <a:ln w="0"/>
                <a:solidFill>
                  <a:schemeClr val="tx1"/>
                </a:solidFill>
                <a:effectLst>
                  <a:outerShdw blurRad="38100" dist="19050" dir="2700000" algn="tl" rotWithShape="0">
                    <a:schemeClr val="dk1">
                      <a:alpha val="40000"/>
                    </a:schemeClr>
                  </a:outerShdw>
                </a:effectLst>
              </a:rPr>
              <a:t>, HSV PNEUMOKOK, KRIPTOKOK)</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r>
              <a:rPr lang="sr-Latn-RS" sz="1400" dirty="0">
                <a:ln w="0"/>
                <a:solidFill>
                  <a:schemeClr val="tx1"/>
                </a:solidFill>
                <a:effectLst>
                  <a:outerShdw blurRad="38100" dist="19050" dir="2700000" algn="tl" rotWithShape="0">
                    <a:schemeClr val="dk1">
                      <a:alpha val="40000"/>
                    </a:schemeClr>
                  </a:outerShdw>
                </a:effectLst>
              </a:rPr>
              <a:t>-URETRITIS/VAGINITIS </a:t>
            </a:r>
            <a:r>
              <a:rPr lang="sr-Latn-RS" sz="1400" dirty="0" smtClean="0">
                <a:ln w="0"/>
                <a:solidFill>
                  <a:schemeClr val="tx1"/>
                </a:solidFill>
                <a:effectLst>
                  <a:outerShdw blurRad="38100" dist="19050" dir="2700000" algn="tl" rotWithShape="0">
                    <a:schemeClr val="dk1">
                      <a:alpha val="40000"/>
                    </a:schemeClr>
                  </a:outerShdw>
                </a:effectLst>
              </a:rPr>
              <a:t>(npr. HLAMIDIJA, TRIHOMONAS) </a:t>
            </a:r>
            <a:endParaRPr lang="sr-Latn-RS" sz="1400" dirty="0">
              <a:ln w="0"/>
              <a:solidFill>
                <a:schemeClr val="tx1"/>
              </a:solidFill>
              <a:effectLst>
                <a:outerShdw blurRad="38100" dist="19050" dir="2700000" algn="tl" rotWithShape="0">
                  <a:schemeClr val="dk1">
                    <a:alpha val="40000"/>
                  </a:schemeClr>
                </a:outerShdw>
              </a:effectLst>
            </a:endParaRPr>
          </a:p>
          <a:p>
            <a:pPr lvl="0">
              <a:lnSpc>
                <a:spcPct val="100000"/>
              </a:lnSpc>
            </a:pPr>
            <a:endParaRPr lang="en-US" sz="2400" dirty="0"/>
          </a:p>
        </p:txBody>
      </p:sp>
      <p:sp>
        <p:nvSpPr>
          <p:cNvPr id="8" name="Rectangle 7"/>
          <p:cNvSpPr/>
          <p:nvPr/>
        </p:nvSpPr>
        <p:spPr>
          <a:xfrm>
            <a:off x="3745731" y="2348880"/>
            <a:ext cx="2554461" cy="95553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sr-Latn-RS" sz="1400" dirty="0" smtClean="0">
                <a:ln w="0"/>
                <a:solidFill>
                  <a:schemeClr val="tx1"/>
                </a:solidFill>
                <a:effectLst>
                  <a:outerShdw blurRad="38100" dist="19050" dir="2700000" algn="tl" rotWithShape="0">
                    <a:schemeClr val="dk1">
                      <a:alpha val="40000"/>
                    </a:schemeClr>
                  </a:outerShdw>
                </a:effectLst>
              </a:rPr>
              <a:t>INTOKSIKACIJA</a:t>
            </a:r>
          </a:p>
          <a:p>
            <a:pPr lvl="0"/>
            <a:r>
              <a:rPr lang="sr-Latn-RS" sz="1400" dirty="0" smtClean="0">
                <a:ln w="0"/>
                <a:solidFill>
                  <a:schemeClr val="tx1"/>
                </a:solidFill>
                <a:effectLst>
                  <a:outerShdw blurRad="38100" dist="19050" dir="2700000" algn="tl" rotWithShape="0">
                    <a:schemeClr val="dk1">
                      <a:alpha val="40000"/>
                    </a:schemeClr>
                  </a:outerShdw>
                </a:effectLst>
              </a:rPr>
              <a:t> </a:t>
            </a:r>
            <a:r>
              <a:rPr lang="sr-Latn-RS" sz="1400" dirty="0">
                <a:ln w="0"/>
                <a:solidFill>
                  <a:schemeClr val="tx1"/>
                </a:solidFill>
                <a:effectLst>
                  <a:outerShdw blurRad="38100" dist="19050" dir="2700000" algn="tl" rotWithShape="0">
                    <a:schemeClr val="dk1">
                      <a:alpha val="40000"/>
                    </a:schemeClr>
                  </a:outerShdw>
                </a:effectLst>
              </a:rPr>
              <a:t>TROVANJE </a:t>
            </a:r>
            <a:r>
              <a:rPr lang="sr-Latn-RS" sz="1400" dirty="0" smtClean="0">
                <a:ln w="0"/>
                <a:solidFill>
                  <a:schemeClr val="tx1"/>
                </a:solidFill>
                <a:effectLst>
                  <a:outerShdw blurRad="38100" dist="19050" dir="2700000" algn="tl" rotWithShape="0">
                    <a:schemeClr val="dk1">
                      <a:alpha val="40000"/>
                    </a:schemeClr>
                  </a:outerShdw>
                </a:effectLst>
              </a:rPr>
              <a:t>TOKSINIMA UNETIM SA HRANOM (npr. STAFILOKOK, ASPERGILUSA i dr.) </a:t>
            </a:r>
            <a:endParaRPr lang="sr-Latn-RS" sz="140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a:off x="7019096" y="2420888"/>
            <a:ext cx="2054581" cy="113349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sr-Latn-RS" sz="1400" dirty="0" smtClean="0">
                <a:ln w="0"/>
                <a:solidFill>
                  <a:schemeClr val="tx1"/>
                </a:solidFill>
                <a:effectLst>
                  <a:outerShdw blurRad="38100" dist="19050" dir="2700000" algn="tl" rotWithShape="0">
                    <a:schemeClr val="dk1">
                      <a:alpha val="40000"/>
                    </a:schemeClr>
                  </a:outerShdw>
                </a:effectLst>
              </a:rPr>
              <a:t>PRIMER:</a:t>
            </a:r>
          </a:p>
          <a:p>
            <a:pPr lvl="0"/>
            <a:r>
              <a:rPr lang="sr-Latn-RS" sz="1400" dirty="0" smtClean="0">
                <a:ln w="0"/>
                <a:solidFill>
                  <a:schemeClr val="tx1"/>
                </a:solidFill>
                <a:effectLst>
                  <a:outerShdw blurRad="38100" dist="19050" dir="2700000" algn="tl" rotWithShape="0">
                    <a:schemeClr val="dk1">
                      <a:alpha val="40000"/>
                    </a:schemeClr>
                  </a:outerShdw>
                </a:effectLst>
              </a:rPr>
              <a:t>Autoantitela oštećuju  srce i bubrege nakon   </a:t>
            </a:r>
            <a:r>
              <a:rPr lang="sr-Latn-RS" sz="1400" dirty="0">
                <a:ln w="0"/>
                <a:solidFill>
                  <a:schemeClr val="tx1"/>
                </a:solidFill>
                <a:effectLst>
                  <a:outerShdw blurRad="38100" dist="19050" dir="2700000" algn="tl" rotWithShape="0">
                    <a:schemeClr val="dk1">
                      <a:alpha val="40000"/>
                    </a:schemeClr>
                  </a:outerShdw>
                </a:effectLst>
              </a:rPr>
              <a:t>POSTSTREPTOKONE </a:t>
            </a:r>
            <a:r>
              <a:rPr lang="sr-Latn-RS" sz="1400" dirty="0" smtClean="0">
                <a:ln w="0"/>
                <a:solidFill>
                  <a:schemeClr val="tx1"/>
                </a:solidFill>
                <a:effectLst>
                  <a:outerShdw blurRad="38100" dist="19050" dir="2700000" algn="tl" rotWithShape="0">
                    <a:schemeClr val="dk1">
                      <a:alpha val="40000"/>
                    </a:schemeClr>
                  </a:outerShdw>
                </a:effectLst>
              </a:rPr>
              <a:t>INFEKCIJE</a:t>
            </a:r>
            <a:endParaRPr lang="en-US" sz="140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7047242" y="3842464"/>
            <a:ext cx="1781143" cy="73866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err="1">
                <a:ln w="0"/>
                <a:solidFill>
                  <a:schemeClr val="tx1"/>
                </a:solidFill>
                <a:effectLst>
                  <a:outerShdw blurRad="38100" dist="19050" dir="2700000" algn="tl" rotWithShape="0">
                    <a:schemeClr val="dk1">
                      <a:alpha val="40000"/>
                    </a:schemeClr>
                  </a:outerShdw>
                </a:effectLst>
                <a:latin typeface="Arial" panose="020B0604020202020204" pitchFamily="34" charset="0"/>
              </a:rPr>
              <a:t>Maligna</a:t>
            </a:r>
            <a:r>
              <a:rPr lang="en-US" sz="1400"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sz="1400" dirty="0" err="1">
                <a:ln w="0"/>
                <a:solidFill>
                  <a:schemeClr val="tx1"/>
                </a:solidFill>
                <a:effectLst>
                  <a:outerShdw blurRad="38100" dist="19050" dir="2700000" algn="tl" rotWithShape="0">
                    <a:schemeClr val="dk1">
                      <a:alpha val="40000"/>
                    </a:schemeClr>
                  </a:outerShdw>
                </a:effectLst>
                <a:latin typeface="Arial" panose="020B0604020202020204" pitchFamily="34" charset="0"/>
              </a:rPr>
              <a:t>izmena</a:t>
            </a:r>
            <a:r>
              <a:rPr lang="en-US" sz="1400"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sz="1400" dirty="0" err="1">
                <a:ln w="0"/>
                <a:solidFill>
                  <a:schemeClr val="tx1"/>
                </a:solidFill>
                <a:effectLst>
                  <a:outerShdw blurRad="38100" dist="19050" dir="2700000" algn="tl" rotWithShape="0">
                    <a:schemeClr val="dk1">
                      <a:alpha val="40000"/>
                    </a:schemeClr>
                  </a:outerShdw>
                </a:effectLst>
                <a:latin typeface="Arial" panose="020B0604020202020204" pitchFamily="34" charset="0"/>
              </a:rPr>
              <a:t>ćelija</a:t>
            </a:r>
            <a:r>
              <a:rPr lang="en-US" sz="1400" dirty="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sz="1400" dirty="0" err="1" smtClean="0">
                <a:ln w="0"/>
                <a:solidFill>
                  <a:schemeClr val="tx1"/>
                </a:solidFill>
                <a:effectLst>
                  <a:outerShdw blurRad="38100" dist="19050" dir="2700000" algn="tl" rotWithShape="0">
                    <a:schemeClr val="dk1">
                      <a:alpha val="40000"/>
                    </a:schemeClr>
                  </a:outerShdw>
                </a:effectLst>
                <a:latin typeface="Arial" panose="020B0604020202020204" pitchFamily="34" charset="0"/>
              </a:rPr>
              <a:t>domaćina</a:t>
            </a:r>
            <a:r>
              <a:rPr lang="sr-Latn-RS" sz="14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rPr>
              <a:t>:</a:t>
            </a:r>
            <a:r>
              <a:rPr lang="en-US" sz="14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rPr>
              <a:t> </a:t>
            </a:r>
            <a:r>
              <a:rPr lang="en-US" sz="1400" dirty="0" err="1" smtClean="0">
                <a:ln w="0"/>
                <a:solidFill>
                  <a:schemeClr val="tx1"/>
                </a:solidFill>
                <a:effectLst>
                  <a:outerShdw blurRad="38100" dist="19050" dir="2700000" algn="tl" rotWithShape="0">
                    <a:schemeClr val="dk1">
                      <a:alpha val="40000"/>
                    </a:schemeClr>
                  </a:outerShdw>
                </a:effectLst>
                <a:latin typeface="Arial" panose="020B0604020202020204" pitchFamily="34" charset="0"/>
              </a:rPr>
              <a:t>onkogeni</a:t>
            </a:r>
            <a:r>
              <a:rPr lang="en-US" sz="14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rPr>
              <a:t> virus</a:t>
            </a:r>
            <a:r>
              <a:rPr lang="sr-Latn-RS" sz="14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rPr>
              <a:t>i</a:t>
            </a:r>
            <a:endParaRPr lang="en-US" sz="1400" dirty="0">
              <a:ln w="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cxnSp>
        <p:nvCxnSpPr>
          <p:cNvPr id="15" name="Straight Connector 14"/>
          <p:cNvCxnSpPr>
            <a:endCxn id="9" idx="1"/>
          </p:cNvCxnSpPr>
          <p:nvPr/>
        </p:nvCxnSpPr>
        <p:spPr>
          <a:xfrm>
            <a:off x="6856433" y="2856212"/>
            <a:ext cx="162663" cy="1314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36609" y="4319518"/>
            <a:ext cx="210633" cy="45987"/>
          </a:xfrm>
          <a:prstGeom prst="line">
            <a:avLst/>
          </a:prstGeom>
          <a:ln/>
        </p:spPr>
        <p:style>
          <a:lnRef idx="1">
            <a:schemeClr val="accent5"/>
          </a:lnRef>
          <a:fillRef idx="0">
            <a:schemeClr val="accent5"/>
          </a:fillRef>
          <a:effectRef idx="0">
            <a:schemeClr val="accent5"/>
          </a:effectRef>
          <a:fontRef idx="minor">
            <a:schemeClr val="tx1"/>
          </a:fontRef>
        </p:style>
      </p:cxnSp>
      <p:sp>
        <p:nvSpPr>
          <p:cNvPr id="19" name="Rectangle 18"/>
          <p:cNvSpPr/>
          <p:nvPr/>
        </p:nvSpPr>
        <p:spPr>
          <a:xfrm>
            <a:off x="3745731" y="3861048"/>
            <a:ext cx="2554461" cy="9361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endParaRPr lang="sr-Latn-RS" dirty="0" smtClean="0">
              <a:ln w="0"/>
              <a:solidFill>
                <a:schemeClr val="tx1"/>
              </a:solidFill>
              <a:effectLst>
                <a:outerShdw blurRad="38100" dist="19050" dir="2700000" algn="tl" rotWithShape="0">
                  <a:schemeClr val="dk1">
                    <a:alpha val="40000"/>
                  </a:schemeClr>
                </a:outerShdw>
              </a:effectLst>
            </a:endParaRPr>
          </a:p>
          <a:p>
            <a:pPr lvl="0"/>
            <a:r>
              <a:rPr lang="sr-Latn-RS" dirty="0" smtClean="0">
                <a:ln w="0"/>
                <a:solidFill>
                  <a:schemeClr val="tx1"/>
                </a:solidFill>
                <a:effectLst>
                  <a:outerShdw blurRad="38100" dist="19050" dir="2700000" algn="tl" rotWithShape="0">
                    <a:schemeClr val="dk1">
                      <a:alpha val="40000"/>
                    </a:schemeClr>
                  </a:outerShdw>
                </a:effectLst>
              </a:rPr>
              <a:t>TOKSIKOINFEKCIJE</a:t>
            </a:r>
          </a:p>
          <a:p>
            <a:pPr lvl="0"/>
            <a:r>
              <a:rPr lang="sr-Latn-RS" dirty="0" smtClean="0">
                <a:ln w="0"/>
                <a:solidFill>
                  <a:schemeClr val="tx1"/>
                </a:solidFill>
                <a:effectLst>
                  <a:outerShdw blurRad="38100" dist="19050" dir="2700000" algn="tl" rotWithShape="0">
                    <a:schemeClr val="dk1">
                      <a:alpha val="40000"/>
                    </a:schemeClr>
                  </a:outerShdw>
                </a:effectLst>
              </a:rPr>
              <a:t>IA se razmnožavaju i produkuju toksin</a:t>
            </a:r>
            <a:endParaRPr lang="en-US" dirty="0">
              <a:ln w="0"/>
              <a:solidFill>
                <a:schemeClr val="tx1"/>
              </a:solidFill>
              <a:effectLst>
                <a:outerShdw blurRad="38100" dist="19050" dir="2700000" algn="tl" rotWithShape="0">
                  <a:schemeClr val="dk1">
                    <a:alpha val="40000"/>
                  </a:schemeClr>
                </a:outerShdw>
              </a:effectLst>
            </a:endParaRPr>
          </a:p>
          <a:p>
            <a:pPr algn="ctr"/>
            <a:endParaRPr lang="en-US" dirty="0"/>
          </a:p>
        </p:txBody>
      </p:sp>
      <p:cxnSp>
        <p:nvCxnSpPr>
          <p:cNvPr id="20" name="Straight Connector 19"/>
          <p:cNvCxnSpPr/>
          <p:nvPr/>
        </p:nvCxnSpPr>
        <p:spPr>
          <a:xfrm flipH="1">
            <a:off x="3557184" y="2134588"/>
            <a:ext cx="6704" cy="2050496"/>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26" name="Straight Connector 25"/>
          <p:cNvCxnSpPr>
            <a:endCxn id="8" idx="1"/>
          </p:cNvCxnSpPr>
          <p:nvPr/>
        </p:nvCxnSpPr>
        <p:spPr>
          <a:xfrm flipV="1">
            <a:off x="3598071" y="2826647"/>
            <a:ext cx="147660" cy="265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47709" y="4149080"/>
            <a:ext cx="19802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0938" y="1221874"/>
            <a:ext cx="0" cy="197455"/>
          </a:xfrm>
          <a:prstGeom prst="line">
            <a:avLst/>
          </a:prstGeom>
          <a:ln w="190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198803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Brace 10"/>
          <p:cNvSpPr/>
          <p:nvPr/>
        </p:nvSpPr>
        <p:spPr>
          <a:xfrm rot="16200000">
            <a:off x="2447174" y="1992153"/>
            <a:ext cx="864096" cy="1800200"/>
          </a:xfrm>
          <a:prstGeom prst="rightBrace">
            <a:avLst>
              <a:gd name="adj1" fmla="val 0"/>
              <a:gd name="adj2" fmla="val 52275"/>
            </a:avLst>
          </a:prstGeom>
          <a:ln>
            <a:solidFill>
              <a:schemeClr val="tx1">
                <a:lumMod val="75000"/>
                <a:lumOff val="25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b="1">
              <a:ln>
                <a:solidFill>
                  <a:schemeClr val="bg1"/>
                </a:solidFill>
              </a:ln>
              <a:solidFill>
                <a:schemeClr val="bg1"/>
              </a:solidFill>
            </a:endParaRPr>
          </a:p>
        </p:txBody>
      </p:sp>
      <p:sp>
        <p:nvSpPr>
          <p:cNvPr id="18" name="Right Brace 17"/>
          <p:cNvSpPr/>
          <p:nvPr/>
        </p:nvSpPr>
        <p:spPr>
          <a:xfrm rot="16200000">
            <a:off x="5904148" y="1950495"/>
            <a:ext cx="864096" cy="1800200"/>
          </a:xfrm>
          <a:prstGeom prst="rightBrace">
            <a:avLst>
              <a:gd name="adj1" fmla="val 0"/>
              <a:gd name="adj2" fmla="val 52275"/>
            </a:avLst>
          </a:prstGeom>
          <a:ln>
            <a:solidFill>
              <a:schemeClr val="tx1">
                <a:lumMod val="75000"/>
                <a:lumOff val="25000"/>
              </a:schemeClr>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b="1">
              <a:ln>
                <a:solidFill>
                  <a:schemeClr val="bg1"/>
                </a:solidFill>
              </a:ln>
              <a:solidFill>
                <a:schemeClr val="bg1"/>
              </a:solidFill>
            </a:endParaRPr>
          </a:p>
        </p:txBody>
      </p:sp>
      <p:graphicFrame>
        <p:nvGraphicFramePr>
          <p:cNvPr id="3" name="Diagram 2"/>
          <p:cNvGraphicFramePr/>
          <p:nvPr>
            <p:extLst>
              <p:ext uri="{D42A27DB-BD31-4B8C-83A1-F6EECF244321}">
                <p14:modId xmlns:p14="http://schemas.microsoft.com/office/powerpoint/2010/main" val="2887245591"/>
              </p:ext>
            </p:extLst>
          </p:nvPr>
        </p:nvGraphicFramePr>
        <p:xfrm>
          <a:off x="1619672" y="-482692"/>
          <a:ext cx="6012160" cy="3933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angle 14"/>
          <p:cNvSpPr/>
          <p:nvPr/>
        </p:nvSpPr>
        <p:spPr>
          <a:xfrm>
            <a:off x="1475656" y="3324301"/>
            <a:ext cx="1069524" cy="400110"/>
          </a:xfrm>
          <a:prstGeom prst="rect">
            <a:avLst/>
          </a:prstGeom>
        </p:spPr>
        <p:txBody>
          <a:bodyPr wrap="none">
            <a:spAutoFit/>
          </a:bodyPr>
          <a:lstStyle/>
          <a:p>
            <a:r>
              <a:rPr lang="sr-Latn-RS" sz="2000" dirty="0" smtClean="0">
                <a:ln w="0"/>
                <a:effectLst>
                  <a:outerShdw blurRad="38100" dist="19050" dir="2700000" algn="tl" rotWithShape="0">
                    <a:schemeClr val="dk1">
                      <a:alpha val="40000"/>
                    </a:schemeClr>
                  </a:outerShdw>
                </a:effectLst>
              </a:rPr>
              <a:t>Prirodni</a:t>
            </a:r>
            <a:endParaRPr lang="en-US" sz="2000" dirty="0">
              <a:ln w="0"/>
              <a:effectLst>
                <a:outerShdw blurRad="38100" dist="19050" dir="2700000" algn="tl" rotWithShape="0">
                  <a:schemeClr val="dk1">
                    <a:alpha val="40000"/>
                  </a:schemeClr>
                </a:outerShdw>
              </a:effectLst>
            </a:endParaRPr>
          </a:p>
        </p:txBody>
      </p:sp>
      <p:sp>
        <p:nvSpPr>
          <p:cNvPr id="20" name="Rectangle 19"/>
          <p:cNvSpPr/>
          <p:nvPr/>
        </p:nvSpPr>
        <p:spPr>
          <a:xfrm>
            <a:off x="4858854" y="3324301"/>
            <a:ext cx="1069524" cy="400110"/>
          </a:xfrm>
          <a:prstGeom prst="rect">
            <a:avLst/>
          </a:prstGeom>
        </p:spPr>
        <p:txBody>
          <a:bodyPr wrap="none">
            <a:spAutoFit/>
          </a:bodyPr>
          <a:lstStyle/>
          <a:p>
            <a:r>
              <a:rPr lang="sr-Latn-RS" sz="2000" dirty="0" smtClean="0">
                <a:ln w="0"/>
                <a:effectLst>
                  <a:outerShdw blurRad="38100" dist="19050" dir="2700000" algn="tl" rotWithShape="0">
                    <a:schemeClr val="dk1">
                      <a:alpha val="40000"/>
                    </a:schemeClr>
                  </a:outerShdw>
                </a:effectLst>
              </a:rPr>
              <a:t>Prirodni</a:t>
            </a:r>
            <a:endParaRPr lang="en-US" sz="2000" dirty="0">
              <a:ln w="0"/>
              <a:effectLst>
                <a:outerShdw blurRad="38100" dist="19050" dir="2700000" algn="tl" rotWithShape="0">
                  <a:schemeClr val="dk1">
                    <a:alpha val="40000"/>
                  </a:schemeClr>
                </a:outerShdw>
              </a:effectLst>
            </a:endParaRPr>
          </a:p>
        </p:txBody>
      </p:sp>
      <p:sp>
        <p:nvSpPr>
          <p:cNvPr id="21" name="Rectangle 20"/>
          <p:cNvSpPr/>
          <p:nvPr/>
        </p:nvSpPr>
        <p:spPr>
          <a:xfrm>
            <a:off x="3166686" y="3324301"/>
            <a:ext cx="1140312" cy="400110"/>
          </a:xfrm>
          <a:prstGeom prst="rect">
            <a:avLst/>
          </a:prstGeom>
        </p:spPr>
        <p:txBody>
          <a:bodyPr wrap="none">
            <a:spAutoFit/>
          </a:bodyPr>
          <a:lstStyle/>
          <a:p>
            <a:r>
              <a:rPr lang="sr-Latn-RS" sz="2000" dirty="0" smtClean="0">
                <a:ln w="0"/>
                <a:effectLst>
                  <a:outerShdw blurRad="38100" dist="19050" dir="2700000" algn="tl" rotWithShape="0">
                    <a:schemeClr val="dk1">
                      <a:alpha val="40000"/>
                    </a:schemeClr>
                  </a:outerShdw>
                </a:effectLst>
              </a:rPr>
              <a:t>Veštački</a:t>
            </a:r>
            <a:endParaRPr lang="en-US" sz="2000" dirty="0">
              <a:ln w="0"/>
              <a:effectLst>
                <a:outerShdw blurRad="38100" dist="19050" dir="2700000" algn="tl" rotWithShape="0">
                  <a:schemeClr val="dk1">
                    <a:alpha val="40000"/>
                  </a:schemeClr>
                </a:outerShdw>
              </a:effectLst>
            </a:endParaRPr>
          </a:p>
        </p:txBody>
      </p:sp>
      <p:sp>
        <p:nvSpPr>
          <p:cNvPr id="22" name="Rectangle 21"/>
          <p:cNvSpPr/>
          <p:nvPr/>
        </p:nvSpPr>
        <p:spPr>
          <a:xfrm>
            <a:off x="6623660" y="3324301"/>
            <a:ext cx="1140312" cy="400110"/>
          </a:xfrm>
          <a:prstGeom prst="rect">
            <a:avLst/>
          </a:prstGeom>
        </p:spPr>
        <p:txBody>
          <a:bodyPr wrap="none">
            <a:spAutoFit/>
          </a:bodyPr>
          <a:lstStyle/>
          <a:p>
            <a:r>
              <a:rPr lang="sr-Latn-RS" sz="2000" dirty="0" smtClean="0">
                <a:ln w="0"/>
                <a:effectLst>
                  <a:outerShdw blurRad="38100" dist="19050" dir="2700000" algn="tl" rotWithShape="0">
                    <a:schemeClr val="dk1">
                      <a:alpha val="40000"/>
                    </a:schemeClr>
                  </a:outerShdw>
                </a:effectLst>
              </a:rPr>
              <a:t>Veštački</a:t>
            </a:r>
            <a:endParaRPr lang="en-US" sz="2000" dirty="0">
              <a:ln w="0"/>
              <a:effectLst>
                <a:outerShdw blurRad="38100" dist="19050" dir="2700000" algn="tl" rotWithShape="0">
                  <a:schemeClr val="dk1">
                    <a:alpha val="40000"/>
                  </a:schemeClr>
                </a:outerShdw>
              </a:effectLst>
            </a:endParaRPr>
          </a:p>
        </p:txBody>
      </p:sp>
      <p:sp>
        <p:nvSpPr>
          <p:cNvPr id="2" name="TextBox 1"/>
          <p:cNvSpPr txBox="1"/>
          <p:nvPr/>
        </p:nvSpPr>
        <p:spPr bwMode="auto">
          <a:xfrm>
            <a:off x="755576" y="4077072"/>
            <a:ext cx="1584176" cy="1323439"/>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smtClean="0">
                <a:solidFill>
                  <a:srgbClr val="000072"/>
                </a:solidFill>
                <a:latin typeface="Comic Sans MS" pitchFamily="66" charset="0"/>
              </a:rPr>
              <a:t>Primeri:</a:t>
            </a:r>
          </a:p>
          <a:p>
            <a:pPr algn="ctr"/>
            <a:endParaRPr lang="sr-Latn-RS" sz="2000" dirty="0">
              <a:solidFill>
                <a:srgbClr val="000072"/>
              </a:solidFill>
              <a:latin typeface="Comic Sans MS" pitchFamily="66" charset="0"/>
            </a:endParaRPr>
          </a:p>
          <a:p>
            <a:pPr algn="ctr"/>
            <a:endParaRPr lang="sr-Latn-RS" sz="2000" dirty="0" smtClean="0">
              <a:solidFill>
                <a:srgbClr val="000072"/>
              </a:solidFill>
              <a:latin typeface="Comic Sans MS" pitchFamily="66" charset="0"/>
            </a:endParaRPr>
          </a:p>
          <a:p>
            <a:pPr algn="ctr"/>
            <a:endParaRPr lang="en-US" sz="2000" dirty="0" smtClean="0">
              <a:solidFill>
                <a:srgbClr val="000072"/>
              </a:solidFill>
              <a:latin typeface="Comic Sans MS" pitchFamily="66" charset="0"/>
            </a:endParaRPr>
          </a:p>
        </p:txBody>
      </p:sp>
      <p:sp>
        <p:nvSpPr>
          <p:cNvPr id="10" name="TextBox 9"/>
          <p:cNvSpPr txBox="1"/>
          <p:nvPr/>
        </p:nvSpPr>
        <p:spPr bwMode="auto">
          <a:xfrm>
            <a:off x="2722822" y="4077072"/>
            <a:ext cx="1584176" cy="1323439"/>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a:solidFill>
                  <a:srgbClr val="000072"/>
                </a:solidFill>
                <a:latin typeface="Comic Sans MS" pitchFamily="66" charset="0"/>
              </a:rPr>
              <a:t>Primeri</a:t>
            </a:r>
            <a:r>
              <a:rPr lang="sr-Latn-RS" sz="2000" dirty="0" smtClean="0">
                <a:solidFill>
                  <a:srgbClr val="000072"/>
                </a:solidFill>
                <a:latin typeface="Comic Sans MS" pitchFamily="66" charset="0"/>
              </a:rPr>
              <a:t>:</a:t>
            </a:r>
          </a:p>
          <a:p>
            <a:pPr algn="ctr"/>
            <a:endParaRPr lang="sr-Latn-RS" sz="2000" dirty="0">
              <a:solidFill>
                <a:srgbClr val="000072"/>
              </a:solidFill>
              <a:latin typeface="Comic Sans MS" pitchFamily="66" charset="0"/>
            </a:endParaRPr>
          </a:p>
          <a:p>
            <a:pPr algn="ctr"/>
            <a:endParaRPr lang="sr-Latn-RS" sz="2000" dirty="0" smtClean="0">
              <a:solidFill>
                <a:srgbClr val="000072"/>
              </a:solidFill>
              <a:latin typeface="Comic Sans MS" pitchFamily="66" charset="0"/>
            </a:endParaRPr>
          </a:p>
          <a:p>
            <a:pPr algn="ctr"/>
            <a:endParaRPr lang="sr-Latn-RS" sz="2000" dirty="0">
              <a:solidFill>
                <a:srgbClr val="000072"/>
              </a:solidFill>
              <a:latin typeface="Comic Sans MS" pitchFamily="66" charset="0"/>
            </a:endParaRPr>
          </a:p>
        </p:txBody>
      </p:sp>
      <p:sp>
        <p:nvSpPr>
          <p:cNvPr id="12" name="TextBox 11"/>
          <p:cNvSpPr txBox="1"/>
          <p:nvPr/>
        </p:nvSpPr>
        <p:spPr bwMode="auto">
          <a:xfrm>
            <a:off x="4656414" y="4077072"/>
            <a:ext cx="1584176" cy="1323439"/>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a:solidFill>
                  <a:srgbClr val="000072"/>
                </a:solidFill>
                <a:latin typeface="Comic Sans MS" pitchFamily="66" charset="0"/>
              </a:rPr>
              <a:t>Primeri</a:t>
            </a:r>
            <a:r>
              <a:rPr lang="sr-Latn-RS" sz="2000" dirty="0" smtClean="0">
                <a:solidFill>
                  <a:srgbClr val="000072"/>
                </a:solidFill>
                <a:latin typeface="Comic Sans MS" pitchFamily="66" charset="0"/>
              </a:rPr>
              <a:t>:</a:t>
            </a:r>
          </a:p>
          <a:p>
            <a:pPr algn="ctr"/>
            <a:endParaRPr lang="sr-Latn-RS" sz="2000" dirty="0">
              <a:solidFill>
                <a:srgbClr val="000072"/>
              </a:solidFill>
              <a:latin typeface="Comic Sans MS" pitchFamily="66" charset="0"/>
            </a:endParaRPr>
          </a:p>
          <a:p>
            <a:pPr algn="ctr"/>
            <a:endParaRPr lang="sr-Latn-RS" sz="2000" dirty="0" smtClean="0">
              <a:solidFill>
                <a:srgbClr val="000072"/>
              </a:solidFill>
              <a:latin typeface="Comic Sans MS" pitchFamily="66" charset="0"/>
            </a:endParaRPr>
          </a:p>
          <a:p>
            <a:pPr algn="ctr"/>
            <a:endParaRPr lang="sr-Latn-RS" sz="2000" dirty="0">
              <a:solidFill>
                <a:srgbClr val="000072"/>
              </a:solidFill>
              <a:latin typeface="Comic Sans MS" pitchFamily="66" charset="0"/>
            </a:endParaRPr>
          </a:p>
        </p:txBody>
      </p:sp>
      <p:sp>
        <p:nvSpPr>
          <p:cNvPr id="13" name="TextBox 12"/>
          <p:cNvSpPr txBox="1"/>
          <p:nvPr/>
        </p:nvSpPr>
        <p:spPr bwMode="auto">
          <a:xfrm>
            <a:off x="6623660" y="4077072"/>
            <a:ext cx="1584176" cy="1323439"/>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a:solidFill>
                  <a:srgbClr val="000072"/>
                </a:solidFill>
                <a:latin typeface="Comic Sans MS" pitchFamily="66" charset="0"/>
              </a:rPr>
              <a:t>Primeri</a:t>
            </a:r>
            <a:r>
              <a:rPr lang="sr-Latn-RS" sz="2000" dirty="0" smtClean="0">
                <a:solidFill>
                  <a:srgbClr val="000072"/>
                </a:solidFill>
                <a:latin typeface="Comic Sans MS" pitchFamily="66" charset="0"/>
              </a:rPr>
              <a:t>:</a:t>
            </a:r>
          </a:p>
          <a:p>
            <a:pPr algn="ctr"/>
            <a:endParaRPr lang="sr-Latn-RS" sz="2000" dirty="0">
              <a:solidFill>
                <a:srgbClr val="000072"/>
              </a:solidFill>
              <a:latin typeface="Comic Sans MS" pitchFamily="66" charset="0"/>
            </a:endParaRPr>
          </a:p>
          <a:p>
            <a:pPr algn="ctr"/>
            <a:endParaRPr lang="sr-Latn-RS" sz="2000" dirty="0" smtClean="0">
              <a:solidFill>
                <a:srgbClr val="000072"/>
              </a:solidFill>
              <a:latin typeface="Comic Sans MS" pitchFamily="66" charset="0"/>
            </a:endParaRPr>
          </a:p>
          <a:p>
            <a:pPr algn="ctr"/>
            <a:endParaRPr lang="sr-Latn-RS" sz="2000" dirty="0">
              <a:solidFill>
                <a:srgbClr val="000072"/>
              </a:solidFill>
              <a:latin typeface="Comic Sans MS" pitchFamily="66" charset="0"/>
            </a:endParaRPr>
          </a:p>
        </p:txBody>
      </p:sp>
    </p:spTree>
    <p:extLst>
      <p:ext uri="{BB962C8B-B14F-4D97-AF65-F5344CB8AC3E}">
        <p14:creationId xmlns:p14="http://schemas.microsoft.com/office/powerpoint/2010/main" val="5542598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2119" y="69850"/>
            <a:ext cx="8229600" cy="1143000"/>
          </a:xfrm>
          <a:prstGeom prst="rect">
            <a:avLst/>
          </a:prstGeom>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sr-Latn-CS" dirty="0" smtClean="0">
                <a:solidFill>
                  <a:srgbClr val="002060"/>
                </a:solidFill>
              </a:rPr>
              <a:t>Osnovni pojmovi iz imunologije </a:t>
            </a:r>
            <a:endParaRPr lang="sr-Latn-CS" dirty="0">
              <a:solidFill>
                <a:srgbClr val="002060"/>
              </a:solidFill>
            </a:endParaRPr>
          </a:p>
        </p:txBody>
      </p:sp>
      <p:sp>
        <p:nvSpPr>
          <p:cNvPr id="3" name="Rectangle 2"/>
          <p:cNvSpPr/>
          <p:nvPr/>
        </p:nvSpPr>
        <p:spPr>
          <a:xfrm>
            <a:off x="836379" y="1588572"/>
            <a:ext cx="2172390" cy="4524315"/>
          </a:xfrm>
          <a:prstGeom prst="rect">
            <a:avLst/>
          </a:prstGeom>
        </p:spPr>
        <p:txBody>
          <a:bodyPr wrap="none">
            <a:spAutoFit/>
          </a:bodyPr>
          <a:lstStyle/>
          <a:p>
            <a:pPr fontAlgn="auto">
              <a:spcAft>
                <a:spcPts val="0"/>
              </a:spcAft>
              <a:defRPr/>
            </a:pPr>
            <a:r>
              <a:rPr lang="sr-Latn-CS" dirty="0">
                <a:solidFill>
                  <a:schemeClr val="tx2"/>
                </a:solidFill>
              </a:rPr>
              <a:t>antigeni</a:t>
            </a:r>
            <a:r>
              <a:rPr lang="sr-Latn-CS" dirty="0">
                <a:solidFill>
                  <a:srgbClr val="FF0000"/>
                </a:solidFill>
              </a:rPr>
              <a:t> </a:t>
            </a:r>
            <a:r>
              <a:rPr lang="sr-Latn-CS" dirty="0">
                <a:solidFill>
                  <a:srgbClr val="002060"/>
                </a:solidFill>
              </a:rPr>
              <a:t>(Ag</a:t>
            </a:r>
            <a:r>
              <a:rPr lang="sr-Latn-CS" dirty="0" smtClean="0">
                <a:solidFill>
                  <a:srgbClr val="002060"/>
                </a:solidFill>
              </a:rPr>
              <a:t>), </a:t>
            </a:r>
          </a:p>
          <a:p>
            <a:pPr fontAlgn="auto">
              <a:spcAft>
                <a:spcPts val="0"/>
              </a:spcAft>
              <a:defRPr/>
            </a:pPr>
            <a:r>
              <a:rPr lang="sr-Latn-CS" dirty="0" smtClean="0">
                <a:solidFill>
                  <a:srgbClr val="002060"/>
                </a:solidFill>
              </a:rPr>
              <a:t>antitela (At), </a:t>
            </a:r>
          </a:p>
          <a:p>
            <a:pPr fontAlgn="auto">
              <a:spcAft>
                <a:spcPts val="0"/>
              </a:spcAft>
              <a:defRPr/>
            </a:pPr>
            <a:r>
              <a:rPr lang="sr-Latn-CS" dirty="0" smtClean="0">
                <a:solidFill>
                  <a:srgbClr val="002060"/>
                </a:solidFill>
              </a:rPr>
              <a:t>komplement, </a:t>
            </a:r>
          </a:p>
          <a:p>
            <a:pPr fontAlgn="auto">
              <a:spcAft>
                <a:spcPts val="0"/>
              </a:spcAft>
              <a:defRPr/>
            </a:pPr>
            <a:r>
              <a:rPr lang="sr-Latn-CS" dirty="0" smtClean="0">
                <a:solidFill>
                  <a:srgbClr val="002060"/>
                </a:solidFill>
              </a:rPr>
              <a:t>Mf, </a:t>
            </a:r>
          </a:p>
          <a:p>
            <a:pPr fontAlgn="auto">
              <a:spcAft>
                <a:spcPts val="0"/>
              </a:spcAft>
              <a:defRPr/>
            </a:pPr>
            <a:r>
              <a:rPr lang="sr-Latn-CS" dirty="0" smtClean="0">
                <a:solidFill>
                  <a:srgbClr val="002060"/>
                </a:solidFill>
              </a:rPr>
              <a:t>Nf, </a:t>
            </a:r>
          </a:p>
          <a:p>
            <a:pPr fontAlgn="auto">
              <a:spcAft>
                <a:spcPts val="0"/>
              </a:spcAft>
              <a:defRPr/>
            </a:pPr>
            <a:r>
              <a:rPr lang="sr-Latn-CS" dirty="0" smtClean="0">
                <a:solidFill>
                  <a:srgbClr val="002060"/>
                </a:solidFill>
              </a:rPr>
              <a:t>NK ćelije,</a:t>
            </a:r>
          </a:p>
          <a:p>
            <a:pPr fontAlgn="auto">
              <a:spcAft>
                <a:spcPts val="0"/>
              </a:spcAft>
              <a:defRPr/>
            </a:pPr>
            <a:r>
              <a:rPr lang="sr-Latn-CS" dirty="0" smtClean="0">
                <a:solidFill>
                  <a:srgbClr val="002060"/>
                </a:solidFill>
              </a:rPr>
              <a:t>T Ly, </a:t>
            </a:r>
          </a:p>
          <a:p>
            <a:pPr fontAlgn="auto">
              <a:spcAft>
                <a:spcPts val="0"/>
              </a:spcAft>
              <a:defRPr/>
            </a:pPr>
            <a:r>
              <a:rPr lang="sr-Latn-CS" dirty="0" smtClean="0">
                <a:solidFill>
                  <a:srgbClr val="002060"/>
                </a:solidFill>
              </a:rPr>
              <a:t>B Ly, </a:t>
            </a:r>
          </a:p>
          <a:p>
            <a:pPr fontAlgn="auto">
              <a:spcAft>
                <a:spcPts val="0"/>
              </a:spcAft>
              <a:defRPr/>
            </a:pPr>
            <a:r>
              <a:rPr lang="sr-Latn-CS" dirty="0" smtClean="0">
                <a:solidFill>
                  <a:srgbClr val="002060"/>
                </a:solidFill>
              </a:rPr>
              <a:t>NK ćelije</a:t>
            </a:r>
          </a:p>
          <a:p>
            <a:pPr fontAlgn="auto">
              <a:spcAft>
                <a:spcPts val="0"/>
              </a:spcAft>
              <a:defRPr/>
            </a:pPr>
            <a:r>
              <a:rPr lang="sr-Latn-CS" dirty="0" smtClean="0">
                <a:solidFill>
                  <a:srgbClr val="002060"/>
                </a:solidFill>
              </a:rPr>
              <a:t>I tip preosetljivosti</a:t>
            </a:r>
          </a:p>
          <a:p>
            <a:pPr fontAlgn="auto">
              <a:spcAft>
                <a:spcPts val="0"/>
              </a:spcAft>
              <a:defRPr/>
            </a:pPr>
            <a:r>
              <a:rPr lang="sr-Latn-CS" dirty="0" smtClean="0">
                <a:solidFill>
                  <a:srgbClr val="002060"/>
                </a:solidFill>
              </a:rPr>
              <a:t>II tip preosetljivosti</a:t>
            </a:r>
          </a:p>
          <a:p>
            <a:pPr fontAlgn="auto">
              <a:spcAft>
                <a:spcPts val="0"/>
              </a:spcAft>
              <a:defRPr/>
            </a:pPr>
            <a:r>
              <a:rPr lang="sr-Latn-CS" dirty="0" smtClean="0">
                <a:solidFill>
                  <a:srgbClr val="002060"/>
                </a:solidFill>
              </a:rPr>
              <a:t>III tip preosetljivosti</a:t>
            </a:r>
          </a:p>
          <a:p>
            <a:pPr fontAlgn="auto">
              <a:spcAft>
                <a:spcPts val="0"/>
              </a:spcAft>
              <a:defRPr/>
            </a:pPr>
            <a:r>
              <a:rPr lang="sr-Latn-CS" dirty="0" smtClean="0">
                <a:solidFill>
                  <a:srgbClr val="002060"/>
                </a:solidFill>
              </a:rPr>
              <a:t>IV tip preosetljivosti</a:t>
            </a:r>
          </a:p>
          <a:p>
            <a:pPr fontAlgn="auto">
              <a:spcAft>
                <a:spcPts val="0"/>
              </a:spcAft>
              <a:defRPr/>
            </a:pPr>
            <a:r>
              <a:rPr lang="sr-Latn-CS" dirty="0" smtClean="0">
                <a:solidFill>
                  <a:srgbClr val="002060"/>
                </a:solidFill>
              </a:rPr>
              <a:t>Th1 </a:t>
            </a:r>
          </a:p>
          <a:p>
            <a:pPr fontAlgn="auto">
              <a:spcAft>
                <a:spcPts val="0"/>
              </a:spcAft>
              <a:defRPr/>
            </a:pPr>
            <a:r>
              <a:rPr lang="sr-Latn-CS" dirty="0" smtClean="0">
                <a:solidFill>
                  <a:srgbClr val="002060"/>
                </a:solidFill>
              </a:rPr>
              <a:t>Th2</a:t>
            </a:r>
          </a:p>
          <a:p>
            <a:pPr fontAlgn="auto">
              <a:spcAft>
                <a:spcPts val="0"/>
              </a:spcAft>
              <a:defRPr/>
            </a:pPr>
            <a:r>
              <a:rPr lang="sr-Latn-CS" dirty="0" smtClean="0">
                <a:solidFill>
                  <a:srgbClr val="002060"/>
                </a:solidFill>
              </a:rPr>
              <a:t>Th17</a:t>
            </a:r>
            <a:endParaRPr lang="sr-Latn-CS" dirty="0">
              <a:solidFill>
                <a:srgbClr val="002060"/>
              </a:solidFill>
            </a:endParaRPr>
          </a:p>
        </p:txBody>
      </p:sp>
    </p:spTree>
    <p:extLst>
      <p:ext uri="{BB962C8B-B14F-4D97-AF65-F5344CB8AC3E}">
        <p14:creationId xmlns:p14="http://schemas.microsoft.com/office/powerpoint/2010/main" val="809244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lajd 3"/>
          <p:cNvPicPr>
            <a:picLocks noChangeAspect="1" noChangeArrowheads="1"/>
          </p:cNvPicPr>
          <p:nvPr/>
        </p:nvPicPr>
        <p:blipFill>
          <a:blip r:embed="rId2" cstate="print"/>
          <a:srcRect/>
          <a:stretch>
            <a:fillRect/>
          </a:stretch>
        </p:blipFill>
        <p:spPr bwMode="auto">
          <a:xfrm>
            <a:off x="2466975" y="1323975"/>
            <a:ext cx="4210050" cy="4210050"/>
          </a:xfrm>
          <a:prstGeom prst="rect">
            <a:avLst/>
          </a:prstGeom>
          <a:noFill/>
          <a:ln w="9525">
            <a:noFill/>
            <a:miter lim="800000"/>
            <a:headEnd/>
            <a:tailEnd/>
          </a:ln>
        </p:spPr>
      </p:pic>
      <p:sp>
        <p:nvSpPr>
          <p:cNvPr id="4" name="Text Box 3"/>
          <p:cNvSpPr txBox="1">
            <a:spLocks noChangeArrowheads="1"/>
          </p:cNvSpPr>
          <p:nvPr/>
        </p:nvSpPr>
        <p:spPr bwMode="auto">
          <a:xfrm>
            <a:off x="1870363" y="428604"/>
            <a:ext cx="540327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Patogeni ulaze u organizam</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lajd 4"/>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1870363" y="428604"/>
            <a:ext cx="540327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Patogeni ulaze u organizam</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lajd 5"/>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24579" name="Text Box 3"/>
          <p:cNvSpPr txBox="1">
            <a:spLocks noChangeArrowheads="1"/>
          </p:cNvSpPr>
          <p:nvPr/>
        </p:nvSpPr>
        <p:spPr bwMode="auto">
          <a:xfrm>
            <a:off x="382328" y="404813"/>
            <a:ext cx="7084375" cy="646331"/>
          </a:xfrm>
          <a:prstGeom prst="rect">
            <a:avLst/>
          </a:prstGeom>
          <a:noFill/>
          <a:ln w="9525">
            <a:noFill/>
            <a:miter lim="800000"/>
            <a:headEnd/>
            <a:tailEnd/>
          </a:ln>
        </p:spPr>
        <p:txBody>
          <a:bodyPr wrap="none">
            <a:spAutoFit/>
          </a:bodyPr>
          <a:lstStyle/>
          <a:p>
            <a:r>
              <a:rPr lang="sr-Latn-CS" sz="3600" b="1" dirty="0" smtClean="0">
                <a:solidFill>
                  <a:srgbClr val="000072"/>
                </a:solidFill>
                <a:latin typeface="Calibri" pitchFamily="34" charset="0"/>
              </a:rPr>
              <a:t>Mf </a:t>
            </a:r>
            <a:r>
              <a:rPr lang="sr-Latn-CS" sz="3600" b="1" dirty="0">
                <a:solidFill>
                  <a:srgbClr val="000072"/>
                </a:solidFill>
                <a:latin typeface="Calibri" pitchFamily="34" charset="0"/>
              </a:rPr>
              <a:t>prepoznaju i eliminišu patogene</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lajd 6"/>
          <p:cNvPicPr>
            <a:picLocks noChangeAspect="1" noChangeArrowheads="1"/>
          </p:cNvPicPr>
          <p:nvPr/>
        </p:nvPicPr>
        <p:blipFill>
          <a:blip r:embed="rId2" cstate="print"/>
          <a:srcRect/>
          <a:stretch>
            <a:fillRect/>
          </a:stretch>
        </p:blipFill>
        <p:spPr bwMode="auto">
          <a:xfrm>
            <a:off x="2462213" y="1323975"/>
            <a:ext cx="4219575" cy="4210050"/>
          </a:xfrm>
          <a:prstGeom prst="rect">
            <a:avLst/>
          </a:prstGeom>
          <a:noFill/>
          <a:ln w="9525">
            <a:noFill/>
            <a:miter lim="800000"/>
            <a:headEnd/>
            <a:tailEnd/>
          </a:ln>
        </p:spPr>
      </p:pic>
      <p:sp>
        <p:nvSpPr>
          <p:cNvPr id="4" name="Text Box 3"/>
          <p:cNvSpPr txBox="1">
            <a:spLocks noChangeArrowheads="1"/>
          </p:cNvSpPr>
          <p:nvPr/>
        </p:nvSpPr>
        <p:spPr bwMode="auto">
          <a:xfrm>
            <a:off x="382328" y="404813"/>
            <a:ext cx="6970563" cy="646331"/>
          </a:xfrm>
          <a:prstGeom prst="rect">
            <a:avLst/>
          </a:prstGeom>
          <a:noFill/>
          <a:ln w="9525">
            <a:noFill/>
            <a:miter lim="800000"/>
            <a:headEnd/>
            <a:tailEnd/>
          </a:ln>
        </p:spPr>
        <p:txBody>
          <a:bodyPr wrap="none">
            <a:spAutoFit/>
          </a:bodyPr>
          <a:lstStyle/>
          <a:p>
            <a:r>
              <a:rPr lang="sr-Latn-CS" sz="3600" b="1" dirty="0" smtClean="0">
                <a:solidFill>
                  <a:srgbClr val="000072"/>
                </a:solidFill>
                <a:latin typeface="Calibri" pitchFamily="34" charset="0"/>
              </a:rPr>
              <a:t>Mf </a:t>
            </a:r>
            <a:r>
              <a:rPr lang="sr-Latn-CS" sz="3600" b="1" dirty="0">
                <a:solidFill>
                  <a:srgbClr val="000072"/>
                </a:solidFill>
                <a:latin typeface="Calibri" pitchFamily="34" charset="0"/>
              </a:rPr>
              <a:t>prepoznaju i eliminišu patogene</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lajd 7"/>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382328" y="404813"/>
            <a:ext cx="6970563" cy="646331"/>
          </a:xfrm>
          <a:prstGeom prst="rect">
            <a:avLst/>
          </a:prstGeom>
          <a:noFill/>
          <a:ln w="9525">
            <a:noFill/>
            <a:miter lim="800000"/>
            <a:headEnd/>
            <a:tailEnd/>
          </a:ln>
        </p:spPr>
        <p:txBody>
          <a:bodyPr wrap="none">
            <a:spAutoFit/>
          </a:bodyPr>
          <a:lstStyle/>
          <a:p>
            <a:r>
              <a:rPr lang="sr-Latn-CS" sz="3600" b="1" dirty="0" smtClean="0">
                <a:solidFill>
                  <a:srgbClr val="000072"/>
                </a:solidFill>
                <a:latin typeface="Calibri" pitchFamily="34" charset="0"/>
              </a:rPr>
              <a:t>Mf </a:t>
            </a:r>
            <a:r>
              <a:rPr lang="sr-Latn-CS" sz="3600" b="1" dirty="0">
                <a:solidFill>
                  <a:srgbClr val="000072"/>
                </a:solidFill>
                <a:latin typeface="Calibri" pitchFamily="34" charset="0"/>
              </a:rPr>
              <a:t>prepoznaju i eliminišu patogene</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lajd 8"/>
          <p:cNvPicPr>
            <a:picLocks noChangeAspect="1" noChangeArrowheads="1"/>
          </p:cNvPicPr>
          <p:nvPr/>
        </p:nvPicPr>
        <p:blipFill>
          <a:blip r:embed="rId2" cstate="print"/>
          <a:srcRect/>
          <a:stretch>
            <a:fillRect/>
          </a:stretch>
        </p:blipFill>
        <p:spPr bwMode="auto">
          <a:xfrm>
            <a:off x="2462213" y="1328738"/>
            <a:ext cx="4219575" cy="4200525"/>
          </a:xfrm>
          <a:prstGeom prst="rect">
            <a:avLst/>
          </a:prstGeom>
          <a:noFill/>
          <a:ln w="9525">
            <a:noFill/>
            <a:miter lim="800000"/>
            <a:headEnd/>
            <a:tailEnd/>
          </a:ln>
        </p:spPr>
      </p:pic>
      <p:sp>
        <p:nvSpPr>
          <p:cNvPr id="27651" name="Text Box 3"/>
          <p:cNvSpPr txBox="1">
            <a:spLocks noChangeArrowheads="1"/>
          </p:cNvSpPr>
          <p:nvPr/>
        </p:nvSpPr>
        <p:spPr bwMode="auto">
          <a:xfrm>
            <a:off x="704916" y="404813"/>
            <a:ext cx="6515117"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Pokreće se zapaljenje i dolaze </a:t>
            </a:r>
            <a:r>
              <a:rPr lang="sr-Latn-CS" sz="3600" b="1" dirty="0" smtClean="0">
                <a:solidFill>
                  <a:srgbClr val="000072"/>
                </a:solidFill>
                <a:latin typeface="Calibri" pitchFamily="34" charset="0"/>
              </a:rPr>
              <a:t>Nf</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lajd 9"/>
          <p:cNvPicPr>
            <a:picLocks noChangeAspect="1" noChangeArrowheads="1"/>
          </p:cNvPicPr>
          <p:nvPr/>
        </p:nvPicPr>
        <p:blipFill>
          <a:blip r:embed="rId2" cstate="print"/>
          <a:srcRect/>
          <a:stretch>
            <a:fillRect/>
          </a:stretch>
        </p:blipFill>
        <p:spPr bwMode="auto">
          <a:xfrm>
            <a:off x="2457450" y="1319213"/>
            <a:ext cx="4229100" cy="4219575"/>
          </a:xfrm>
          <a:prstGeom prst="rect">
            <a:avLst/>
          </a:prstGeom>
          <a:noFill/>
          <a:ln w="9525">
            <a:noFill/>
            <a:miter lim="800000"/>
            <a:headEnd/>
            <a:tailEnd/>
          </a:ln>
        </p:spPr>
      </p:pic>
      <p:sp>
        <p:nvSpPr>
          <p:cNvPr id="4" name="Text Box 3"/>
          <p:cNvSpPr txBox="1">
            <a:spLocks noChangeArrowheads="1"/>
          </p:cNvSpPr>
          <p:nvPr/>
        </p:nvSpPr>
        <p:spPr bwMode="auto">
          <a:xfrm>
            <a:off x="704916" y="404813"/>
            <a:ext cx="6547177"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Pokreće se zapaljenje i dolaze </a:t>
            </a:r>
            <a:r>
              <a:rPr lang="sr-Latn-CS" sz="3600" b="1" dirty="0" smtClean="0">
                <a:solidFill>
                  <a:srgbClr val="000072"/>
                </a:solidFill>
                <a:latin typeface="Calibri" pitchFamily="34" charset="0"/>
              </a:rPr>
              <a:t>Nf</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lajd 10"/>
          <p:cNvPicPr>
            <a:picLocks noChangeAspect="1" noChangeArrowheads="1"/>
          </p:cNvPicPr>
          <p:nvPr/>
        </p:nvPicPr>
        <p:blipFill>
          <a:blip r:embed="rId2" cstate="print"/>
          <a:srcRect/>
          <a:stretch>
            <a:fillRect/>
          </a:stretch>
        </p:blipFill>
        <p:spPr bwMode="auto">
          <a:xfrm>
            <a:off x="2466975" y="1319213"/>
            <a:ext cx="4210050" cy="4219575"/>
          </a:xfrm>
          <a:prstGeom prst="rect">
            <a:avLst/>
          </a:prstGeom>
          <a:noFill/>
          <a:ln w="9525">
            <a:noFill/>
            <a:miter lim="800000"/>
            <a:headEnd/>
            <a:tailEnd/>
          </a:ln>
        </p:spPr>
      </p:pic>
      <p:sp>
        <p:nvSpPr>
          <p:cNvPr id="29699" name="Text Box 3"/>
          <p:cNvSpPr txBox="1">
            <a:spLocks noChangeArrowheads="1"/>
          </p:cNvSpPr>
          <p:nvPr/>
        </p:nvSpPr>
        <p:spPr bwMode="auto">
          <a:xfrm>
            <a:off x="104839" y="404813"/>
            <a:ext cx="8934323" cy="615553"/>
          </a:xfrm>
          <a:prstGeom prst="rect">
            <a:avLst/>
          </a:prstGeom>
          <a:noFill/>
          <a:ln w="9525">
            <a:noFill/>
            <a:miter lim="800000"/>
            <a:headEnd/>
            <a:tailEnd/>
          </a:ln>
        </p:spPr>
        <p:txBody>
          <a:bodyPr wrap="square">
            <a:spAutoFit/>
          </a:bodyPr>
          <a:lstStyle/>
          <a:p>
            <a:r>
              <a:rPr lang="sr-Latn-CS" sz="3400" b="1" dirty="0">
                <a:solidFill>
                  <a:srgbClr val="000072"/>
                </a:solidFill>
                <a:latin typeface="Calibri" pitchFamily="34" charset="0"/>
              </a:rPr>
              <a:t>Antigen-prezentujuće ćelije preuzimaju </a:t>
            </a:r>
            <a:r>
              <a:rPr lang="sr-Latn-CS" sz="3400" b="1" dirty="0" smtClean="0">
                <a:solidFill>
                  <a:srgbClr val="000072"/>
                </a:solidFill>
                <a:latin typeface="Calibri" pitchFamily="34" charset="0"/>
              </a:rPr>
              <a:t>antigen…</a:t>
            </a:r>
            <a:endParaRPr lang="en-US" sz="34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105"/>
            <a:ext cx="7445375" cy="636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Box 2"/>
          <p:cNvSpPr txBox="1">
            <a:spLocks noChangeArrowheads="1"/>
          </p:cNvSpPr>
          <p:nvPr/>
        </p:nvSpPr>
        <p:spPr bwMode="auto">
          <a:xfrm>
            <a:off x="4859338" y="765175"/>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a:t>hrana</a:t>
            </a:r>
            <a:endParaRPr lang="en-US"/>
          </a:p>
        </p:txBody>
      </p:sp>
      <p:sp>
        <p:nvSpPr>
          <p:cNvPr id="121860" name="TextBox 4"/>
          <p:cNvSpPr txBox="1">
            <a:spLocks noChangeArrowheads="1"/>
          </p:cNvSpPr>
          <p:nvPr/>
        </p:nvSpPr>
        <p:spPr bwMode="auto">
          <a:xfrm>
            <a:off x="7235825" y="5876925"/>
            <a:ext cx="1368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a:t>povrede</a:t>
            </a:r>
            <a:endParaRPr lang="en-US"/>
          </a:p>
        </p:txBody>
      </p:sp>
      <p:sp>
        <p:nvSpPr>
          <p:cNvPr id="121861" name="TextBox 5"/>
          <p:cNvSpPr txBox="1">
            <a:spLocks noChangeArrowheads="1"/>
          </p:cNvSpPr>
          <p:nvPr/>
        </p:nvSpPr>
        <p:spPr bwMode="auto">
          <a:xfrm>
            <a:off x="0" y="4365625"/>
            <a:ext cx="1728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a:t>Povdigestivni trakt</a:t>
            </a:r>
            <a:endParaRPr lang="en-US"/>
          </a:p>
        </p:txBody>
      </p:sp>
      <p:sp>
        <p:nvSpPr>
          <p:cNvPr id="121862" name="TextBox 6"/>
          <p:cNvSpPr txBox="1">
            <a:spLocks noChangeArrowheads="1"/>
          </p:cNvSpPr>
          <p:nvPr/>
        </p:nvSpPr>
        <p:spPr bwMode="auto">
          <a:xfrm>
            <a:off x="0" y="0"/>
            <a:ext cx="7920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dirty="0" smtClean="0"/>
              <a:t>NEKI OD NAČINA UNOSA </a:t>
            </a:r>
            <a:r>
              <a:rPr lang="sr-Latn-RS" dirty="0"/>
              <a:t>ILI </a:t>
            </a:r>
            <a:r>
              <a:rPr lang="sr-Latn-RS" dirty="0" smtClean="0"/>
              <a:t>ULAZA INFEKTIVNIH AGENASA (IA)</a:t>
            </a:r>
          </a:p>
          <a:p>
            <a:r>
              <a:rPr lang="sr-Latn-RS" dirty="0" smtClean="0"/>
              <a:t> U ORGANIZAM DOMAĆINA</a:t>
            </a:r>
            <a:endParaRPr lang="en-US" dirty="0"/>
          </a:p>
        </p:txBody>
      </p:sp>
    </p:spTree>
    <p:extLst>
      <p:ext uri="{BB962C8B-B14F-4D97-AF65-F5344CB8AC3E}">
        <p14:creationId xmlns:p14="http://schemas.microsoft.com/office/powerpoint/2010/main" val="20814565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lajd 11"/>
          <p:cNvPicPr>
            <a:picLocks noChangeAspect="1" noChangeArrowheads="1"/>
          </p:cNvPicPr>
          <p:nvPr/>
        </p:nvPicPr>
        <p:blipFill>
          <a:blip r:embed="rId2" cstate="print"/>
          <a:srcRect/>
          <a:stretch>
            <a:fillRect/>
          </a:stretch>
        </p:blipFill>
        <p:spPr bwMode="auto">
          <a:xfrm>
            <a:off x="2466975" y="1314450"/>
            <a:ext cx="4210050" cy="4229100"/>
          </a:xfrm>
          <a:prstGeom prst="rect">
            <a:avLst/>
          </a:prstGeom>
          <a:noFill/>
          <a:ln w="9525">
            <a:noFill/>
            <a:miter lim="800000"/>
            <a:headEnd/>
            <a:tailEnd/>
          </a:ln>
        </p:spPr>
      </p:pic>
      <p:sp>
        <p:nvSpPr>
          <p:cNvPr id="4" name="Text Box 3"/>
          <p:cNvSpPr txBox="1">
            <a:spLocks noChangeArrowheads="1"/>
          </p:cNvSpPr>
          <p:nvPr/>
        </p:nvSpPr>
        <p:spPr bwMode="auto">
          <a:xfrm>
            <a:off x="104839" y="404813"/>
            <a:ext cx="8934323" cy="615553"/>
          </a:xfrm>
          <a:prstGeom prst="rect">
            <a:avLst/>
          </a:prstGeom>
          <a:noFill/>
          <a:ln w="9525">
            <a:noFill/>
            <a:miter lim="800000"/>
            <a:headEnd/>
            <a:tailEnd/>
          </a:ln>
        </p:spPr>
        <p:txBody>
          <a:bodyPr wrap="square">
            <a:spAutoFit/>
          </a:bodyPr>
          <a:lstStyle/>
          <a:p>
            <a:r>
              <a:rPr lang="sr-Latn-CS" sz="3400" b="1" dirty="0">
                <a:solidFill>
                  <a:srgbClr val="000072"/>
                </a:solidFill>
                <a:latin typeface="Calibri" pitchFamily="34" charset="0"/>
              </a:rPr>
              <a:t>Antigen-prezentujuće ćelije preuzimaju </a:t>
            </a:r>
            <a:r>
              <a:rPr lang="sr-Latn-CS" sz="3400" b="1" dirty="0" smtClean="0">
                <a:solidFill>
                  <a:srgbClr val="000072"/>
                </a:solidFill>
                <a:latin typeface="Calibri" pitchFamily="34" charset="0"/>
              </a:rPr>
              <a:t>antigen…</a:t>
            </a:r>
            <a:endParaRPr lang="en-US" sz="34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lajd 12"/>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31747"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lajd 13"/>
          <p:cNvPicPr>
            <a:picLocks noChangeAspect="1" noChangeArrowheads="1"/>
          </p:cNvPicPr>
          <p:nvPr/>
        </p:nvPicPr>
        <p:blipFill>
          <a:blip r:embed="rId2" cstate="print"/>
          <a:srcRect/>
          <a:stretch>
            <a:fillRect/>
          </a:stretch>
        </p:blipFill>
        <p:spPr bwMode="auto">
          <a:xfrm>
            <a:off x="2466975" y="1323975"/>
            <a:ext cx="4210050" cy="4210050"/>
          </a:xfrm>
          <a:prstGeom prst="rect">
            <a:avLst/>
          </a:prstGeom>
          <a:noFill/>
          <a:ln w="9525">
            <a:noFill/>
            <a:miter lim="800000"/>
            <a:headEnd/>
            <a:tailEnd/>
          </a:ln>
        </p:spPr>
      </p:pic>
      <p:sp>
        <p:nvSpPr>
          <p:cNvPr id="4"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2438400" y="1309688"/>
            <a:ext cx="4267200" cy="4238625"/>
          </a:xfrm>
          <a:prstGeom prst="rect">
            <a:avLst/>
          </a:prstGeom>
          <a:noFill/>
          <a:ln w="9525">
            <a:noFill/>
            <a:miter lim="800000"/>
            <a:headEnd/>
            <a:tailEnd/>
          </a:ln>
          <a:effectLst/>
        </p:spPr>
      </p:pic>
      <p:sp>
        <p:nvSpPr>
          <p:cNvPr id="6" name="TextBox 5"/>
          <p:cNvSpPr txBox="1"/>
          <p:nvPr/>
        </p:nvSpPr>
        <p:spPr>
          <a:xfrm>
            <a:off x="3857620" y="4786322"/>
            <a:ext cx="1169294" cy="369332"/>
          </a:xfrm>
          <a:prstGeom prst="rect">
            <a:avLst/>
          </a:prstGeom>
          <a:noFill/>
        </p:spPr>
        <p:txBody>
          <a:bodyPr wrap="none" rtlCol="0">
            <a:spAutoFit/>
          </a:bodyPr>
          <a:lstStyle/>
          <a:p>
            <a:r>
              <a:rPr lang="sr-Latn-CS" b="1" dirty="0" smtClean="0">
                <a:latin typeface="Calibri" pitchFamily="34" charset="0"/>
              </a:rPr>
              <a:t>Limfni sud</a:t>
            </a:r>
            <a:endParaRPr lang="sr-Latn-CS" b="1" dirty="0">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lajd 15"/>
          <p:cNvPicPr>
            <a:picLocks noChangeAspect="1" noChangeArrowheads="1"/>
          </p:cNvPicPr>
          <p:nvPr/>
        </p:nvPicPr>
        <p:blipFill>
          <a:blip r:embed="rId2" cstate="print"/>
          <a:srcRect/>
          <a:stretch>
            <a:fillRect/>
          </a:stretch>
        </p:blipFill>
        <p:spPr bwMode="auto">
          <a:xfrm>
            <a:off x="2457450" y="1319213"/>
            <a:ext cx="4229100" cy="4219575"/>
          </a:xfrm>
          <a:prstGeom prst="rect">
            <a:avLst/>
          </a:prstGeom>
          <a:noFill/>
          <a:ln w="9525">
            <a:noFill/>
            <a:miter lim="800000"/>
            <a:headEnd/>
            <a:tailEnd/>
          </a:ln>
        </p:spPr>
      </p:pic>
      <p:sp>
        <p:nvSpPr>
          <p:cNvPr id="4"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lajd 16"/>
          <p:cNvPicPr>
            <a:picLocks noChangeAspect="1" noChangeArrowheads="1"/>
          </p:cNvPicPr>
          <p:nvPr/>
        </p:nvPicPr>
        <p:blipFill>
          <a:blip r:embed="rId2" cstate="print"/>
          <a:srcRect/>
          <a:stretch>
            <a:fillRect/>
          </a:stretch>
        </p:blipFill>
        <p:spPr bwMode="auto">
          <a:xfrm>
            <a:off x="2457450" y="1314450"/>
            <a:ext cx="4229100" cy="4229100"/>
          </a:xfrm>
          <a:prstGeom prst="rect">
            <a:avLst/>
          </a:prstGeom>
          <a:noFill/>
          <a:ln w="9525">
            <a:noFill/>
            <a:miter lim="800000"/>
            <a:headEnd/>
            <a:tailEnd/>
          </a:ln>
        </p:spPr>
      </p:pic>
      <p:sp>
        <p:nvSpPr>
          <p:cNvPr id="4"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lajd 17"/>
          <p:cNvPicPr>
            <a:picLocks noChangeAspect="1" noChangeArrowheads="1"/>
          </p:cNvPicPr>
          <p:nvPr/>
        </p:nvPicPr>
        <p:blipFill>
          <a:blip r:embed="rId2" cstate="print"/>
          <a:srcRect/>
          <a:stretch>
            <a:fillRect/>
          </a:stretch>
        </p:blipFill>
        <p:spPr bwMode="auto">
          <a:xfrm>
            <a:off x="2457450" y="1323975"/>
            <a:ext cx="4229100" cy="4210050"/>
          </a:xfrm>
          <a:prstGeom prst="rect">
            <a:avLst/>
          </a:prstGeom>
          <a:noFill/>
          <a:ln w="9525">
            <a:noFill/>
            <a:miter lim="800000"/>
            <a:headEnd/>
            <a:tailEnd/>
          </a:ln>
        </p:spPr>
      </p:pic>
      <p:sp>
        <p:nvSpPr>
          <p:cNvPr id="4"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lajd 18"/>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5"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
        <p:nvSpPr>
          <p:cNvPr id="6" name="TextBox 5"/>
          <p:cNvSpPr txBox="1"/>
          <p:nvPr/>
        </p:nvSpPr>
        <p:spPr>
          <a:xfrm>
            <a:off x="3929058" y="4000504"/>
            <a:ext cx="1239314" cy="369332"/>
          </a:xfrm>
          <a:prstGeom prst="rect">
            <a:avLst/>
          </a:prstGeom>
          <a:solidFill>
            <a:srgbClr val="AFD0EF"/>
          </a:solidFill>
        </p:spPr>
        <p:txBody>
          <a:bodyPr wrap="none" rtlCol="0">
            <a:spAutoFit/>
          </a:bodyPr>
          <a:lstStyle/>
          <a:p>
            <a:r>
              <a:rPr lang="sr-Latn-CS" b="1" dirty="0" smtClean="0">
                <a:latin typeface="Calibri" pitchFamily="34" charset="0"/>
              </a:rPr>
              <a:t>Limfni čvor</a:t>
            </a:r>
            <a:endParaRPr lang="sr-Latn-CS" b="1" dirty="0">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lajd 19"/>
          <p:cNvPicPr>
            <a:picLocks noChangeAspect="1" noChangeArrowheads="1"/>
          </p:cNvPicPr>
          <p:nvPr/>
        </p:nvPicPr>
        <p:blipFill>
          <a:blip r:embed="rId2" cstate="print"/>
          <a:srcRect/>
          <a:stretch>
            <a:fillRect/>
          </a:stretch>
        </p:blipFill>
        <p:spPr bwMode="auto">
          <a:xfrm>
            <a:off x="2457450" y="1323975"/>
            <a:ext cx="4229100" cy="4210050"/>
          </a:xfrm>
          <a:prstGeom prst="rect">
            <a:avLst/>
          </a:prstGeom>
          <a:noFill/>
          <a:ln w="9525">
            <a:noFill/>
            <a:miter lim="800000"/>
            <a:headEnd/>
            <a:tailEnd/>
          </a:ln>
        </p:spPr>
      </p:pic>
      <p:sp>
        <p:nvSpPr>
          <p:cNvPr id="4"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lajd 20"/>
          <p:cNvPicPr>
            <a:picLocks noChangeAspect="1" noChangeArrowheads="1"/>
          </p:cNvPicPr>
          <p:nvPr/>
        </p:nvPicPr>
        <p:blipFill>
          <a:blip r:embed="rId2" cstate="print"/>
          <a:srcRect/>
          <a:stretch>
            <a:fillRect/>
          </a:stretch>
        </p:blipFill>
        <p:spPr bwMode="auto">
          <a:xfrm>
            <a:off x="2466975" y="1319213"/>
            <a:ext cx="4210050" cy="4219575"/>
          </a:xfrm>
          <a:prstGeom prst="rect">
            <a:avLst/>
          </a:prstGeom>
          <a:noFill/>
          <a:ln w="9525">
            <a:noFill/>
            <a:miter lim="800000"/>
            <a:headEnd/>
            <a:tailEnd/>
          </a:ln>
        </p:spPr>
      </p:pic>
      <p:sp>
        <p:nvSpPr>
          <p:cNvPr id="4" name="Text Box 3"/>
          <p:cNvSpPr txBox="1">
            <a:spLocks noChangeArrowheads="1"/>
          </p:cNvSpPr>
          <p:nvPr/>
        </p:nvSpPr>
        <p:spPr bwMode="auto">
          <a:xfrm>
            <a:off x="1077678" y="404813"/>
            <a:ext cx="698864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u drenirajući limfni čvor... </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14" descr="Резултат слика за viral antige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836712"/>
            <a:ext cx="3513238" cy="209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72" y="4509120"/>
            <a:ext cx="3733038" cy="228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7963" y="1785045"/>
            <a:ext cx="4519824" cy="308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7929" y="673497"/>
            <a:ext cx="2060575"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Rectangle 30"/>
          <p:cNvSpPr>
            <a:spLocks noChangeArrowheads="1"/>
          </p:cNvSpPr>
          <p:nvPr/>
        </p:nvSpPr>
        <p:spPr bwMode="auto">
          <a:xfrm>
            <a:off x="2214563" y="6596063"/>
            <a:ext cx="5715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100">
                <a:latin typeface="Arial" panose="020B0604020202020204" pitchFamily="34" charset="0"/>
                <a:hlinkClick r:id="rId6"/>
              </a:rPr>
              <a:t>https://www.slideshare.net/DeepakKumarGupta2/antigens-and-antibodies-51778376</a:t>
            </a:r>
            <a:endParaRPr lang="en-US" sz="1100">
              <a:latin typeface="Arial" panose="020B0604020202020204" pitchFamily="34" charset="0"/>
            </a:endParaRPr>
          </a:p>
        </p:txBody>
      </p:sp>
      <p:sp>
        <p:nvSpPr>
          <p:cNvPr id="8" name="Title 1"/>
          <p:cNvSpPr txBox="1">
            <a:spLocks/>
          </p:cNvSpPr>
          <p:nvPr/>
        </p:nvSpPr>
        <p:spPr>
          <a:xfrm>
            <a:off x="442119" y="69850"/>
            <a:ext cx="8229600" cy="1143000"/>
          </a:xfrm>
          <a:prstGeom prst="rect">
            <a:avLst/>
          </a:prstGeom>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sr-Latn-CS" dirty="0" smtClean="0">
                <a:solidFill>
                  <a:srgbClr val="002060"/>
                </a:solidFill>
              </a:rPr>
              <a:t>Osnovni pojmovi – </a:t>
            </a:r>
            <a:r>
              <a:rPr lang="sr-Latn-CS" u="sng" dirty="0" smtClean="0">
                <a:solidFill>
                  <a:srgbClr val="FF0000"/>
                </a:solidFill>
              </a:rPr>
              <a:t>antigeni</a:t>
            </a:r>
            <a:r>
              <a:rPr lang="sr-Latn-CS" dirty="0" smtClean="0">
                <a:solidFill>
                  <a:srgbClr val="FF0000"/>
                </a:solidFill>
              </a:rPr>
              <a:t> </a:t>
            </a:r>
            <a:r>
              <a:rPr lang="sr-Latn-CS" dirty="0" smtClean="0">
                <a:solidFill>
                  <a:srgbClr val="002060"/>
                </a:solidFill>
              </a:rPr>
              <a:t>(Ag)</a:t>
            </a:r>
            <a:endParaRPr lang="sr-Latn-CS" dirty="0">
              <a:solidFill>
                <a:srgbClr val="002060"/>
              </a:solidFill>
            </a:endParaRPr>
          </a:p>
        </p:txBody>
      </p:sp>
      <p:sp>
        <p:nvSpPr>
          <p:cNvPr id="2" name="TextBox 1"/>
          <p:cNvSpPr txBox="1"/>
          <p:nvPr/>
        </p:nvSpPr>
        <p:spPr bwMode="auto">
          <a:xfrm>
            <a:off x="7164288" y="2524834"/>
            <a:ext cx="1763688" cy="400110"/>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smtClean="0">
                <a:solidFill>
                  <a:srgbClr val="000072"/>
                </a:solidFill>
                <a:latin typeface="Comic Sans MS" pitchFamily="66" charset="0"/>
              </a:rPr>
              <a:t>helminti</a:t>
            </a:r>
            <a:endParaRPr lang="en-US" sz="2000" dirty="0" smtClean="0">
              <a:solidFill>
                <a:srgbClr val="000072"/>
              </a:solidFill>
              <a:latin typeface="Comic Sans MS" pitchFamily="66" charset="0"/>
            </a:endParaRPr>
          </a:p>
        </p:txBody>
      </p:sp>
      <p:sp>
        <p:nvSpPr>
          <p:cNvPr id="9" name="TextBox 8"/>
          <p:cNvSpPr txBox="1"/>
          <p:nvPr/>
        </p:nvSpPr>
        <p:spPr bwMode="auto">
          <a:xfrm>
            <a:off x="7164288" y="4201343"/>
            <a:ext cx="1763688" cy="307777"/>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1400" dirty="0" smtClean="0">
                <a:solidFill>
                  <a:srgbClr val="000072"/>
                </a:solidFill>
                <a:latin typeface="Comic Sans MS" pitchFamily="66" charset="0"/>
              </a:rPr>
              <a:t>Jaja helminata</a:t>
            </a:r>
            <a:endParaRPr lang="en-US" sz="1400" dirty="0" smtClean="0">
              <a:solidFill>
                <a:srgbClr val="000072"/>
              </a:solidFill>
              <a:latin typeface="Comic Sans MS" pitchFamily="66" charset="0"/>
            </a:endParaRPr>
          </a:p>
        </p:txBody>
      </p:sp>
      <p:sp>
        <p:nvSpPr>
          <p:cNvPr id="10" name="TextBox 9"/>
          <p:cNvSpPr txBox="1"/>
          <p:nvPr/>
        </p:nvSpPr>
        <p:spPr bwMode="auto">
          <a:xfrm>
            <a:off x="7164288" y="6021288"/>
            <a:ext cx="1763688" cy="307777"/>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1400" dirty="0" smtClean="0">
                <a:solidFill>
                  <a:srgbClr val="000072"/>
                </a:solidFill>
                <a:latin typeface="Comic Sans MS" pitchFamily="66" charset="0"/>
              </a:rPr>
              <a:t>Solubilni produkti</a:t>
            </a:r>
            <a:endParaRPr lang="en-US" sz="1400" dirty="0" smtClean="0">
              <a:solidFill>
                <a:srgbClr val="000072"/>
              </a:solidFill>
              <a:latin typeface="Comic Sans MS" pitchFamily="66" charset="0"/>
            </a:endParaRPr>
          </a:p>
        </p:txBody>
      </p:sp>
    </p:spTree>
    <p:extLst>
      <p:ext uri="{BB962C8B-B14F-4D97-AF65-F5344CB8AC3E}">
        <p14:creationId xmlns:p14="http://schemas.microsoft.com/office/powerpoint/2010/main" val="5916615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lajd 21"/>
          <p:cNvPicPr>
            <a:picLocks noChangeAspect="1" noChangeArrowheads="1"/>
          </p:cNvPicPr>
          <p:nvPr/>
        </p:nvPicPr>
        <p:blipFill>
          <a:blip r:embed="rId2" cstate="print"/>
          <a:srcRect/>
          <a:stretch>
            <a:fillRect/>
          </a:stretch>
        </p:blipFill>
        <p:spPr bwMode="auto">
          <a:xfrm>
            <a:off x="2457450" y="1314450"/>
            <a:ext cx="4229100" cy="4229100"/>
          </a:xfrm>
          <a:prstGeom prst="rect">
            <a:avLst/>
          </a:prstGeom>
          <a:noFill/>
          <a:ln w="9525">
            <a:noFill/>
            <a:miter lim="800000"/>
            <a:headEnd/>
            <a:tailEnd/>
          </a:ln>
        </p:spPr>
      </p:pic>
      <p:sp>
        <p:nvSpPr>
          <p:cNvPr id="40963" name="Text Box 3"/>
          <p:cNvSpPr txBox="1">
            <a:spLocks noChangeArrowheads="1"/>
          </p:cNvSpPr>
          <p:nvPr/>
        </p:nvSpPr>
        <p:spPr bwMode="auto">
          <a:xfrm>
            <a:off x="2026399" y="404813"/>
            <a:ext cx="5091202"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aktiviraju T-limfocite... </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lajd 22"/>
          <p:cNvPicPr>
            <a:picLocks noChangeAspect="1" noChangeArrowheads="1"/>
          </p:cNvPicPr>
          <p:nvPr/>
        </p:nvPicPr>
        <p:blipFill>
          <a:blip r:embed="rId2" cstate="print"/>
          <a:srcRect/>
          <a:stretch>
            <a:fillRect/>
          </a:stretch>
        </p:blipFill>
        <p:spPr bwMode="auto">
          <a:xfrm>
            <a:off x="2466975" y="1319213"/>
            <a:ext cx="4210050" cy="4219575"/>
          </a:xfrm>
          <a:prstGeom prst="rect">
            <a:avLst/>
          </a:prstGeom>
          <a:noFill/>
          <a:ln w="9525">
            <a:noFill/>
            <a:miter lim="800000"/>
            <a:headEnd/>
            <a:tailEnd/>
          </a:ln>
        </p:spPr>
      </p:pic>
      <p:sp>
        <p:nvSpPr>
          <p:cNvPr id="4" name="Text Box 3"/>
          <p:cNvSpPr txBox="1">
            <a:spLocks noChangeArrowheads="1"/>
          </p:cNvSpPr>
          <p:nvPr/>
        </p:nvSpPr>
        <p:spPr bwMode="auto">
          <a:xfrm>
            <a:off x="2026399" y="404813"/>
            <a:ext cx="5091202"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aktiviraju T-limfocite... </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lajd 23"/>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2026399" y="404813"/>
            <a:ext cx="5091202"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aktiviraju T-limfocite... </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lajd 24"/>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4035" name="Text Box 3"/>
          <p:cNvSpPr txBox="1">
            <a:spLocks noChangeArrowheads="1"/>
          </p:cNvSpPr>
          <p:nvPr/>
        </p:nvSpPr>
        <p:spPr bwMode="auto">
          <a:xfrm>
            <a:off x="379153" y="404813"/>
            <a:ext cx="838569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T-limfociti pomažu B-limfocitima</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lajd 25"/>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379153" y="404813"/>
            <a:ext cx="838569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T-limfociti pomažu B-limfocitima</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lajd 26"/>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379153" y="404813"/>
            <a:ext cx="838569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T-limfociti pomažu B-limfocitima</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lajd 27"/>
          <p:cNvPicPr>
            <a:picLocks noChangeAspect="1" noChangeArrowheads="1"/>
          </p:cNvPicPr>
          <p:nvPr/>
        </p:nvPicPr>
        <p:blipFill>
          <a:blip r:embed="rId2" cstate="print"/>
          <a:srcRect/>
          <a:stretch>
            <a:fillRect/>
          </a:stretch>
        </p:blipFill>
        <p:spPr bwMode="auto">
          <a:xfrm>
            <a:off x="2457450" y="1319213"/>
            <a:ext cx="4229100" cy="4219575"/>
          </a:xfrm>
          <a:prstGeom prst="rect">
            <a:avLst/>
          </a:prstGeom>
          <a:noFill/>
          <a:ln w="9525">
            <a:noFill/>
            <a:miter lim="800000"/>
            <a:headEnd/>
            <a:tailEnd/>
          </a:ln>
        </p:spPr>
      </p:pic>
      <p:sp>
        <p:nvSpPr>
          <p:cNvPr id="47107" name="Text Box 3"/>
          <p:cNvSpPr txBox="1">
            <a:spLocks noChangeArrowheads="1"/>
          </p:cNvSpPr>
          <p:nvPr/>
        </p:nvSpPr>
        <p:spPr bwMode="auto">
          <a:xfrm>
            <a:off x="914268" y="404813"/>
            <a:ext cx="731546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B-limfociti stvaraju antitela</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lajd 28"/>
          <p:cNvPicPr>
            <a:picLocks noChangeAspect="1" noChangeArrowheads="1"/>
          </p:cNvPicPr>
          <p:nvPr/>
        </p:nvPicPr>
        <p:blipFill>
          <a:blip r:embed="rId2" cstate="print"/>
          <a:srcRect/>
          <a:stretch>
            <a:fillRect/>
          </a:stretch>
        </p:blipFill>
        <p:spPr bwMode="auto">
          <a:xfrm>
            <a:off x="2466975" y="1319213"/>
            <a:ext cx="4210050" cy="4219575"/>
          </a:xfrm>
          <a:prstGeom prst="rect">
            <a:avLst/>
          </a:prstGeom>
          <a:noFill/>
          <a:ln w="9525">
            <a:noFill/>
            <a:miter lim="800000"/>
            <a:headEnd/>
            <a:tailEnd/>
          </a:ln>
        </p:spPr>
      </p:pic>
      <p:sp>
        <p:nvSpPr>
          <p:cNvPr id="4" name="Text Box 3"/>
          <p:cNvSpPr txBox="1">
            <a:spLocks noChangeArrowheads="1"/>
          </p:cNvSpPr>
          <p:nvPr/>
        </p:nvSpPr>
        <p:spPr bwMode="auto">
          <a:xfrm>
            <a:off x="914268" y="404813"/>
            <a:ext cx="731546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B-limfociti stvaraju antitela</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lajd 29"/>
          <p:cNvPicPr>
            <a:picLocks noChangeAspect="1" noChangeArrowheads="1"/>
          </p:cNvPicPr>
          <p:nvPr/>
        </p:nvPicPr>
        <p:blipFill>
          <a:blip r:embed="rId2" cstate="print"/>
          <a:srcRect/>
          <a:stretch>
            <a:fillRect/>
          </a:stretch>
        </p:blipFill>
        <p:spPr bwMode="auto">
          <a:xfrm>
            <a:off x="2466975" y="1314450"/>
            <a:ext cx="4210050" cy="4229100"/>
          </a:xfrm>
          <a:prstGeom prst="rect">
            <a:avLst/>
          </a:prstGeom>
          <a:noFill/>
          <a:ln w="9525">
            <a:noFill/>
            <a:miter lim="800000"/>
            <a:headEnd/>
            <a:tailEnd/>
          </a:ln>
        </p:spPr>
      </p:pic>
      <p:sp>
        <p:nvSpPr>
          <p:cNvPr id="4" name="Text Box 3"/>
          <p:cNvSpPr txBox="1">
            <a:spLocks noChangeArrowheads="1"/>
          </p:cNvSpPr>
          <p:nvPr/>
        </p:nvSpPr>
        <p:spPr bwMode="auto">
          <a:xfrm>
            <a:off x="914268" y="404813"/>
            <a:ext cx="731546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B-limfociti stvaraju antitela</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lajd 30"/>
          <p:cNvPicPr>
            <a:picLocks noChangeAspect="1" noChangeArrowheads="1"/>
          </p:cNvPicPr>
          <p:nvPr/>
        </p:nvPicPr>
        <p:blipFill>
          <a:blip r:embed="rId2" cstate="print"/>
          <a:srcRect/>
          <a:stretch>
            <a:fillRect/>
          </a:stretch>
        </p:blipFill>
        <p:spPr bwMode="auto">
          <a:xfrm>
            <a:off x="2466975" y="1319213"/>
            <a:ext cx="4210050" cy="4219575"/>
          </a:xfrm>
          <a:prstGeom prst="rect">
            <a:avLst/>
          </a:prstGeom>
          <a:noFill/>
          <a:ln w="9525">
            <a:noFill/>
            <a:miter lim="800000"/>
            <a:headEnd/>
            <a:tailEnd/>
          </a:ln>
        </p:spPr>
      </p:pic>
      <p:sp>
        <p:nvSpPr>
          <p:cNvPr id="4" name="Text Box 3"/>
          <p:cNvSpPr txBox="1">
            <a:spLocks noChangeArrowheads="1"/>
          </p:cNvSpPr>
          <p:nvPr/>
        </p:nvSpPr>
        <p:spPr bwMode="auto">
          <a:xfrm>
            <a:off x="914268" y="404813"/>
            <a:ext cx="731546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B-limfociti stvaraju antitela</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oup 2"/>
          <p:cNvGrpSpPr>
            <a:grpSpLocks/>
          </p:cNvGrpSpPr>
          <p:nvPr/>
        </p:nvGrpSpPr>
        <p:grpSpPr bwMode="auto">
          <a:xfrm>
            <a:off x="3655293" y="2411413"/>
            <a:ext cx="2428875" cy="2127250"/>
            <a:chOff x="3629" y="287"/>
            <a:chExt cx="4397" cy="3686"/>
          </a:xfrm>
        </p:grpSpPr>
        <p:pic>
          <p:nvPicPr>
            <p:cNvPr id="13110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9" y="287"/>
              <a:ext cx="4397" cy="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101" name="Group 4"/>
            <p:cNvGrpSpPr>
              <a:grpSpLocks/>
            </p:cNvGrpSpPr>
            <p:nvPr/>
          </p:nvGrpSpPr>
          <p:grpSpPr bwMode="auto">
            <a:xfrm>
              <a:off x="4931" y="2087"/>
              <a:ext cx="2" cy="1812"/>
              <a:chOff x="4931" y="2087"/>
              <a:chExt cx="2" cy="1812"/>
            </a:xfrm>
          </p:grpSpPr>
          <p:sp>
            <p:nvSpPr>
              <p:cNvPr id="131106" name="Freeform 5"/>
              <p:cNvSpPr>
                <a:spLocks/>
              </p:cNvSpPr>
              <p:nvPr/>
            </p:nvSpPr>
            <p:spPr bwMode="auto">
              <a:xfrm>
                <a:off x="4931" y="2087"/>
                <a:ext cx="2" cy="1812"/>
              </a:xfrm>
              <a:custGeom>
                <a:avLst/>
                <a:gdLst>
                  <a:gd name="T0" fmla="*/ 0 w 2"/>
                  <a:gd name="T1" fmla="*/ 1812 h 1812"/>
                  <a:gd name="T2" fmla="*/ 0 w 2"/>
                  <a:gd name="T3" fmla="*/ 0 h 1812"/>
                  <a:gd name="T4" fmla="*/ 0 60000 65536"/>
                  <a:gd name="T5" fmla="*/ 0 60000 65536"/>
                  <a:gd name="T6" fmla="*/ 0 w 2"/>
                  <a:gd name="T7" fmla="*/ 0 h 1812"/>
                  <a:gd name="T8" fmla="*/ 2 w 2"/>
                  <a:gd name="T9" fmla="*/ 1812 h 1812"/>
                </a:gdLst>
                <a:ahLst/>
                <a:cxnLst>
                  <a:cxn ang="T4">
                    <a:pos x="T0" y="T1"/>
                  </a:cxn>
                  <a:cxn ang="T5">
                    <a:pos x="T2" y="T3"/>
                  </a:cxn>
                </a:cxnLst>
                <a:rect l="T6" t="T7" r="T8" b="T9"/>
                <a:pathLst>
                  <a:path w="2" h="1812">
                    <a:moveTo>
                      <a:pt x="0" y="1812"/>
                    </a:moveTo>
                    <a:lnTo>
                      <a:pt x="0" y="0"/>
                    </a:lnTo>
                  </a:path>
                </a:pathLst>
              </a:custGeom>
              <a:noFill/>
              <a:ln w="19812">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1102" name="Group 6"/>
            <p:cNvGrpSpPr>
              <a:grpSpLocks/>
            </p:cNvGrpSpPr>
            <p:nvPr/>
          </p:nvGrpSpPr>
          <p:grpSpPr bwMode="auto">
            <a:xfrm>
              <a:off x="5098" y="2306"/>
              <a:ext cx="223" cy="1332"/>
              <a:chOff x="5098" y="2306"/>
              <a:chExt cx="223" cy="1332"/>
            </a:xfrm>
          </p:grpSpPr>
          <p:sp>
            <p:nvSpPr>
              <p:cNvPr id="131105" name="Freeform 7"/>
              <p:cNvSpPr>
                <a:spLocks/>
              </p:cNvSpPr>
              <p:nvPr/>
            </p:nvSpPr>
            <p:spPr bwMode="auto">
              <a:xfrm>
                <a:off x="5098" y="2306"/>
                <a:ext cx="223" cy="1332"/>
              </a:xfrm>
              <a:custGeom>
                <a:avLst/>
                <a:gdLst>
                  <a:gd name="T0" fmla="*/ 0 w 223"/>
                  <a:gd name="T1" fmla="*/ 0 h 1332"/>
                  <a:gd name="T2" fmla="*/ 223 w 223"/>
                  <a:gd name="T3" fmla="*/ 0 h 1332"/>
                  <a:gd name="T4" fmla="*/ 223 w 223"/>
                  <a:gd name="T5" fmla="*/ 1332 h 1332"/>
                  <a:gd name="T6" fmla="*/ 0 w 223"/>
                  <a:gd name="T7" fmla="*/ 1332 h 1332"/>
                  <a:gd name="T8" fmla="*/ 0 w 223"/>
                  <a:gd name="T9" fmla="*/ 0 h 1332"/>
                  <a:gd name="T10" fmla="*/ 0 60000 65536"/>
                  <a:gd name="T11" fmla="*/ 0 60000 65536"/>
                  <a:gd name="T12" fmla="*/ 0 60000 65536"/>
                  <a:gd name="T13" fmla="*/ 0 60000 65536"/>
                  <a:gd name="T14" fmla="*/ 0 60000 65536"/>
                  <a:gd name="T15" fmla="*/ 0 w 223"/>
                  <a:gd name="T16" fmla="*/ 0 h 1332"/>
                  <a:gd name="T17" fmla="*/ 223 w 223"/>
                  <a:gd name="T18" fmla="*/ 1332 h 1332"/>
                </a:gdLst>
                <a:ahLst/>
                <a:cxnLst>
                  <a:cxn ang="T10">
                    <a:pos x="T0" y="T1"/>
                  </a:cxn>
                  <a:cxn ang="T11">
                    <a:pos x="T2" y="T3"/>
                  </a:cxn>
                  <a:cxn ang="T12">
                    <a:pos x="T4" y="T5"/>
                  </a:cxn>
                  <a:cxn ang="T13">
                    <a:pos x="T6" y="T7"/>
                  </a:cxn>
                  <a:cxn ang="T14">
                    <a:pos x="T8" y="T9"/>
                  </a:cxn>
                </a:cxnLst>
                <a:rect l="T15" t="T16" r="T17" b="T18"/>
                <a:pathLst>
                  <a:path w="223" h="1332">
                    <a:moveTo>
                      <a:pt x="0" y="0"/>
                    </a:moveTo>
                    <a:lnTo>
                      <a:pt x="223" y="0"/>
                    </a:lnTo>
                    <a:lnTo>
                      <a:pt x="223" y="1332"/>
                    </a:lnTo>
                    <a:lnTo>
                      <a:pt x="0" y="1332"/>
                    </a:lnTo>
                    <a:lnTo>
                      <a:pt x="0" y="0"/>
                    </a:lnTo>
                    <a:close/>
                  </a:path>
                </a:pathLst>
              </a:custGeom>
              <a:solidFill>
                <a:srgbClr val="6490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1103" name="Group 8"/>
            <p:cNvGrpSpPr>
              <a:grpSpLocks/>
            </p:cNvGrpSpPr>
            <p:nvPr/>
          </p:nvGrpSpPr>
          <p:grpSpPr bwMode="auto">
            <a:xfrm>
              <a:off x="7214" y="2111"/>
              <a:ext cx="2" cy="1776"/>
              <a:chOff x="7214" y="2111"/>
              <a:chExt cx="2" cy="1776"/>
            </a:xfrm>
          </p:grpSpPr>
          <p:sp>
            <p:nvSpPr>
              <p:cNvPr id="131104" name="Freeform 9"/>
              <p:cNvSpPr>
                <a:spLocks/>
              </p:cNvSpPr>
              <p:nvPr/>
            </p:nvSpPr>
            <p:spPr bwMode="auto">
              <a:xfrm>
                <a:off x="7214" y="2111"/>
                <a:ext cx="2" cy="1776"/>
              </a:xfrm>
              <a:custGeom>
                <a:avLst/>
                <a:gdLst>
                  <a:gd name="T0" fmla="*/ 0 w 2"/>
                  <a:gd name="T1" fmla="*/ 1776 h 1776"/>
                  <a:gd name="T2" fmla="*/ 0 w 2"/>
                  <a:gd name="T3" fmla="*/ 0 h 1776"/>
                  <a:gd name="T4" fmla="*/ 0 60000 65536"/>
                  <a:gd name="T5" fmla="*/ 0 60000 65536"/>
                  <a:gd name="T6" fmla="*/ 0 w 2"/>
                  <a:gd name="T7" fmla="*/ 0 h 1776"/>
                  <a:gd name="T8" fmla="*/ 2 w 2"/>
                  <a:gd name="T9" fmla="*/ 1776 h 1776"/>
                </a:gdLst>
                <a:ahLst/>
                <a:cxnLst>
                  <a:cxn ang="T4">
                    <a:pos x="T0" y="T1"/>
                  </a:cxn>
                  <a:cxn ang="T5">
                    <a:pos x="T2" y="T3"/>
                  </a:cxn>
                </a:cxnLst>
                <a:rect l="T6" t="T7" r="T8" b="T9"/>
                <a:pathLst>
                  <a:path w="2" h="1776">
                    <a:moveTo>
                      <a:pt x="0" y="1776"/>
                    </a:moveTo>
                    <a:lnTo>
                      <a:pt x="0" y="0"/>
                    </a:lnTo>
                  </a:path>
                </a:pathLst>
              </a:custGeom>
              <a:noFill/>
              <a:ln w="19812">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13107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4071938"/>
            <a:ext cx="259715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1"/>
          <p:cNvSpPr>
            <a:spLocks noChangeArrowheads="1"/>
          </p:cNvSpPr>
          <p:nvPr/>
        </p:nvSpPr>
        <p:spPr bwMode="auto">
          <a:xfrm>
            <a:off x="5207711" y="613766"/>
            <a:ext cx="393628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dirty="0" smtClean="0">
                <a:solidFill>
                  <a:srgbClr val="FF0000"/>
                </a:solidFill>
                <a:latin typeface="Arial" panose="020B0604020202020204" pitchFamily="34" charset="0"/>
              </a:rPr>
              <a:t>A</a:t>
            </a:r>
            <a:r>
              <a:rPr lang="sr-Latn-RS" sz="1800" b="1" dirty="0" smtClean="0">
                <a:solidFill>
                  <a:srgbClr val="FF0000"/>
                </a:solidFill>
                <a:latin typeface="Arial" panose="020B0604020202020204" pitchFamily="34" charset="0"/>
              </a:rPr>
              <a:t>t čine</a:t>
            </a:r>
            <a:r>
              <a:rPr lang="en-US" sz="1800" dirty="0" smtClean="0">
                <a:solidFill>
                  <a:srgbClr val="FF0000"/>
                </a:solidFill>
                <a:latin typeface="Arial" panose="020B0604020202020204" pitchFamily="34" charset="0"/>
              </a:rPr>
              <a:t> </a:t>
            </a:r>
            <a:r>
              <a:rPr lang="en-US" sz="1400" dirty="0">
                <a:solidFill>
                  <a:srgbClr val="FF0000"/>
                </a:solidFill>
                <a:latin typeface="Arial" panose="020B0604020202020204" pitchFamily="34" charset="0"/>
              </a:rPr>
              <a:t>20-25% </a:t>
            </a:r>
            <a:r>
              <a:rPr lang="en-US" sz="1400" dirty="0" err="1">
                <a:solidFill>
                  <a:srgbClr val="FF0000"/>
                </a:solidFill>
                <a:latin typeface="Arial" panose="020B0604020202020204" pitchFamily="34" charset="0"/>
              </a:rPr>
              <a:t>gama</a:t>
            </a:r>
            <a:r>
              <a:rPr lang="en-US" sz="1400" dirty="0">
                <a:solidFill>
                  <a:srgbClr val="FF0000"/>
                </a:solidFill>
                <a:latin typeface="Arial" panose="020B0604020202020204" pitchFamily="34" charset="0"/>
              </a:rPr>
              <a:t> </a:t>
            </a:r>
            <a:r>
              <a:rPr lang="en-US" sz="1400" dirty="0" err="1">
                <a:solidFill>
                  <a:srgbClr val="FF0000"/>
                </a:solidFill>
                <a:latin typeface="Arial" panose="020B0604020202020204" pitchFamily="34" charset="0"/>
              </a:rPr>
              <a:t>globulina</a:t>
            </a:r>
            <a:r>
              <a:rPr lang="en-US" sz="1400" dirty="0">
                <a:solidFill>
                  <a:srgbClr val="FF0000"/>
                </a:solidFill>
                <a:latin typeface="Arial" panose="020B0604020202020204" pitchFamily="34" charset="0"/>
              </a:rPr>
              <a:t> </a:t>
            </a:r>
            <a:r>
              <a:rPr lang="en-US" sz="1400" dirty="0" err="1">
                <a:solidFill>
                  <a:srgbClr val="FF0000"/>
                </a:solidFill>
                <a:latin typeface="Arial" panose="020B0604020202020204" pitchFamily="34" charset="0"/>
              </a:rPr>
              <a:t>plazme</a:t>
            </a:r>
            <a:endParaRPr lang="en-US" sz="1400" dirty="0">
              <a:solidFill>
                <a:srgbClr val="FF0000"/>
              </a:solidFill>
              <a:latin typeface="Arial" panose="020B0604020202020204" pitchFamily="34" charset="0"/>
            </a:endParaRPr>
          </a:p>
        </p:txBody>
      </p:sp>
      <p:sp>
        <p:nvSpPr>
          <p:cNvPr id="131077" name="TextBox 13"/>
          <p:cNvSpPr txBox="1">
            <a:spLocks noChangeArrowheads="1"/>
          </p:cNvSpPr>
          <p:nvPr/>
        </p:nvSpPr>
        <p:spPr bwMode="auto">
          <a:xfrm>
            <a:off x="8429625" y="5500688"/>
            <a:ext cx="714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latin typeface="Arial" panose="020B0604020202020204" pitchFamily="34" charset="0"/>
              </a:rPr>
              <a:t>IgM</a:t>
            </a:r>
          </a:p>
        </p:txBody>
      </p:sp>
      <p:sp>
        <p:nvSpPr>
          <p:cNvPr id="131078" name="TextBox 13"/>
          <p:cNvSpPr txBox="1">
            <a:spLocks noChangeArrowheads="1"/>
          </p:cNvSpPr>
          <p:nvPr/>
        </p:nvSpPr>
        <p:spPr bwMode="auto">
          <a:xfrm>
            <a:off x="23813" y="2744788"/>
            <a:ext cx="32861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err="1">
                <a:solidFill>
                  <a:srgbClr val="FF0000"/>
                </a:solidFill>
                <a:latin typeface="Arial" panose="020B0604020202020204" pitchFamily="34" charset="0"/>
              </a:rPr>
              <a:t>IgG</a:t>
            </a:r>
            <a:r>
              <a:rPr lang="en-US" sz="1800" dirty="0">
                <a:solidFill>
                  <a:srgbClr val="FF0000"/>
                </a:solidFill>
                <a:latin typeface="Arial" panose="020B0604020202020204" pitchFamily="34" charset="0"/>
              </a:rPr>
              <a:t> </a:t>
            </a:r>
            <a:r>
              <a:rPr lang="en-US" sz="1800" dirty="0" err="1">
                <a:solidFill>
                  <a:srgbClr val="FF0000"/>
                </a:solidFill>
                <a:latin typeface="Arial" panose="020B0604020202020204" pitchFamily="34" charset="0"/>
              </a:rPr>
              <a:t>najveća</a:t>
            </a:r>
            <a:r>
              <a:rPr lang="en-US" sz="1800" dirty="0">
                <a:solidFill>
                  <a:srgbClr val="FF0000"/>
                </a:solidFill>
                <a:latin typeface="Arial" panose="020B0604020202020204" pitchFamily="34" charset="0"/>
              </a:rPr>
              <a:t> </a:t>
            </a:r>
            <a:r>
              <a:rPr lang="en-US" sz="1800" dirty="0" err="1">
                <a:solidFill>
                  <a:srgbClr val="FF0000"/>
                </a:solidFill>
                <a:latin typeface="Arial" panose="020B0604020202020204" pitchFamily="34" charset="0"/>
              </a:rPr>
              <a:t>frakcija</a:t>
            </a:r>
            <a:r>
              <a:rPr lang="en-US" sz="1800" dirty="0">
                <a:solidFill>
                  <a:srgbClr val="FF0000"/>
                </a:solidFill>
                <a:latin typeface="Arial" panose="020B0604020202020204" pitchFamily="34" charset="0"/>
              </a:rPr>
              <a:t> </a:t>
            </a:r>
            <a:r>
              <a:rPr lang="en-US" sz="1800" dirty="0" err="1">
                <a:solidFill>
                  <a:srgbClr val="FF0000"/>
                </a:solidFill>
                <a:latin typeface="Arial" panose="020B0604020202020204" pitchFamily="34" charset="0"/>
              </a:rPr>
              <a:t>oko</a:t>
            </a:r>
            <a:r>
              <a:rPr lang="en-US" sz="1800" dirty="0">
                <a:solidFill>
                  <a:srgbClr val="FF0000"/>
                </a:solidFill>
                <a:latin typeface="Arial" panose="020B0604020202020204" pitchFamily="34" charset="0"/>
              </a:rPr>
              <a:t> 80% </a:t>
            </a:r>
          </a:p>
        </p:txBody>
      </p:sp>
      <p:sp>
        <p:nvSpPr>
          <p:cNvPr id="131079" name="TextBox 13"/>
          <p:cNvSpPr txBox="1">
            <a:spLocks noChangeArrowheads="1"/>
          </p:cNvSpPr>
          <p:nvPr/>
        </p:nvSpPr>
        <p:spPr bwMode="auto">
          <a:xfrm>
            <a:off x="7635041" y="6466829"/>
            <a:ext cx="146697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err="1" smtClean="0">
                <a:solidFill>
                  <a:srgbClr val="FF0000"/>
                </a:solidFill>
                <a:latin typeface="Arial" panose="020B0604020202020204" pitchFamily="34" charset="0"/>
              </a:rPr>
              <a:t>IgM</a:t>
            </a:r>
            <a:r>
              <a:rPr lang="en-US" sz="1800" dirty="0" smtClean="0">
                <a:solidFill>
                  <a:srgbClr val="FF0000"/>
                </a:solidFill>
                <a:latin typeface="Arial" panose="020B0604020202020204" pitchFamily="34" charset="0"/>
              </a:rPr>
              <a:t> </a:t>
            </a:r>
            <a:r>
              <a:rPr lang="en-US" sz="1800" dirty="0" err="1">
                <a:solidFill>
                  <a:srgbClr val="FF0000"/>
                </a:solidFill>
                <a:latin typeface="Arial" panose="020B0604020202020204" pitchFamily="34" charset="0"/>
              </a:rPr>
              <a:t>oko</a:t>
            </a:r>
            <a:r>
              <a:rPr lang="en-US" sz="1800" dirty="0">
                <a:solidFill>
                  <a:srgbClr val="FF0000"/>
                </a:solidFill>
                <a:latin typeface="Arial" panose="020B0604020202020204" pitchFamily="34" charset="0"/>
              </a:rPr>
              <a:t> 5% </a:t>
            </a:r>
          </a:p>
        </p:txBody>
      </p:sp>
      <p:sp>
        <p:nvSpPr>
          <p:cNvPr id="131080" name="Rectangle 30"/>
          <p:cNvSpPr>
            <a:spLocks noChangeArrowheads="1"/>
          </p:cNvSpPr>
          <p:nvPr/>
        </p:nvSpPr>
        <p:spPr bwMode="auto">
          <a:xfrm>
            <a:off x="2214563" y="6596063"/>
            <a:ext cx="5715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100">
                <a:latin typeface="Arial" panose="020B0604020202020204" pitchFamily="34" charset="0"/>
                <a:hlinkClick r:id="rId4"/>
              </a:rPr>
              <a:t>https://www.slideshare.net/DeepakKumarGupta2/antigens-and-antibodies-51778376</a:t>
            </a:r>
            <a:endParaRPr lang="en-US" sz="1100">
              <a:latin typeface="Arial" panose="020B0604020202020204" pitchFamily="34" charset="0"/>
            </a:endParaRPr>
          </a:p>
        </p:txBody>
      </p:sp>
      <p:grpSp>
        <p:nvGrpSpPr>
          <p:cNvPr id="131081" name="Group 2"/>
          <p:cNvGrpSpPr>
            <a:grpSpLocks/>
          </p:cNvGrpSpPr>
          <p:nvPr/>
        </p:nvGrpSpPr>
        <p:grpSpPr bwMode="auto">
          <a:xfrm>
            <a:off x="252413" y="658813"/>
            <a:ext cx="2428875" cy="2127250"/>
            <a:chOff x="3629" y="287"/>
            <a:chExt cx="4397" cy="3686"/>
          </a:xfrm>
        </p:grpSpPr>
        <p:pic>
          <p:nvPicPr>
            <p:cNvPr id="13109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9" y="287"/>
              <a:ext cx="4397" cy="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94" name="Group 4"/>
            <p:cNvGrpSpPr>
              <a:grpSpLocks/>
            </p:cNvGrpSpPr>
            <p:nvPr/>
          </p:nvGrpSpPr>
          <p:grpSpPr bwMode="auto">
            <a:xfrm>
              <a:off x="4931" y="2087"/>
              <a:ext cx="2" cy="1812"/>
              <a:chOff x="4931" y="2087"/>
              <a:chExt cx="2" cy="1812"/>
            </a:xfrm>
          </p:grpSpPr>
          <p:sp>
            <p:nvSpPr>
              <p:cNvPr id="131099" name="Freeform 5"/>
              <p:cNvSpPr>
                <a:spLocks/>
              </p:cNvSpPr>
              <p:nvPr/>
            </p:nvSpPr>
            <p:spPr bwMode="auto">
              <a:xfrm>
                <a:off x="4931" y="2087"/>
                <a:ext cx="2" cy="1812"/>
              </a:xfrm>
              <a:custGeom>
                <a:avLst/>
                <a:gdLst>
                  <a:gd name="T0" fmla="*/ 0 w 2"/>
                  <a:gd name="T1" fmla="*/ 1812 h 1812"/>
                  <a:gd name="T2" fmla="*/ 0 w 2"/>
                  <a:gd name="T3" fmla="*/ 0 h 1812"/>
                  <a:gd name="T4" fmla="*/ 0 60000 65536"/>
                  <a:gd name="T5" fmla="*/ 0 60000 65536"/>
                  <a:gd name="T6" fmla="*/ 0 w 2"/>
                  <a:gd name="T7" fmla="*/ 0 h 1812"/>
                  <a:gd name="T8" fmla="*/ 2 w 2"/>
                  <a:gd name="T9" fmla="*/ 1812 h 1812"/>
                </a:gdLst>
                <a:ahLst/>
                <a:cxnLst>
                  <a:cxn ang="T4">
                    <a:pos x="T0" y="T1"/>
                  </a:cxn>
                  <a:cxn ang="T5">
                    <a:pos x="T2" y="T3"/>
                  </a:cxn>
                </a:cxnLst>
                <a:rect l="T6" t="T7" r="T8" b="T9"/>
                <a:pathLst>
                  <a:path w="2" h="1812">
                    <a:moveTo>
                      <a:pt x="0" y="1812"/>
                    </a:moveTo>
                    <a:lnTo>
                      <a:pt x="0" y="0"/>
                    </a:lnTo>
                  </a:path>
                </a:pathLst>
              </a:custGeom>
              <a:noFill/>
              <a:ln w="19812">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1095" name="Group 6"/>
            <p:cNvGrpSpPr>
              <a:grpSpLocks/>
            </p:cNvGrpSpPr>
            <p:nvPr/>
          </p:nvGrpSpPr>
          <p:grpSpPr bwMode="auto">
            <a:xfrm>
              <a:off x="5098" y="2306"/>
              <a:ext cx="223" cy="1332"/>
              <a:chOff x="5098" y="2306"/>
              <a:chExt cx="223" cy="1332"/>
            </a:xfrm>
          </p:grpSpPr>
          <p:sp>
            <p:nvSpPr>
              <p:cNvPr id="131098" name="Freeform 7"/>
              <p:cNvSpPr>
                <a:spLocks/>
              </p:cNvSpPr>
              <p:nvPr/>
            </p:nvSpPr>
            <p:spPr bwMode="auto">
              <a:xfrm>
                <a:off x="5098" y="2306"/>
                <a:ext cx="223" cy="1332"/>
              </a:xfrm>
              <a:custGeom>
                <a:avLst/>
                <a:gdLst>
                  <a:gd name="T0" fmla="*/ 0 w 223"/>
                  <a:gd name="T1" fmla="*/ 0 h 1332"/>
                  <a:gd name="T2" fmla="*/ 223 w 223"/>
                  <a:gd name="T3" fmla="*/ 0 h 1332"/>
                  <a:gd name="T4" fmla="*/ 223 w 223"/>
                  <a:gd name="T5" fmla="*/ 1332 h 1332"/>
                  <a:gd name="T6" fmla="*/ 0 w 223"/>
                  <a:gd name="T7" fmla="*/ 1332 h 1332"/>
                  <a:gd name="T8" fmla="*/ 0 w 223"/>
                  <a:gd name="T9" fmla="*/ 0 h 1332"/>
                  <a:gd name="T10" fmla="*/ 0 60000 65536"/>
                  <a:gd name="T11" fmla="*/ 0 60000 65536"/>
                  <a:gd name="T12" fmla="*/ 0 60000 65536"/>
                  <a:gd name="T13" fmla="*/ 0 60000 65536"/>
                  <a:gd name="T14" fmla="*/ 0 60000 65536"/>
                  <a:gd name="T15" fmla="*/ 0 w 223"/>
                  <a:gd name="T16" fmla="*/ 0 h 1332"/>
                  <a:gd name="T17" fmla="*/ 223 w 223"/>
                  <a:gd name="T18" fmla="*/ 1332 h 1332"/>
                </a:gdLst>
                <a:ahLst/>
                <a:cxnLst>
                  <a:cxn ang="T10">
                    <a:pos x="T0" y="T1"/>
                  </a:cxn>
                  <a:cxn ang="T11">
                    <a:pos x="T2" y="T3"/>
                  </a:cxn>
                  <a:cxn ang="T12">
                    <a:pos x="T4" y="T5"/>
                  </a:cxn>
                  <a:cxn ang="T13">
                    <a:pos x="T6" y="T7"/>
                  </a:cxn>
                  <a:cxn ang="T14">
                    <a:pos x="T8" y="T9"/>
                  </a:cxn>
                </a:cxnLst>
                <a:rect l="T15" t="T16" r="T17" b="T18"/>
                <a:pathLst>
                  <a:path w="223" h="1332">
                    <a:moveTo>
                      <a:pt x="0" y="0"/>
                    </a:moveTo>
                    <a:lnTo>
                      <a:pt x="223" y="0"/>
                    </a:lnTo>
                    <a:lnTo>
                      <a:pt x="223" y="1332"/>
                    </a:lnTo>
                    <a:lnTo>
                      <a:pt x="0" y="1332"/>
                    </a:lnTo>
                    <a:lnTo>
                      <a:pt x="0" y="0"/>
                    </a:lnTo>
                    <a:close/>
                  </a:path>
                </a:pathLst>
              </a:custGeom>
              <a:solidFill>
                <a:srgbClr val="6490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1096" name="Group 8"/>
            <p:cNvGrpSpPr>
              <a:grpSpLocks/>
            </p:cNvGrpSpPr>
            <p:nvPr/>
          </p:nvGrpSpPr>
          <p:grpSpPr bwMode="auto">
            <a:xfrm>
              <a:off x="7214" y="2111"/>
              <a:ext cx="2" cy="1776"/>
              <a:chOff x="7214" y="2111"/>
              <a:chExt cx="2" cy="1776"/>
            </a:xfrm>
          </p:grpSpPr>
          <p:sp>
            <p:nvSpPr>
              <p:cNvPr id="131097" name="Freeform 9"/>
              <p:cNvSpPr>
                <a:spLocks/>
              </p:cNvSpPr>
              <p:nvPr/>
            </p:nvSpPr>
            <p:spPr bwMode="auto">
              <a:xfrm>
                <a:off x="7214" y="2111"/>
                <a:ext cx="2" cy="1776"/>
              </a:xfrm>
              <a:custGeom>
                <a:avLst/>
                <a:gdLst>
                  <a:gd name="T0" fmla="*/ 0 w 2"/>
                  <a:gd name="T1" fmla="*/ 1776 h 1776"/>
                  <a:gd name="T2" fmla="*/ 0 w 2"/>
                  <a:gd name="T3" fmla="*/ 0 h 1776"/>
                  <a:gd name="T4" fmla="*/ 0 60000 65536"/>
                  <a:gd name="T5" fmla="*/ 0 60000 65536"/>
                  <a:gd name="T6" fmla="*/ 0 w 2"/>
                  <a:gd name="T7" fmla="*/ 0 h 1776"/>
                  <a:gd name="T8" fmla="*/ 2 w 2"/>
                  <a:gd name="T9" fmla="*/ 1776 h 1776"/>
                </a:gdLst>
                <a:ahLst/>
                <a:cxnLst>
                  <a:cxn ang="T4">
                    <a:pos x="T0" y="T1"/>
                  </a:cxn>
                  <a:cxn ang="T5">
                    <a:pos x="T2" y="T3"/>
                  </a:cxn>
                </a:cxnLst>
                <a:rect l="T6" t="T7" r="T8" b="T9"/>
                <a:pathLst>
                  <a:path w="2" h="1776">
                    <a:moveTo>
                      <a:pt x="0" y="1776"/>
                    </a:moveTo>
                    <a:lnTo>
                      <a:pt x="0" y="0"/>
                    </a:lnTo>
                  </a:path>
                </a:pathLst>
              </a:custGeom>
              <a:noFill/>
              <a:ln w="19812">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31082" name="Group 2"/>
          <p:cNvGrpSpPr>
            <a:grpSpLocks/>
          </p:cNvGrpSpPr>
          <p:nvPr/>
        </p:nvGrpSpPr>
        <p:grpSpPr bwMode="auto">
          <a:xfrm>
            <a:off x="251520" y="3966046"/>
            <a:ext cx="2428875" cy="2127250"/>
            <a:chOff x="3629" y="287"/>
            <a:chExt cx="4397" cy="3686"/>
          </a:xfrm>
        </p:grpSpPr>
        <p:pic>
          <p:nvPicPr>
            <p:cNvPr id="13108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9" y="287"/>
              <a:ext cx="4397" cy="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7" name="Group 4"/>
            <p:cNvGrpSpPr>
              <a:grpSpLocks/>
            </p:cNvGrpSpPr>
            <p:nvPr/>
          </p:nvGrpSpPr>
          <p:grpSpPr bwMode="auto">
            <a:xfrm>
              <a:off x="4931" y="2087"/>
              <a:ext cx="2" cy="1812"/>
              <a:chOff x="4931" y="2087"/>
              <a:chExt cx="2" cy="1812"/>
            </a:xfrm>
          </p:grpSpPr>
          <p:sp>
            <p:nvSpPr>
              <p:cNvPr id="131092" name="Freeform 5"/>
              <p:cNvSpPr>
                <a:spLocks/>
              </p:cNvSpPr>
              <p:nvPr/>
            </p:nvSpPr>
            <p:spPr bwMode="auto">
              <a:xfrm>
                <a:off x="4931" y="2087"/>
                <a:ext cx="2" cy="1812"/>
              </a:xfrm>
              <a:custGeom>
                <a:avLst/>
                <a:gdLst>
                  <a:gd name="T0" fmla="*/ 0 w 2"/>
                  <a:gd name="T1" fmla="*/ 1812 h 1812"/>
                  <a:gd name="T2" fmla="*/ 0 w 2"/>
                  <a:gd name="T3" fmla="*/ 0 h 1812"/>
                  <a:gd name="T4" fmla="*/ 0 60000 65536"/>
                  <a:gd name="T5" fmla="*/ 0 60000 65536"/>
                  <a:gd name="T6" fmla="*/ 0 w 2"/>
                  <a:gd name="T7" fmla="*/ 0 h 1812"/>
                  <a:gd name="T8" fmla="*/ 2 w 2"/>
                  <a:gd name="T9" fmla="*/ 1812 h 1812"/>
                </a:gdLst>
                <a:ahLst/>
                <a:cxnLst>
                  <a:cxn ang="T4">
                    <a:pos x="T0" y="T1"/>
                  </a:cxn>
                  <a:cxn ang="T5">
                    <a:pos x="T2" y="T3"/>
                  </a:cxn>
                </a:cxnLst>
                <a:rect l="T6" t="T7" r="T8" b="T9"/>
                <a:pathLst>
                  <a:path w="2" h="1812">
                    <a:moveTo>
                      <a:pt x="0" y="1812"/>
                    </a:moveTo>
                    <a:lnTo>
                      <a:pt x="0" y="0"/>
                    </a:lnTo>
                  </a:path>
                </a:pathLst>
              </a:custGeom>
              <a:noFill/>
              <a:ln w="19812">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1088" name="Group 6"/>
            <p:cNvGrpSpPr>
              <a:grpSpLocks/>
            </p:cNvGrpSpPr>
            <p:nvPr/>
          </p:nvGrpSpPr>
          <p:grpSpPr bwMode="auto">
            <a:xfrm>
              <a:off x="5098" y="2306"/>
              <a:ext cx="223" cy="1332"/>
              <a:chOff x="5098" y="2306"/>
              <a:chExt cx="223" cy="1332"/>
            </a:xfrm>
          </p:grpSpPr>
          <p:sp>
            <p:nvSpPr>
              <p:cNvPr id="131091" name="Freeform 7"/>
              <p:cNvSpPr>
                <a:spLocks/>
              </p:cNvSpPr>
              <p:nvPr/>
            </p:nvSpPr>
            <p:spPr bwMode="auto">
              <a:xfrm>
                <a:off x="5098" y="2306"/>
                <a:ext cx="223" cy="1332"/>
              </a:xfrm>
              <a:custGeom>
                <a:avLst/>
                <a:gdLst>
                  <a:gd name="T0" fmla="*/ 0 w 223"/>
                  <a:gd name="T1" fmla="*/ 0 h 1332"/>
                  <a:gd name="T2" fmla="*/ 223 w 223"/>
                  <a:gd name="T3" fmla="*/ 0 h 1332"/>
                  <a:gd name="T4" fmla="*/ 223 w 223"/>
                  <a:gd name="T5" fmla="*/ 1332 h 1332"/>
                  <a:gd name="T6" fmla="*/ 0 w 223"/>
                  <a:gd name="T7" fmla="*/ 1332 h 1332"/>
                  <a:gd name="T8" fmla="*/ 0 w 223"/>
                  <a:gd name="T9" fmla="*/ 0 h 1332"/>
                  <a:gd name="T10" fmla="*/ 0 60000 65536"/>
                  <a:gd name="T11" fmla="*/ 0 60000 65536"/>
                  <a:gd name="T12" fmla="*/ 0 60000 65536"/>
                  <a:gd name="T13" fmla="*/ 0 60000 65536"/>
                  <a:gd name="T14" fmla="*/ 0 60000 65536"/>
                  <a:gd name="T15" fmla="*/ 0 w 223"/>
                  <a:gd name="T16" fmla="*/ 0 h 1332"/>
                  <a:gd name="T17" fmla="*/ 223 w 223"/>
                  <a:gd name="T18" fmla="*/ 1332 h 1332"/>
                </a:gdLst>
                <a:ahLst/>
                <a:cxnLst>
                  <a:cxn ang="T10">
                    <a:pos x="T0" y="T1"/>
                  </a:cxn>
                  <a:cxn ang="T11">
                    <a:pos x="T2" y="T3"/>
                  </a:cxn>
                  <a:cxn ang="T12">
                    <a:pos x="T4" y="T5"/>
                  </a:cxn>
                  <a:cxn ang="T13">
                    <a:pos x="T6" y="T7"/>
                  </a:cxn>
                  <a:cxn ang="T14">
                    <a:pos x="T8" y="T9"/>
                  </a:cxn>
                </a:cxnLst>
                <a:rect l="T15" t="T16" r="T17" b="T18"/>
                <a:pathLst>
                  <a:path w="223" h="1332">
                    <a:moveTo>
                      <a:pt x="0" y="0"/>
                    </a:moveTo>
                    <a:lnTo>
                      <a:pt x="223" y="0"/>
                    </a:lnTo>
                    <a:lnTo>
                      <a:pt x="223" y="1332"/>
                    </a:lnTo>
                    <a:lnTo>
                      <a:pt x="0" y="1332"/>
                    </a:lnTo>
                    <a:lnTo>
                      <a:pt x="0" y="0"/>
                    </a:lnTo>
                    <a:close/>
                  </a:path>
                </a:pathLst>
              </a:custGeom>
              <a:solidFill>
                <a:srgbClr val="6490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1089" name="Group 8"/>
            <p:cNvGrpSpPr>
              <a:grpSpLocks/>
            </p:cNvGrpSpPr>
            <p:nvPr/>
          </p:nvGrpSpPr>
          <p:grpSpPr bwMode="auto">
            <a:xfrm>
              <a:off x="7214" y="2111"/>
              <a:ext cx="2" cy="1776"/>
              <a:chOff x="7214" y="2111"/>
              <a:chExt cx="2" cy="1776"/>
            </a:xfrm>
          </p:grpSpPr>
          <p:sp>
            <p:nvSpPr>
              <p:cNvPr id="131090" name="Freeform 9"/>
              <p:cNvSpPr>
                <a:spLocks/>
              </p:cNvSpPr>
              <p:nvPr/>
            </p:nvSpPr>
            <p:spPr bwMode="auto">
              <a:xfrm>
                <a:off x="7214" y="2111"/>
                <a:ext cx="2" cy="1776"/>
              </a:xfrm>
              <a:custGeom>
                <a:avLst/>
                <a:gdLst>
                  <a:gd name="T0" fmla="*/ 0 w 2"/>
                  <a:gd name="T1" fmla="*/ 1776 h 1776"/>
                  <a:gd name="T2" fmla="*/ 0 w 2"/>
                  <a:gd name="T3" fmla="*/ 0 h 1776"/>
                  <a:gd name="T4" fmla="*/ 0 60000 65536"/>
                  <a:gd name="T5" fmla="*/ 0 60000 65536"/>
                  <a:gd name="T6" fmla="*/ 0 w 2"/>
                  <a:gd name="T7" fmla="*/ 0 h 1776"/>
                  <a:gd name="T8" fmla="*/ 2 w 2"/>
                  <a:gd name="T9" fmla="*/ 1776 h 1776"/>
                </a:gdLst>
                <a:ahLst/>
                <a:cxnLst>
                  <a:cxn ang="T4">
                    <a:pos x="T0" y="T1"/>
                  </a:cxn>
                  <a:cxn ang="T5">
                    <a:pos x="T2" y="T3"/>
                  </a:cxn>
                </a:cxnLst>
                <a:rect l="T6" t="T7" r="T8" b="T9"/>
                <a:pathLst>
                  <a:path w="2" h="1776">
                    <a:moveTo>
                      <a:pt x="0" y="1776"/>
                    </a:moveTo>
                    <a:lnTo>
                      <a:pt x="0" y="0"/>
                    </a:lnTo>
                  </a:path>
                </a:pathLst>
              </a:custGeom>
              <a:noFill/>
              <a:ln w="19812">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31083" name="TextBox 13"/>
          <p:cNvSpPr txBox="1">
            <a:spLocks noChangeArrowheads="1"/>
          </p:cNvSpPr>
          <p:nvPr/>
        </p:nvSpPr>
        <p:spPr bwMode="auto">
          <a:xfrm>
            <a:off x="2944955" y="935831"/>
            <a:ext cx="8572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err="1">
                <a:latin typeface="Arial" panose="020B0604020202020204" pitchFamily="34" charset="0"/>
              </a:rPr>
              <a:t>IgM</a:t>
            </a:r>
            <a:endParaRPr lang="en-US" sz="1800" dirty="0">
              <a:latin typeface="Arial" panose="020B0604020202020204" pitchFamily="34" charset="0"/>
            </a:endParaRPr>
          </a:p>
          <a:p>
            <a:pPr eaLnBrk="1" hangingPunct="1">
              <a:spcBef>
                <a:spcPct val="0"/>
              </a:spcBef>
              <a:buFontTx/>
              <a:buNone/>
            </a:pPr>
            <a:r>
              <a:rPr lang="en-US" sz="1800" dirty="0" err="1">
                <a:latin typeface="Arial" panose="020B0604020202020204" pitchFamily="34" charset="0"/>
              </a:rPr>
              <a:t>IgG</a:t>
            </a:r>
            <a:endParaRPr lang="en-US" sz="1800" dirty="0">
              <a:latin typeface="Arial" panose="020B0604020202020204" pitchFamily="34" charset="0"/>
            </a:endParaRPr>
          </a:p>
          <a:p>
            <a:pPr eaLnBrk="1" hangingPunct="1">
              <a:spcBef>
                <a:spcPct val="0"/>
              </a:spcBef>
              <a:buFontTx/>
              <a:buNone/>
            </a:pPr>
            <a:r>
              <a:rPr lang="en-US" sz="1800" dirty="0">
                <a:latin typeface="Arial" panose="020B0604020202020204" pitchFamily="34" charset="0"/>
              </a:rPr>
              <a:t>IgA</a:t>
            </a:r>
          </a:p>
          <a:p>
            <a:pPr eaLnBrk="1" hangingPunct="1">
              <a:spcBef>
                <a:spcPct val="0"/>
              </a:spcBef>
              <a:buFontTx/>
              <a:buNone/>
            </a:pPr>
            <a:r>
              <a:rPr lang="en-US" sz="1800" dirty="0" err="1">
                <a:latin typeface="Arial" panose="020B0604020202020204" pitchFamily="34" charset="0"/>
              </a:rPr>
              <a:t>IgE</a:t>
            </a:r>
            <a:endParaRPr lang="en-US" sz="1800" dirty="0">
              <a:latin typeface="Arial" panose="020B0604020202020204" pitchFamily="34" charset="0"/>
            </a:endParaRPr>
          </a:p>
          <a:p>
            <a:pPr eaLnBrk="1" hangingPunct="1">
              <a:spcBef>
                <a:spcPct val="0"/>
              </a:spcBef>
              <a:buFontTx/>
              <a:buNone/>
            </a:pPr>
            <a:r>
              <a:rPr lang="en-US" sz="1800" dirty="0" err="1">
                <a:latin typeface="Arial" panose="020B0604020202020204" pitchFamily="34" charset="0"/>
              </a:rPr>
              <a:t>IgD</a:t>
            </a:r>
            <a:endParaRPr lang="en-US" sz="1800" dirty="0">
              <a:latin typeface="Arial" panose="020B0604020202020204" pitchFamily="34" charset="0"/>
            </a:endParaRPr>
          </a:p>
        </p:txBody>
      </p:sp>
      <p:sp>
        <p:nvSpPr>
          <p:cNvPr id="131084" name="TextBox 13"/>
          <p:cNvSpPr txBox="1">
            <a:spLocks noChangeArrowheads="1"/>
          </p:cNvSpPr>
          <p:nvPr/>
        </p:nvSpPr>
        <p:spPr bwMode="auto">
          <a:xfrm>
            <a:off x="184150" y="6095037"/>
            <a:ext cx="46758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err="1">
                <a:solidFill>
                  <a:srgbClr val="FF0000"/>
                </a:solidFill>
                <a:latin typeface="Arial" panose="020B0604020202020204" pitchFamily="34" charset="0"/>
              </a:rPr>
              <a:t>IgE</a:t>
            </a:r>
            <a:r>
              <a:rPr lang="sr-Latn-RS" sz="1800" dirty="0">
                <a:solidFill>
                  <a:srgbClr val="FF0000"/>
                </a:solidFill>
                <a:latin typeface="Arial" panose="020B0604020202020204" pitchFamily="34" charset="0"/>
              </a:rPr>
              <a:t> </a:t>
            </a:r>
            <a:r>
              <a:rPr lang="sr-Latn-RS" sz="1800" dirty="0">
                <a:latin typeface="Arial" panose="020B0604020202020204" pitchFamily="34" charset="0"/>
              </a:rPr>
              <a:t>odbrana od helminata i alergije (I tip)</a:t>
            </a:r>
            <a:endParaRPr lang="en-US" sz="1800" dirty="0">
              <a:latin typeface="Arial" panose="020B0604020202020204" pitchFamily="34" charset="0"/>
            </a:endParaRPr>
          </a:p>
          <a:p>
            <a:pPr eaLnBrk="1" hangingPunct="1">
              <a:spcBef>
                <a:spcPct val="0"/>
              </a:spcBef>
              <a:buFontTx/>
              <a:buNone/>
            </a:pPr>
            <a:endParaRPr lang="en-US" sz="1800" dirty="0">
              <a:latin typeface="Arial" panose="020B0604020202020204" pitchFamily="34" charset="0"/>
            </a:endParaRPr>
          </a:p>
        </p:txBody>
      </p:sp>
      <p:sp>
        <p:nvSpPr>
          <p:cNvPr id="131085" name="TextBox 13"/>
          <p:cNvSpPr txBox="1">
            <a:spLocks noChangeArrowheads="1"/>
          </p:cNvSpPr>
          <p:nvPr/>
        </p:nvSpPr>
        <p:spPr bwMode="auto">
          <a:xfrm>
            <a:off x="2886075" y="4719637"/>
            <a:ext cx="3400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err="1">
                <a:solidFill>
                  <a:srgbClr val="FF0000"/>
                </a:solidFill>
                <a:latin typeface="Arial" panose="020B0604020202020204" pitchFamily="34" charset="0"/>
              </a:rPr>
              <a:t>Ig</a:t>
            </a:r>
            <a:r>
              <a:rPr lang="sr-Latn-RS" sz="1800" dirty="0">
                <a:solidFill>
                  <a:srgbClr val="FF0000"/>
                </a:solidFill>
                <a:latin typeface="Arial" panose="020B0604020202020204" pitchFamily="34" charset="0"/>
              </a:rPr>
              <a:t>D</a:t>
            </a:r>
            <a:r>
              <a:rPr lang="sr-Latn-RS" sz="1800" dirty="0">
                <a:latin typeface="Arial" panose="020B0604020202020204" pitchFamily="34" charset="0"/>
              </a:rPr>
              <a:t> receptor na membrani B Ly</a:t>
            </a:r>
            <a:endParaRPr lang="en-US" sz="1800" dirty="0">
              <a:latin typeface="Arial" panose="020B0604020202020204" pitchFamily="34" charset="0"/>
            </a:endParaRPr>
          </a:p>
          <a:p>
            <a:pPr eaLnBrk="1" hangingPunct="1">
              <a:spcBef>
                <a:spcPct val="0"/>
              </a:spcBef>
              <a:buFontTx/>
              <a:buNone/>
            </a:pPr>
            <a:endParaRPr lang="en-US" sz="1800" dirty="0">
              <a:latin typeface="Arial" panose="020B0604020202020204" pitchFamily="34" charset="0"/>
            </a:endParaRPr>
          </a:p>
        </p:txBody>
      </p:sp>
      <p:sp>
        <p:nvSpPr>
          <p:cNvPr id="35" name="Title 1"/>
          <p:cNvSpPr txBox="1">
            <a:spLocks/>
          </p:cNvSpPr>
          <p:nvPr/>
        </p:nvSpPr>
        <p:spPr>
          <a:xfrm>
            <a:off x="334157" y="56356"/>
            <a:ext cx="8229600" cy="1143000"/>
          </a:xfrm>
          <a:prstGeom prst="rect">
            <a:avLst/>
          </a:prstGeom>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sr-Latn-CS" dirty="0" smtClean="0">
                <a:solidFill>
                  <a:srgbClr val="002060"/>
                </a:solidFill>
              </a:rPr>
              <a:t>Osnovni pojmovi – </a:t>
            </a:r>
            <a:r>
              <a:rPr lang="sr-Latn-CS" u="sng" dirty="0" smtClean="0">
                <a:solidFill>
                  <a:srgbClr val="FF0000"/>
                </a:solidFill>
              </a:rPr>
              <a:t>antitela</a:t>
            </a:r>
            <a:r>
              <a:rPr lang="sr-Latn-CS" dirty="0" smtClean="0">
                <a:solidFill>
                  <a:srgbClr val="FF0000"/>
                </a:solidFill>
              </a:rPr>
              <a:t> </a:t>
            </a:r>
            <a:r>
              <a:rPr lang="sr-Latn-CS" dirty="0" smtClean="0">
                <a:solidFill>
                  <a:srgbClr val="002060"/>
                </a:solidFill>
              </a:rPr>
              <a:t>(At)</a:t>
            </a:r>
            <a:endParaRPr lang="sr-Latn-CS" dirty="0">
              <a:solidFill>
                <a:srgbClr val="002060"/>
              </a:solidFill>
            </a:endParaRPr>
          </a:p>
        </p:txBody>
      </p:sp>
      <p:pic>
        <p:nvPicPr>
          <p:cNvPr id="1026" name="Picture 2" descr="anti-Immunoglobulin A (IgA)  antibo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969490">
            <a:off x="5888962" y="1646144"/>
            <a:ext cx="2648480" cy="158908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13"/>
          <p:cNvSpPr txBox="1">
            <a:spLocks noChangeArrowheads="1"/>
          </p:cNvSpPr>
          <p:nvPr/>
        </p:nvSpPr>
        <p:spPr bwMode="auto">
          <a:xfrm>
            <a:off x="7592917" y="1885312"/>
            <a:ext cx="155108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a:solidFill>
                  <a:srgbClr val="FF0000"/>
                </a:solidFill>
                <a:latin typeface="Arial" panose="020B0604020202020204" pitchFamily="34" charset="0"/>
              </a:rPr>
              <a:t>IgA </a:t>
            </a:r>
            <a:r>
              <a:rPr lang="en-US" sz="1800" dirty="0" err="1">
                <a:solidFill>
                  <a:srgbClr val="FF0000"/>
                </a:solidFill>
                <a:latin typeface="Arial" panose="020B0604020202020204" pitchFamily="34" charset="0"/>
              </a:rPr>
              <a:t>oko</a:t>
            </a:r>
            <a:r>
              <a:rPr lang="en-US" sz="1800" dirty="0">
                <a:solidFill>
                  <a:srgbClr val="FF0000"/>
                </a:solidFill>
                <a:latin typeface="Arial" panose="020B0604020202020204" pitchFamily="34" charset="0"/>
              </a:rPr>
              <a:t> 10</a:t>
            </a:r>
            <a:r>
              <a:rPr lang="en-US" sz="1800" dirty="0" smtClean="0">
                <a:solidFill>
                  <a:srgbClr val="FF0000"/>
                </a:solidFill>
                <a:latin typeface="Arial" panose="020B0604020202020204" pitchFamily="34" charset="0"/>
              </a:rPr>
              <a:t>%</a:t>
            </a:r>
            <a:endParaRPr lang="en-US" sz="1800" dirty="0">
              <a:solidFill>
                <a:srgbClr val="FF0000"/>
              </a:solidFill>
              <a:latin typeface="Arial" panose="020B0604020202020204" pitchFamily="34" charset="0"/>
            </a:endParaRPr>
          </a:p>
        </p:txBody>
      </p:sp>
    </p:spTree>
    <p:extLst>
      <p:ext uri="{BB962C8B-B14F-4D97-AF65-F5344CB8AC3E}">
        <p14:creationId xmlns:p14="http://schemas.microsoft.com/office/powerpoint/2010/main" val="37644112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slajd 31"/>
          <p:cNvPicPr>
            <a:picLocks noChangeAspect="1" noChangeArrowheads="1"/>
          </p:cNvPicPr>
          <p:nvPr/>
        </p:nvPicPr>
        <p:blipFill>
          <a:blip r:embed="rId2" cstate="print"/>
          <a:srcRect/>
          <a:stretch>
            <a:fillRect/>
          </a:stretch>
        </p:blipFill>
        <p:spPr bwMode="auto">
          <a:xfrm>
            <a:off x="2457450" y="1319213"/>
            <a:ext cx="4229100" cy="4219575"/>
          </a:xfrm>
          <a:prstGeom prst="rect">
            <a:avLst/>
          </a:prstGeom>
          <a:noFill/>
          <a:ln w="9525">
            <a:noFill/>
            <a:miter lim="800000"/>
            <a:headEnd/>
            <a:tailEnd/>
          </a:ln>
        </p:spPr>
      </p:pic>
      <p:sp>
        <p:nvSpPr>
          <p:cNvPr id="51203" name="Text Box 3"/>
          <p:cNvSpPr txBox="1">
            <a:spLocks noChangeArrowheads="1"/>
          </p:cNvSpPr>
          <p:nvPr/>
        </p:nvSpPr>
        <p:spPr bwMode="auto">
          <a:xfrm>
            <a:off x="0" y="343895"/>
            <a:ext cx="9204379" cy="584775"/>
          </a:xfrm>
          <a:prstGeom prst="rect">
            <a:avLst/>
          </a:prstGeom>
          <a:noFill/>
          <a:ln w="9525">
            <a:noFill/>
            <a:miter lim="800000"/>
            <a:headEnd/>
            <a:tailEnd/>
          </a:ln>
        </p:spPr>
        <p:txBody>
          <a:bodyPr wrap="none">
            <a:spAutoFit/>
          </a:bodyPr>
          <a:lstStyle/>
          <a:p>
            <a:r>
              <a:rPr lang="sr-Latn-CS" sz="3200" b="1" dirty="0">
                <a:solidFill>
                  <a:srgbClr val="000072"/>
                </a:solidFill>
                <a:latin typeface="Calibri" pitchFamily="34" charset="0"/>
              </a:rPr>
              <a:t>Aktivirani T-limfociti i antitela </a:t>
            </a:r>
            <a:r>
              <a:rPr lang="sr-Latn-CS" sz="3200" b="1" dirty="0" smtClean="0">
                <a:solidFill>
                  <a:srgbClr val="000072"/>
                </a:solidFill>
                <a:latin typeface="Calibri" pitchFamily="34" charset="0"/>
              </a:rPr>
              <a:t>napuštaju limfni </a:t>
            </a:r>
            <a:r>
              <a:rPr lang="sr-Latn-CS" sz="3200" b="1" dirty="0">
                <a:solidFill>
                  <a:srgbClr val="000072"/>
                </a:solidFill>
                <a:latin typeface="Calibri" pitchFamily="34" charset="0"/>
              </a:rPr>
              <a:t>čvor...</a:t>
            </a:r>
            <a:endParaRPr lang="en-US" sz="32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lajd 32"/>
          <p:cNvPicPr>
            <a:picLocks noChangeAspect="1" noChangeArrowheads="1"/>
          </p:cNvPicPr>
          <p:nvPr/>
        </p:nvPicPr>
        <p:blipFill>
          <a:blip r:embed="rId2" cstate="print"/>
          <a:srcRect/>
          <a:stretch>
            <a:fillRect/>
          </a:stretch>
        </p:blipFill>
        <p:spPr bwMode="auto">
          <a:xfrm>
            <a:off x="2457450" y="1314450"/>
            <a:ext cx="4229100" cy="4229100"/>
          </a:xfrm>
          <a:prstGeom prst="rect">
            <a:avLst/>
          </a:prstGeom>
          <a:noFill/>
          <a:ln w="9525">
            <a:noFill/>
            <a:miter lim="800000"/>
            <a:headEnd/>
            <a:tailEnd/>
          </a:ln>
        </p:spPr>
      </p:pic>
      <p:sp>
        <p:nvSpPr>
          <p:cNvPr id="52227" name="Text Box 3"/>
          <p:cNvSpPr txBox="1">
            <a:spLocks noChangeArrowheads="1"/>
          </p:cNvSpPr>
          <p:nvPr/>
        </p:nvSpPr>
        <p:spPr bwMode="auto">
          <a:xfrm>
            <a:off x="2792413" y="404813"/>
            <a:ext cx="417723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ulaze u krvotok i...</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lajd 33"/>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2792413" y="404813"/>
            <a:ext cx="417723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ulaze u krvotok i...</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lajd 34"/>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54275" name="Text Box 3"/>
          <p:cNvSpPr txBox="1">
            <a:spLocks noChangeArrowheads="1"/>
          </p:cNvSpPr>
          <p:nvPr/>
        </p:nvSpPr>
        <p:spPr bwMode="auto">
          <a:xfrm>
            <a:off x="1540048" y="404813"/>
            <a:ext cx="606390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na mesto na infekcije</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lajd 35"/>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1540048" y="404813"/>
            <a:ext cx="606390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na mesto na infekcije</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lajd 36"/>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1540048" y="404813"/>
            <a:ext cx="6063904"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 odlaze na mesto na infekcije</a:t>
            </a:r>
            <a:endParaRPr lang="en-US" sz="3600" b="1" dirty="0">
              <a:solidFill>
                <a:srgbClr val="000072"/>
              </a:solidFill>
              <a:latin typeface="Calibri" pitchFamily="34" charset="0"/>
            </a:endParaRPr>
          </a:p>
        </p:txBody>
      </p:sp>
    </p:spTree>
  </p:cSld>
  <p:clrMapOvr>
    <a:masterClrMapping/>
  </p:clrMapOvr>
  <p:transition advClick="0" advTm="2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lajd 37"/>
          <p:cNvPicPr>
            <a:picLocks noChangeAspect="1" noChangeArrowheads="1"/>
          </p:cNvPicPr>
          <p:nvPr/>
        </p:nvPicPr>
        <p:blipFill>
          <a:blip r:embed="rId2" cstate="print"/>
          <a:srcRect/>
          <a:stretch>
            <a:fillRect/>
          </a:stretch>
        </p:blipFill>
        <p:spPr bwMode="auto">
          <a:xfrm>
            <a:off x="2462213" y="1314450"/>
            <a:ext cx="4219575" cy="4229100"/>
          </a:xfrm>
          <a:prstGeom prst="rect">
            <a:avLst/>
          </a:prstGeom>
          <a:noFill/>
          <a:ln w="9525">
            <a:noFill/>
            <a:miter lim="800000"/>
            <a:headEnd/>
            <a:tailEnd/>
          </a:ln>
        </p:spPr>
      </p:pic>
      <p:sp>
        <p:nvSpPr>
          <p:cNvPr id="57347" name="Text Box 3"/>
          <p:cNvSpPr txBox="1">
            <a:spLocks noChangeArrowheads="1"/>
          </p:cNvSpPr>
          <p:nvPr/>
        </p:nvSpPr>
        <p:spPr bwMode="auto">
          <a:xfrm>
            <a:off x="681865" y="404813"/>
            <a:ext cx="7780271"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T-limfociti pomažu </a:t>
            </a:r>
            <a:r>
              <a:rPr lang="sr-Latn-CS" sz="3600" b="1" dirty="0" err="1">
                <a:solidFill>
                  <a:srgbClr val="000072"/>
                </a:solidFill>
                <a:latin typeface="Calibri" pitchFamily="34" charset="0"/>
              </a:rPr>
              <a:t>fagocitozu</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lajd 38"/>
          <p:cNvPicPr>
            <a:picLocks noChangeAspect="1" noChangeArrowheads="1"/>
          </p:cNvPicPr>
          <p:nvPr/>
        </p:nvPicPr>
        <p:blipFill>
          <a:blip r:embed="rId2" cstate="print"/>
          <a:srcRect/>
          <a:stretch>
            <a:fillRect/>
          </a:stretch>
        </p:blipFill>
        <p:spPr bwMode="auto">
          <a:xfrm>
            <a:off x="2462213" y="1319213"/>
            <a:ext cx="4219575" cy="4219575"/>
          </a:xfrm>
          <a:prstGeom prst="rect">
            <a:avLst/>
          </a:prstGeom>
          <a:noFill/>
          <a:ln w="9525">
            <a:noFill/>
            <a:miter lim="800000"/>
            <a:headEnd/>
            <a:tailEnd/>
          </a:ln>
        </p:spPr>
      </p:pic>
      <p:sp>
        <p:nvSpPr>
          <p:cNvPr id="4" name="Text Box 3"/>
          <p:cNvSpPr txBox="1">
            <a:spLocks noChangeArrowheads="1"/>
          </p:cNvSpPr>
          <p:nvPr/>
        </p:nvSpPr>
        <p:spPr bwMode="auto">
          <a:xfrm>
            <a:off x="681865" y="404813"/>
            <a:ext cx="7780271"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T-limfociti pomažu </a:t>
            </a:r>
            <a:r>
              <a:rPr lang="sr-Latn-CS" sz="3600" b="1" dirty="0" err="1">
                <a:solidFill>
                  <a:srgbClr val="000072"/>
                </a:solidFill>
                <a:latin typeface="Calibri" pitchFamily="34" charset="0"/>
              </a:rPr>
              <a:t>fagocitozu</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lajd 39"/>
          <p:cNvPicPr>
            <a:picLocks noChangeAspect="1" noChangeArrowheads="1"/>
          </p:cNvPicPr>
          <p:nvPr/>
        </p:nvPicPr>
        <p:blipFill>
          <a:blip r:embed="rId2" cstate="print"/>
          <a:srcRect/>
          <a:stretch>
            <a:fillRect/>
          </a:stretch>
        </p:blipFill>
        <p:spPr bwMode="auto">
          <a:xfrm>
            <a:off x="2462213" y="1309688"/>
            <a:ext cx="4219575" cy="4238625"/>
          </a:xfrm>
          <a:prstGeom prst="rect">
            <a:avLst/>
          </a:prstGeom>
          <a:noFill/>
          <a:ln w="9525">
            <a:noFill/>
            <a:miter lim="800000"/>
            <a:headEnd/>
            <a:tailEnd/>
          </a:ln>
        </p:spPr>
      </p:pic>
      <p:sp>
        <p:nvSpPr>
          <p:cNvPr id="4" name="Text Box 3"/>
          <p:cNvSpPr txBox="1">
            <a:spLocks noChangeArrowheads="1"/>
          </p:cNvSpPr>
          <p:nvPr/>
        </p:nvSpPr>
        <p:spPr bwMode="auto">
          <a:xfrm>
            <a:off x="681865" y="404813"/>
            <a:ext cx="7780271"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T-limfociti pomažu </a:t>
            </a:r>
            <a:r>
              <a:rPr lang="sr-Latn-CS" sz="3600" b="1" dirty="0" err="1">
                <a:solidFill>
                  <a:srgbClr val="000072"/>
                </a:solidFill>
                <a:latin typeface="Calibri" pitchFamily="34" charset="0"/>
              </a:rPr>
              <a:t>fagocitozu</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lajd 40"/>
          <p:cNvPicPr>
            <a:picLocks noChangeAspect="1" noChangeArrowheads="1"/>
          </p:cNvPicPr>
          <p:nvPr/>
        </p:nvPicPr>
        <p:blipFill>
          <a:blip r:embed="rId2" cstate="print"/>
          <a:srcRect/>
          <a:stretch>
            <a:fillRect/>
          </a:stretch>
        </p:blipFill>
        <p:spPr bwMode="auto">
          <a:xfrm>
            <a:off x="2462213" y="1314450"/>
            <a:ext cx="4219575" cy="4229100"/>
          </a:xfrm>
          <a:prstGeom prst="rect">
            <a:avLst/>
          </a:prstGeom>
          <a:noFill/>
          <a:ln w="9525">
            <a:noFill/>
            <a:miter lim="800000"/>
            <a:headEnd/>
            <a:tailEnd/>
          </a:ln>
        </p:spPr>
      </p:pic>
      <p:sp>
        <p:nvSpPr>
          <p:cNvPr id="4" name="Text Box 3"/>
          <p:cNvSpPr txBox="1">
            <a:spLocks noChangeArrowheads="1"/>
          </p:cNvSpPr>
          <p:nvPr/>
        </p:nvSpPr>
        <p:spPr bwMode="auto">
          <a:xfrm>
            <a:off x="681865" y="404813"/>
            <a:ext cx="7780271" cy="646331"/>
          </a:xfrm>
          <a:prstGeom prst="rect">
            <a:avLst/>
          </a:prstGeom>
          <a:noFill/>
          <a:ln w="9525">
            <a:noFill/>
            <a:miter lim="800000"/>
            <a:headEnd/>
            <a:tailEnd/>
          </a:ln>
        </p:spPr>
        <p:txBody>
          <a:bodyPr wrap="none">
            <a:spAutoFit/>
          </a:bodyPr>
          <a:lstStyle/>
          <a:p>
            <a:r>
              <a:rPr lang="sr-Latn-CS" sz="3600" b="1" dirty="0">
                <a:solidFill>
                  <a:srgbClr val="000072"/>
                </a:solidFill>
                <a:latin typeface="Calibri" pitchFamily="34" charset="0"/>
              </a:rPr>
              <a:t>Aktivirani T-limfociti pomažu </a:t>
            </a:r>
            <a:r>
              <a:rPr lang="sr-Latn-CS" sz="3600" b="1" dirty="0" err="1">
                <a:solidFill>
                  <a:srgbClr val="000072"/>
                </a:solidFill>
                <a:latin typeface="Calibri" pitchFamily="34" charset="0"/>
              </a:rPr>
              <a:t>fagocitozu</a:t>
            </a:r>
            <a:endParaRPr lang="en-US" sz="36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4156" y="56356"/>
            <a:ext cx="8809843" cy="1143000"/>
          </a:xfrm>
          <a:prstGeom prst="rect">
            <a:avLst/>
          </a:prstGeom>
        </p:spPr>
        <p:txBody>
          <a:bodyPr rtlCol="0">
            <a:normAutofit fontScale="85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sr-Latn-CS" dirty="0" smtClean="0">
                <a:solidFill>
                  <a:srgbClr val="002060"/>
                </a:solidFill>
              </a:rPr>
              <a:t>Osnovni pojmovi – glavne ćelije koje vrše fagocitozu </a:t>
            </a:r>
            <a:r>
              <a:rPr lang="sr-Latn-CS" u="sng" dirty="0" smtClean="0">
                <a:solidFill>
                  <a:srgbClr val="FF0000"/>
                </a:solidFill>
              </a:rPr>
              <a:t>makrofagi</a:t>
            </a:r>
            <a:r>
              <a:rPr lang="sr-Latn-CS" dirty="0" smtClean="0">
                <a:solidFill>
                  <a:srgbClr val="FF0000"/>
                </a:solidFill>
              </a:rPr>
              <a:t> </a:t>
            </a:r>
            <a:r>
              <a:rPr lang="sr-Latn-CS" dirty="0" smtClean="0">
                <a:solidFill>
                  <a:srgbClr val="002060"/>
                </a:solidFill>
              </a:rPr>
              <a:t>(Mf) i </a:t>
            </a:r>
            <a:r>
              <a:rPr lang="sr-Latn-CS" u="sng" dirty="0" smtClean="0">
                <a:solidFill>
                  <a:srgbClr val="FF0000"/>
                </a:solidFill>
              </a:rPr>
              <a:t>neutrifuli</a:t>
            </a:r>
            <a:r>
              <a:rPr lang="sr-Latn-CS" dirty="0" smtClean="0">
                <a:solidFill>
                  <a:srgbClr val="FF0000"/>
                </a:solidFill>
              </a:rPr>
              <a:t> </a:t>
            </a:r>
            <a:r>
              <a:rPr lang="sr-Latn-CS" dirty="0" smtClean="0">
                <a:solidFill>
                  <a:srgbClr val="002060"/>
                </a:solidFill>
              </a:rPr>
              <a:t>(Nf)</a:t>
            </a:r>
            <a:endParaRPr lang="sr-Latn-CS" dirty="0">
              <a:solidFill>
                <a:srgbClr val="002060"/>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3" y="4864533"/>
            <a:ext cx="3131840" cy="202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4907" y="1340768"/>
            <a:ext cx="725359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7" y="4133799"/>
            <a:ext cx="324036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7581" y="4263807"/>
            <a:ext cx="2810039" cy="188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bwMode="auto">
          <a:xfrm>
            <a:off x="3248468" y="5949968"/>
            <a:ext cx="504056" cy="400110"/>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smtClean="0">
                <a:solidFill>
                  <a:srgbClr val="000072"/>
                </a:solidFill>
                <a:latin typeface="Comic Sans MS" pitchFamily="66" charset="0"/>
              </a:rPr>
              <a:t>1.</a:t>
            </a:r>
            <a:endParaRPr lang="en-US" sz="2000" dirty="0" smtClean="0">
              <a:solidFill>
                <a:srgbClr val="000072"/>
              </a:solidFill>
              <a:latin typeface="Comic Sans MS" pitchFamily="66" charset="0"/>
            </a:endParaRPr>
          </a:p>
        </p:txBody>
      </p:sp>
      <p:sp>
        <p:nvSpPr>
          <p:cNvPr id="8" name="TextBox 7"/>
          <p:cNvSpPr txBox="1"/>
          <p:nvPr/>
        </p:nvSpPr>
        <p:spPr bwMode="auto">
          <a:xfrm>
            <a:off x="1124000" y="3356991"/>
            <a:ext cx="504056" cy="400110"/>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a:solidFill>
                  <a:srgbClr val="000072"/>
                </a:solidFill>
                <a:latin typeface="Comic Sans MS" pitchFamily="66" charset="0"/>
              </a:rPr>
              <a:t>2</a:t>
            </a:r>
            <a:r>
              <a:rPr lang="sr-Latn-RS" sz="2000" dirty="0" smtClean="0">
                <a:solidFill>
                  <a:srgbClr val="000072"/>
                </a:solidFill>
                <a:latin typeface="Comic Sans MS" pitchFamily="66" charset="0"/>
              </a:rPr>
              <a:t>.</a:t>
            </a:r>
            <a:endParaRPr lang="en-US" sz="2000" dirty="0" smtClean="0">
              <a:solidFill>
                <a:srgbClr val="000072"/>
              </a:solidFill>
              <a:latin typeface="Comic Sans MS" pitchFamily="66" charset="0"/>
            </a:endParaRPr>
          </a:p>
        </p:txBody>
      </p:sp>
      <p:sp>
        <p:nvSpPr>
          <p:cNvPr id="9" name="TextBox 8"/>
          <p:cNvSpPr txBox="1"/>
          <p:nvPr/>
        </p:nvSpPr>
        <p:spPr bwMode="auto">
          <a:xfrm>
            <a:off x="3851920" y="1412775"/>
            <a:ext cx="504056" cy="400110"/>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smtClean="0">
                <a:solidFill>
                  <a:srgbClr val="000072"/>
                </a:solidFill>
                <a:latin typeface="Comic Sans MS" pitchFamily="66" charset="0"/>
              </a:rPr>
              <a:t>3.</a:t>
            </a:r>
            <a:endParaRPr lang="en-US" sz="2000" dirty="0" smtClean="0">
              <a:solidFill>
                <a:srgbClr val="000072"/>
              </a:solidFill>
              <a:latin typeface="Comic Sans MS" pitchFamily="66" charset="0"/>
            </a:endParaRPr>
          </a:p>
        </p:txBody>
      </p:sp>
      <p:sp>
        <p:nvSpPr>
          <p:cNvPr id="10" name="TextBox 9"/>
          <p:cNvSpPr txBox="1"/>
          <p:nvPr/>
        </p:nvSpPr>
        <p:spPr bwMode="auto">
          <a:xfrm>
            <a:off x="7884368" y="1948769"/>
            <a:ext cx="504056" cy="400110"/>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smtClean="0">
                <a:solidFill>
                  <a:srgbClr val="000072"/>
                </a:solidFill>
                <a:latin typeface="Comic Sans MS" pitchFamily="66" charset="0"/>
              </a:rPr>
              <a:t>4.</a:t>
            </a:r>
            <a:endParaRPr lang="en-US" sz="2000" dirty="0" smtClean="0">
              <a:solidFill>
                <a:srgbClr val="000072"/>
              </a:solidFill>
              <a:latin typeface="Comic Sans MS" pitchFamily="66" charset="0"/>
            </a:endParaRPr>
          </a:p>
        </p:txBody>
      </p:sp>
      <p:sp>
        <p:nvSpPr>
          <p:cNvPr id="11" name="TextBox 10"/>
          <p:cNvSpPr txBox="1"/>
          <p:nvPr/>
        </p:nvSpPr>
        <p:spPr bwMode="auto">
          <a:xfrm>
            <a:off x="8532440" y="4541057"/>
            <a:ext cx="504056" cy="400110"/>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r-Latn-RS" sz="2000" dirty="0" smtClean="0">
                <a:solidFill>
                  <a:srgbClr val="000072"/>
                </a:solidFill>
                <a:latin typeface="Comic Sans MS" pitchFamily="66" charset="0"/>
              </a:rPr>
              <a:t>5.</a:t>
            </a:r>
            <a:endParaRPr lang="en-US" sz="2000" dirty="0" smtClean="0">
              <a:solidFill>
                <a:srgbClr val="000072"/>
              </a:solidFill>
              <a:latin typeface="Comic Sans MS" pitchFamily="66" charset="0"/>
            </a:endParaRPr>
          </a:p>
        </p:txBody>
      </p:sp>
    </p:spTree>
    <p:extLst>
      <p:ext uri="{BB962C8B-B14F-4D97-AF65-F5344CB8AC3E}">
        <p14:creationId xmlns:p14="http://schemas.microsoft.com/office/powerpoint/2010/main" val="17131512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lajd 41"/>
          <p:cNvPicPr>
            <a:picLocks noChangeAspect="1" noChangeArrowheads="1"/>
          </p:cNvPicPr>
          <p:nvPr/>
        </p:nvPicPr>
        <p:blipFill>
          <a:blip r:embed="rId2" cstate="print"/>
          <a:srcRect/>
          <a:stretch>
            <a:fillRect/>
          </a:stretch>
        </p:blipFill>
        <p:spPr bwMode="auto">
          <a:xfrm>
            <a:off x="2457450" y="1314450"/>
            <a:ext cx="4229100" cy="4229100"/>
          </a:xfrm>
          <a:prstGeom prst="rect">
            <a:avLst/>
          </a:prstGeom>
          <a:noFill/>
          <a:ln w="9525">
            <a:noFill/>
            <a:miter lim="800000"/>
            <a:headEnd/>
            <a:tailEnd/>
          </a:ln>
        </p:spPr>
      </p:pic>
      <p:sp>
        <p:nvSpPr>
          <p:cNvPr id="61443" name="Text Box 3"/>
          <p:cNvSpPr txBox="1">
            <a:spLocks noChangeArrowheads="1"/>
          </p:cNvSpPr>
          <p:nvPr/>
        </p:nvSpPr>
        <p:spPr bwMode="auto">
          <a:xfrm>
            <a:off x="52173" y="404813"/>
            <a:ext cx="9039654" cy="615553"/>
          </a:xfrm>
          <a:prstGeom prst="rect">
            <a:avLst/>
          </a:prstGeom>
          <a:noFill/>
          <a:ln w="9525">
            <a:noFill/>
            <a:miter lim="800000"/>
            <a:headEnd/>
            <a:tailEnd/>
          </a:ln>
        </p:spPr>
        <p:txBody>
          <a:bodyPr wrap="none">
            <a:spAutoFit/>
          </a:bodyPr>
          <a:lstStyle/>
          <a:p>
            <a:r>
              <a:rPr lang="sr-Latn-CS" sz="3400" b="1" dirty="0">
                <a:solidFill>
                  <a:srgbClr val="000072"/>
                </a:solidFill>
                <a:latin typeface="Calibri" pitchFamily="34" charset="0"/>
              </a:rPr>
              <a:t>Antitela neutrališu patogene i pomažu </a:t>
            </a:r>
            <a:r>
              <a:rPr lang="sr-Latn-CS" sz="3400" b="1" dirty="0" err="1">
                <a:solidFill>
                  <a:srgbClr val="000072"/>
                </a:solidFill>
                <a:latin typeface="Calibri" pitchFamily="34" charset="0"/>
              </a:rPr>
              <a:t>fagocitozu</a:t>
            </a:r>
            <a:endParaRPr lang="en-US" sz="34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lajd 42"/>
          <p:cNvPicPr>
            <a:picLocks noChangeAspect="1" noChangeArrowheads="1"/>
          </p:cNvPicPr>
          <p:nvPr/>
        </p:nvPicPr>
        <p:blipFill>
          <a:blip r:embed="rId2" cstate="print"/>
          <a:srcRect/>
          <a:stretch>
            <a:fillRect/>
          </a:stretch>
        </p:blipFill>
        <p:spPr bwMode="auto">
          <a:xfrm>
            <a:off x="2466975" y="1319213"/>
            <a:ext cx="4210050" cy="4219575"/>
          </a:xfrm>
          <a:prstGeom prst="rect">
            <a:avLst/>
          </a:prstGeom>
          <a:noFill/>
          <a:ln w="9525">
            <a:noFill/>
            <a:miter lim="800000"/>
            <a:headEnd/>
            <a:tailEnd/>
          </a:ln>
        </p:spPr>
      </p:pic>
      <p:sp>
        <p:nvSpPr>
          <p:cNvPr id="4" name="Text Box 3"/>
          <p:cNvSpPr txBox="1">
            <a:spLocks noChangeArrowheads="1"/>
          </p:cNvSpPr>
          <p:nvPr/>
        </p:nvSpPr>
        <p:spPr bwMode="auto">
          <a:xfrm>
            <a:off x="52173" y="404813"/>
            <a:ext cx="9039654" cy="615553"/>
          </a:xfrm>
          <a:prstGeom prst="rect">
            <a:avLst/>
          </a:prstGeom>
          <a:noFill/>
          <a:ln w="9525">
            <a:noFill/>
            <a:miter lim="800000"/>
            <a:headEnd/>
            <a:tailEnd/>
          </a:ln>
        </p:spPr>
        <p:txBody>
          <a:bodyPr wrap="none">
            <a:spAutoFit/>
          </a:bodyPr>
          <a:lstStyle/>
          <a:p>
            <a:r>
              <a:rPr lang="sr-Latn-CS" sz="3400" b="1" dirty="0">
                <a:solidFill>
                  <a:srgbClr val="000072"/>
                </a:solidFill>
                <a:latin typeface="Calibri" pitchFamily="34" charset="0"/>
              </a:rPr>
              <a:t>Antitela neutrališu patogene i pomažu </a:t>
            </a:r>
            <a:r>
              <a:rPr lang="sr-Latn-CS" sz="3400" b="1" dirty="0" err="1">
                <a:solidFill>
                  <a:srgbClr val="000072"/>
                </a:solidFill>
                <a:latin typeface="Calibri" pitchFamily="34" charset="0"/>
              </a:rPr>
              <a:t>fagocitozu</a:t>
            </a:r>
            <a:endParaRPr lang="en-US" sz="34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slajd 43"/>
          <p:cNvPicPr>
            <a:picLocks noChangeAspect="1" noChangeArrowheads="1"/>
          </p:cNvPicPr>
          <p:nvPr/>
        </p:nvPicPr>
        <p:blipFill>
          <a:blip r:embed="rId2" cstate="print"/>
          <a:srcRect/>
          <a:stretch>
            <a:fillRect/>
          </a:stretch>
        </p:blipFill>
        <p:spPr bwMode="auto">
          <a:xfrm>
            <a:off x="2457450" y="1314450"/>
            <a:ext cx="4229100" cy="4229100"/>
          </a:xfrm>
          <a:prstGeom prst="rect">
            <a:avLst/>
          </a:prstGeom>
          <a:noFill/>
          <a:ln w="9525">
            <a:noFill/>
            <a:miter lim="800000"/>
            <a:headEnd/>
            <a:tailEnd/>
          </a:ln>
        </p:spPr>
      </p:pic>
      <p:sp>
        <p:nvSpPr>
          <p:cNvPr id="4" name="Text Box 3"/>
          <p:cNvSpPr txBox="1">
            <a:spLocks noChangeArrowheads="1"/>
          </p:cNvSpPr>
          <p:nvPr/>
        </p:nvSpPr>
        <p:spPr bwMode="auto">
          <a:xfrm>
            <a:off x="52173" y="404813"/>
            <a:ext cx="9039654" cy="615553"/>
          </a:xfrm>
          <a:prstGeom prst="rect">
            <a:avLst/>
          </a:prstGeom>
          <a:noFill/>
          <a:ln w="9525">
            <a:noFill/>
            <a:miter lim="800000"/>
            <a:headEnd/>
            <a:tailEnd/>
          </a:ln>
        </p:spPr>
        <p:txBody>
          <a:bodyPr wrap="none">
            <a:spAutoFit/>
          </a:bodyPr>
          <a:lstStyle/>
          <a:p>
            <a:r>
              <a:rPr lang="sr-Latn-CS" sz="3400" b="1" dirty="0">
                <a:solidFill>
                  <a:srgbClr val="000072"/>
                </a:solidFill>
                <a:latin typeface="Calibri" pitchFamily="34" charset="0"/>
              </a:rPr>
              <a:t>Antitela neutrališu patogene i pomažu </a:t>
            </a:r>
            <a:r>
              <a:rPr lang="sr-Latn-CS" sz="3400" b="1" dirty="0" err="1">
                <a:solidFill>
                  <a:srgbClr val="000072"/>
                </a:solidFill>
                <a:latin typeface="Calibri" pitchFamily="34" charset="0"/>
              </a:rPr>
              <a:t>fagocitozu</a:t>
            </a:r>
            <a:endParaRPr lang="en-US" sz="34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slajd 44"/>
          <p:cNvPicPr>
            <a:picLocks noChangeAspect="1" noChangeArrowheads="1"/>
          </p:cNvPicPr>
          <p:nvPr/>
        </p:nvPicPr>
        <p:blipFill>
          <a:blip r:embed="rId2" cstate="print"/>
          <a:srcRect/>
          <a:stretch>
            <a:fillRect/>
          </a:stretch>
        </p:blipFill>
        <p:spPr bwMode="auto">
          <a:xfrm>
            <a:off x="2457450" y="1314450"/>
            <a:ext cx="4229100" cy="4229100"/>
          </a:xfrm>
          <a:prstGeom prst="rect">
            <a:avLst/>
          </a:prstGeom>
          <a:noFill/>
          <a:ln w="9525">
            <a:noFill/>
            <a:miter lim="800000"/>
            <a:headEnd/>
            <a:tailEnd/>
          </a:ln>
        </p:spPr>
      </p:pic>
      <p:sp>
        <p:nvSpPr>
          <p:cNvPr id="4" name="Text Box 3"/>
          <p:cNvSpPr txBox="1">
            <a:spLocks noChangeArrowheads="1"/>
          </p:cNvSpPr>
          <p:nvPr/>
        </p:nvSpPr>
        <p:spPr bwMode="auto">
          <a:xfrm>
            <a:off x="52173" y="404813"/>
            <a:ext cx="6682535" cy="615553"/>
          </a:xfrm>
          <a:prstGeom prst="rect">
            <a:avLst/>
          </a:prstGeom>
          <a:noFill/>
          <a:ln w="9525">
            <a:noFill/>
            <a:miter lim="800000"/>
            <a:headEnd/>
            <a:tailEnd/>
          </a:ln>
        </p:spPr>
        <p:txBody>
          <a:bodyPr wrap="none">
            <a:spAutoFit/>
          </a:bodyPr>
          <a:lstStyle/>
          <a:p>
            <a:r>
              <a:rPr lang="sr-Latn-CS" sz="3400" b="1" dirty="0" smtClean="0">
                <a:solidFill>
                  <a:srgbClr val="000072"/>
                </a:solidFill>
                <a:latin typeface="Calibri" pitchFamily="34" charset="0"/>
              </a:rPr>
              <a:t>At </a:t>
            </a:r>
            <a:r>
              <a:rPr lang="sr-Latn-CS" sz="3400" b="1" dirty="0">
                <a:solidFill>
                  <a:srgbClr val="000072"/>
                </a:solidFill>
                <a:latin typeface="Calibri" pitchFamily="34" charset="0"/>
              </a:rPr>
              <a:t>neutrališu </a:t>
            </a:r>
            <a:r>
              <a:rPr lang="sr-Latn-CS" sz="3400" b="1" dirty="0" smtClean="0">
                <a:solidFill>
                  <a:srgbClr val="000072"/>
                </a:solidFill>
                <a:latin typeface="Calibri" pitchFamily="34" charset="0"/>
              </a:rPr>
              <a:t>IA </a:t>
            </a:r>
            <a:r>
              <a:rPr lang="sr-Latn-CS" sz="3400" b="1" dirty="0">
                <a:solidFill>
                  <a:srgbClr val="000072"/>
                </a:solidFill>
                <a:latin typeface="Calibri" pitchFamily="34" charset="0"/>
              </a:rPr>
              <a:t>i pomažu fagocitozu</a:t>
            </a:r>
            <a:endParaRPr lang="en-US" sz="34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lajd 45"/>
          <p:cNvPicPr>
            <a:picLocks noChangeAspect="1" noChangeArrowheads="1"/>
          </p:cNvPicPr>
          <p:nvPr/>
        </p:nvPicPr>
        <p:blipFill>
          <a:blip r:embed="rId2" cstate="print"/>
          <a:srcRect/>
          <a:stretch>
            <a:fillRect/>
          </a:stretch>
        </p:blipFill>
        <p:spPr bwMode="auto">
          <a:xfrm>
            <a:off x="2462213" y="1323975"/>
            <a:ext cx="4219575" cy="4210050"/>
          </a:xfrm>
          <a:prstGeom prst="rect">
            <a:avLst/>
          </a:prstGeom>
          <a:noFill/>
          <a:ln w="9525">
            <a:noFill/>
            <a:miter lim="800000"/>
            <a:headEnd/>
            <a:tailEnd/>
          </a:ln>
        </p:spPr>
      </p:pic>
      <p:sp>
        <p:nvSpPr>
          <p:cNvPr id="4" name="Text Box 3"/>
          <p:cNvSpPr txBox="1">
            <a:spLocks noChangeArrowheads="1"/>
          </p:cNvSpPr>
          <p:nvPr/>
        </p:nvSpPr>
        <p:spPr bwMode="auto">
          <a:xfrm>
            <a:off x="52173" y="404813"/>
            <a:ext cx="6682535" cy="615553"/>
          </a:xfrm>
          <a:prstGeom prst="rect">
            <a:avLst/>
          </a:prstGeom>
          <a:noFill/>
          <a:ln w="9525">
            <a:noFill/>
            <a:miter lim="800000"/>
            <a:headEnd/>
            <a:tailEnd/>
          </a:ln>
        </p:spPr>
        <p:txBody>
          <a:bodyPr wrap="none">
            <a:spAutoFit/>
          </a:bodyPr>
          <a:lstStyle/>
          <a:p>
            <a:r>
              <a:rPr lang="sr-Latn-CS" sz="3400" b="1" dirty="0" smtClean="0">
                <a:solidFill>
                  <a:srgbClr val="000072"/>
                </a:solidFill>
                <a:latin typeface="Calibri" pitchFamily="34" charset="0"/>
              </a:rPr>
              <a:t>At </a:t>
            </a:r>
            <a:r>
              <a:rPr lang="sr-Latn-CS" sz="3400" b="1" dirty="0">
                <a:solidFill>
                  <a:srgbClr val="000072"/>
                </a:solidFill>
                <a:latin typeface="Calibri" pitchFamily="34" charset="0"/>
              </a:rPr>
              <a:t>neutrališu </a:t>
            </a:r>
            <a:r>
              <a:rPr lang="sr-Latn-CS" sz="3400" b="1" dirty="0" smtClean="0">
                <a:solidFill>
                  <a:srgbClr val="000072"/>
                </a:solidFill>
                <a:latin typeface="Calibri" pitchFamily="34" charset="0"/>
              </a:rPr>
              <a:t>IA </a:t>
            </a:r>
            <a:r>
              <a:rPr lang="sr-Latn-CS" sz="3400" b="1" dirty="0">
                <a:solidFill>
                  <a:srgbClr val="000072"/>
                </a:solidFill>
                <a:latin typeface="Calibri" pitchFamily="34" charset="0"/>
              </a:rPr>
              <a:t>i pomažu fagocitozu</a:t>
            </a:r>
            <a:endParaRPr lang="en-US" sz="3400" b="1" dirty="0">
              <a:solidFill>
                <a:srgbClr val="000072"/>
              </a:solidFill>
              <a:latin typeface="Calibri" pitchFamily="34" charset="0"/>
            </a:endParaRPr>
          </a:p>
        </p:txBody>
      </p:sp>
    </p:spTree>
  </p:cSld>
  <p:clrMapOvr>
    <a:masterClrMapping/>
  </p:clrMapOvr>
  <p:transition advClick="0" advTm="3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lajd 47"/>
          <p:cNvPicPr>
            <a:picLocks noChangeAspect="1" noChangeArrowheads="1"/>
          </p:cNvPicPr>
          <p:nvPr/>
        </p:nvPicPr>
        <p:blipFill>
          <a:blip r:embed="rId2" cstate="print"/>
          <a:srcRect/>
          <a:stretch>
            <a:fillRect/>
          </a:stretch>
        </p:blipFill>
        <p:spPr bwMode="auto">
          <a:xfrm>
            <a:off x="2462213" y="1314450"/>
            <a:ext cx="4219575" cy="4229100"/>
          </a:xfrm>
          <a:prstGeom prst="rect">
            <a:avLst/>
          </a:prstGeom>
          <a:noFill/>
          <a:ln w="9525">
            <a:noFill/>
            <a:miter lim="800000"/>
            <a:headEnd/>
            <a:tailEnd/>
          </a:ln>
        </p:spPr>
      </p:pic>
      <p:sp>
        <p:nvSpPr>
          <p:cNvPr id="66563" name="Rectangle 3"/>
          <p:cNvSpPr>
            <a:spLocks noChangeArrowheads="1"/>
          </p:cNvSpPr>
          <p:nvPr/>
        </p:nvSpPr>
        <p:spPr bwMode="auto">
          <a:xfrm>
            <a:off x="161979" y="5911850"/>
            <a:ext cx="8820043" cy="461665"/>
          </a:xfrm>
          <a:prstGeom prst="rect">
            <a:avLst/>
          </a:prstGeom>
          <a:noFill/>
          <a:ln w="9525">
            <a:noFill/>
            <a:miter lim="800000"/>
            <a:headEnd/>
            <a:tailEnd/>
          </a:ln>
        </p:spPr>
        <p:txBody>
          <a:bodyPr wrap="none">
            <a:spAutoFit/>
          </a:bodyPr>
          <a:lstStyle/>
          <a:p>
            <a:r>
              <a:rPr lang="en-US" sz="2400" b="1" dirty="0">
                <a:solidFill>
                  <a:srgbClr val="000072"/>
                </a:solidFill>
                <a:latin typeface="Calibri" pitchFamily="34" charset="0"/>
              </a:rPr>
              <a:t>http://instruction.cvhs.okstate.edu/vmed5253/immunobiology.swf</a:t>
            </a:r>
          </a:p>
        </p:txBody>
      </p:sp>
      <p:sp>
        <p:nvSpPr>
          <p:cNvPr id="66564" name="Text Box 4"/>
          <p:cNvSpPr txBox="1">
            <a:spLocks noChangeArrowheads="1"/>
          </p:cNvSpPr>
          <p:nvPr/>
        </p:nvSpPr>
        <p:spPr bwMode="auto">
          <a:xfrm>
            <a:off x="1330952" y="404813"/>
            <a:ext cx="5326651" cy="646331"/>
          </a:xfrm>
          <a:prstGeom prst="rect">
            <a:avLst/>
          </a:prstGeom>
          <a:noFill/>
          <a:ln w="9525">
            <a:noFill/>
            <a:miter lim="800000"/>
            <a:headEnd/>
            <a:tailEnd/>
          </a:ln>
        </p:spPr>
        <p:txBody>
          <a:bodyPr wrap="none">
            <a:spAutoFit/>
          </a:bodyPr>
          <a:lstStyle/>
          <a:p>
            <a:r>
              <a:rPr lang="sr-Latn-CS" sz="3600" b="1" dirty="0" smtClean="0">
                <a:solidFill>
                  <a:srgbClr val="000072"/>
                </a:solidFill>
                <a:latin typeface="Calibri" pitchFamily="34" charset="0"/>
              </a:rPr>
              <a:t>IA je </a:t>
            </a:r>
            <a:r>
              <a:rPr lang="sr-Latn-CS" sz="3600" b="1" dirty="0">
                <a:solidFill>
                  <a:srgbClr val="000072"/>
                </a:solidFill>
                <a:latin typeface="Calibri" pitchFamily="34" charset="0"/>
              </a:rPr>
              <a:t>uklonjen iz organizma</a:t>
            </a:r>
            <a:endParaRPr lang="en-US" sz="3600" b="1" dirty="0">
              <a:solidFill>
                <a:srgbClr val="000072"/>
              </a:solidFill>
              <a:latin typeface="Calibri" pitchFamily="34"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ChangeArrowheads="1"/>
          </p:cNvSpPr>
          <p:nvPr/>
        </p:nvSpPr>
        <p:spPr bwMode="auto">
          <a:xfrm>
            <a:off x="787302" y="188640"/>
            <a:ext cx="7285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a:latin typeface="Arial" panose="020B0604020202020204" pitchFamily="34" charset="0"/>
              </a:rPr>
              <a:t>PROTEKTIVNI I IMUNSKI ODGOVOR U </a:t>
            </a:r>
            <a:r>
              <a:rPr lang="en-US" sz="1800" dirty="0" smtClean="0">
                <a:latin typeface="Arial" panose="020B0604020202020204" pitchFamily="34" charset="0"/>
              </a:rPr>
              <a:t>INFEKCIJI</a:t>
            </a:r>
            <a:r>
              <a:rPr lang="sr-Latn-RS" sz="1800" dirty="0" smtClean="0">
                <a:latin typeface="Arial" panose="020B0604020202020204" pitchFamily="34" charset="0"/>
              </a:rPr>
              <a:t> </a:t>
            </a:r>
          </a:p>
          <a:p>
            <a:pPr eaLnBrk="1" hangingPunct="1">
              <a:spcBef>
                <a:spcPct val="0"/>
              </a:spcBef>
              <a:buFontTx/>
              <a:buNone/>
            </a:pPr>
            <a:r>
              <a:rPr lang="sr-Latn-RS" sz="1800" dirty="0" smtClean="0">
                <a:latin typeface="Arial" panose="020B0604020202020204" pitchFamily="34" charset="0"/>
              </a:rPr>
              <a:t>ZAVISI OD UROĐENE IMUNOSTI I TIPA CITOKINA/INTERLEUKINA</a:t>
            </a:r>
            <a:endParaRPr lang="en-US" sz="1800" dirty="0">
              <a:latin typeface="Arial" panose="020B0604020202020204" pitchFamily="34" charset="0"/>
            </a:endParaRPr>
          </a:p>
        </p:txBody>
      </p:sp>
      <p:pic>
        <p:nvPicPr>
          <p:cNvPr id="133123" name="Picture 2" descr="Резултат слика за immune response to inf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1455564"/>
            <a:ext cx="9094788"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Rectangle 1"/>
          <p:cNvSpPr>
            <a:spLocks noChangeArrowheads="1"/>
          </p:cNvSpPr>
          <p:nvPr/>
        </p:nvSpPr>
        <p:spPr bwMode="auto">
          <a:xfrm>
            <a:off x="1857375" y="5375175"/>
            <a:ext cx="1857375" cy="646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dirty="0">
                <a:latin typeface="Arial" panose="020B0604020202020204" pitchFamily="34" charset="0"/>
              </a:rPr>
              <a:t>UROĐENA</a:t>
            </a:r>
            <a:r>
              <a:rPr lang="en-US" sz="1800" dirty="0">
                <a:latin typeface="Arial" panose="020B0604020202020204" pitchFamily="34" charset="0"/>
              </a:rPr>
              <a:t> IMUNOST</a:t>
            </a:r>
          </a:p>
        </p:txBody>
      </p:sp>
      <p:sp>
        <p:nvSpPr>
          <p:cNvPr id="133125" name="Rectangle 1"/>
          <p:cNvSpPr>
            <a:spLocks noChangeArrowheads="1"/>
          </p:cNvSpPr>
          <p:nvPr/>
        </p:nvSpPr>
        <p:spPr bwMode="auto">
          <a:xfrm>
            <a:off x="5857875" y="5375175"/>
            <a:ext cx="2214563" cy="6461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dirty="0">
                <a:latin typeface="Arial" panose="020B0604020202020204" pitchFamily="34" charset="0"/>
              </a:rPr>
              <a:t>STEČENA</a:t>
            </a:r>
          </a:p>
          <a:p>
            <a:pPr eaLnBrk="1" hangingPunct="1">
              <a:spcBef>
                <a:spcPct val="0"/>
              </a:spcBef>
              <a:buFontTx/>
              <a:buNone/>
            </a:pPr>
            <a:r>
              <a:rPr lang="en-US" sz="1800" dirty="0">
                <a:latin typeface="Arial" panose="020B0604020202020204" pitchFamily="34" charset="0"/>
              </a:rPr>
              <a:t> IMUNOST</a:t>
            </a:r>
          </a:p>
        </p:txBody>
      </p:sp>
    </p:spTree>
    <p:extLst>
      <p:ext uri="{BB962C8B-B14F-4D97-AF65-F5344CB8AC3E}">
        <p14:creationId xmlns:p14="http://schemas.microsoft.com/office/powerpoint/2010/main" val="23443832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ChangeArrowheads="1"/>
          </p:cNvSpPr>
          <p:nvPr/>
        </p:nvSpPr>
        <p:spPr bwMode="auto">
          <a:xfrm>
            <a:off x="25473" y="147804"/>
            <a:ext cx="7533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dirty="0">
                <a:latin typeface="Arial" panose="020B0604020202020204" pitchFamily="34" charset="0"/>
              </a:rPr>
              <a:t>PRODUKCIJA </a:t>
            </a:r>
            <a:r>
              <a:rPr lang="en-US" sz="1800" dirty="0" smtClean="0">
                <a:latin typeface="Arial" panose="020B0604020202020204" pitchFamily="34" charset="0"/>
              </a:rPr>
              <a:t>A</a:t>
            </a:r>
            <a:r>
              <a:rPr lang="sr-Latn-RS" sz="1800" dirty="0" smtClean="0">
                <a:latin typeface="Arial" panose="020B0604020202020204" pitchFamily="34" charset="0"/>
              </a:rPr>
              <a:t>t</a:t>
            </a:r>
            <a:r>
              <a:rPr lang="en-US" sz="1800" dirty="0" smtClean="0">
                <a:latin typeface="Arial" panose="020B0604020202020204" pitchFamily="34" charset="0"/>
              </a:rPr>
              <a:t> </a:t>
            </a:r>
            <a:r>
              <a:rPr lang="en-US" sz="1800" dirty="0">
                <a:latin typeface="Arial" panose="020B0604020202020204" pitchFamily="34" charset="0"/>
              </a:rPr>
              <a:t>U </a:t>
            </a:r>
            <a:r>
              <a:rPr lang="en-US" sz="1800" dirty="0" smtClean="0">
                <a:latin typeface="Arial" panose="020B0604020202020204" pitchFamily="34" charset="0"/>
              </a:rPr>
              <a:t>INFEKCIJI</a:t>
            </a:r>
            <a:r>
              <a:rPr lang="sr-Latn-RS" sz="1800" dirty="0" smtClean="0">
                <a:latin typeface="Arial" panose="020B0604020202020204" pitchFamily="34" charset="0"/>
              </a:rPr>
              <a:t>: primarni i sekundarni imunski odgovor </a:t>
            </a:r>
            <a:endParaRPr lang="en-US" sz="1800" dirty="0">
              <a:latin typeface="Arial" panose="020B0604020202020204" pitchFamily="34" charset="0"/>
            </a:endParaRPr>
          </a:p>
        </p:txBody>
      </p:sp>
      <p:grpSp>
        <p:nvGrpSpPr>
          <p:cNvPr id="132099" name="Group 2"/>
          <p:cNvGrpSpPr>
            <a:grpSpLocks/>
          </p:cNvGrpSpPr>
          <p:nvPr/>
        </p:nvGrpSpPr>
        <p:grpSpPr bwMode="auto">
          <a:xfrm>
            <a:off x="833438" y="714375"/>
            <a:ext cx="7453312" cy="5357813"/>
            <a:chOff x="1312" y="-7370"/>
            <a:chExt cx="9805" cy="7457"/>
          </a:xfrm>
        </p:grpSpPr>
        <p:pic>
          <p:nvPicPr>
            <p:cNvPr id="13210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2" y="-6810"/>
              <a:ext cx="37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5" y="-7012"/>
              <a:ext cx="8071" cy="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 y="-4673"/>
              <a:ext cx="9236" cy="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04" name="Group 6"/>
            <p:cNvGrpSpPr>
              <a:grpSpLocks/>
            </p:cNvGrpSpPr>
            <p:nvPr/>
          </p:nvGrpSpPr>
          <p:grpSpPr bwMode="auto">
            <a:xfrm>
              <a:off x="1724" y="-7360"/>
              <a:ext cx="2" cy="2632"/>
              <a:chOff x="1724" y="-7360"/>
              <a:chExt cx="2" cy="2632"/>
            </a:xfrm>
          </p:grpSpPr>
          <p:sp>
            <p:nvSpPr>
              <p:cNvPr id="132107" name="Freeform 7"/>
              <p:cNvSpPr>
                <a:spLocks/>
              </p:cNvSpPr>
              <p:nvPr/>
            </p:nvSpPr>
            <p:spPr bwMode="auto">
              <a:xfrm>
                <a:off x="1724" y="-7360"/>
                <a:ext cx="2" cy="2632"/>
              </a:xfrm>
              <a:custGeom>
                <a:avLst/>
                <a:gdLst>
                  <a:gd name="T0" fmla="*/ 0 w 2"/>
                  <a:gd name="T1" fmla="*/ 2632 h 2632"/>
                  <a:gd name="T2" fmla="*/ 0 w 2"/>
                  <a:gd name="T3" fmla="*/ 0 h 2632"/>
                  <a:gd name="T4" fmla="*/ 0 60000 65536"/>
                  <a:gd name="T5" fmla="*/ 0 60000 65536"/>
                  <a:gd name="T6" fmla="*/ 0 w 2"/>
                  <a:gd name="T7" fmla="*/ 0 h 2632"/>
                  <a:gd name="T8" fmla="*/ 2 w 2"/>
                  <a:gd name="T9" fmla="*/ 2632 h 2632"/>
                </a:gdLst>
                <a:ahLst/>
                <a:cxnLst>
                  <a:cxn ang="T4">
                    <a:pos x="T0" y="T1"/>
                  </a:cxn>
                  <a:cxn ang="T5">
                    <a:pos x="T2" y="T3"/>
                  </a:cxn>
                </a:cxnLst>
                <a:rect l="T6" t="T7" r="T8" b="T9"/>
                <a:pathLst>
                  <a:path w="2" h="2632">
                    <a:moveTo>
                      <a:pt x="0" y="2632"/>
                    </a:moveTo>
                    <a:lnTo>
                      <a:pt x="0" y="0"/>
                    </a:lnTo>
                  </a:path>
                </a:pathLst>
              </a:custGeom>
              <a:noFill/>
              <a:ln w="11644">
                <a:solidFill>
                  <a:srgbClr val="575B6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2105" name="Group 8"/>
            <p:cNvGrpSpPr>
              <a:grpSpLocks/>
            </p:cNvGrpSpPr>
            <p:nvPr/>
          </p:nvGrpSpPr>
          <p:grpSpPr bwMode="auto">
            <a:xfrm>
              <a:off x="1705" y="-4783"/>
              <a:ext cx="1494" cy="2"/>
              <a:chOff x="1705" y="-4783"/>
              <a:chExt cx="1494" cy="2"/>
            </a:xfrm>
          </p:grpSpPr>
          <p:sp>
            <p:nvSpPr>
              <p:cNvPr id="132106" name="Freeform 9"/>
              <p:cNvSpPr>
                <a:spLocks/>
              </p:cNvSpPr>
              <p:nvPr/>
            </p:nvSpPr>
            <p:spPr bwMode="auto">
              <a:xfrm>
                <a:off x="1705" y="-4783"/>
                <a:ext cx="1494" cy="2"/>
              </a:xfrm>
              <a:custGeom>
                <a:avLst/>
                <a:gdLst>
                  <a:gd name="T0" fmla="*/ 0 w 1494"/>
                  <a:gd name="T1" fmla="*/ 0 h 2"/>
                  <a:gd name="T2" fmla="*/ 1495 w 1494"/>
                  <a:gd name="T3" fmla="*/ 0 h 2"/>
                  <a:gd name="T4" fmla="*/ 0 60000 65536"/>
                  <a:gd name="T5" fmla="*/ 0 60000 65536"/>
                  <a:gd name="T6" fmla="*/ 0 w 1494"/>
                  <a:gd name="T7" fmla="*/ 0 h 2"/>
                  <a:gd name="T8" fmla="*/ 1494 w 1494"/>
                  <a:gd name="T9" fmla="*/ 2 h 2"/>
                </a:gdLst>
                <a:ahLst/>
                <a:cxnLst>
                  <a:cxn ang="T4">
                    <a:pos x="T0" y="T1"/>
                  </a:cxn>
                  <a:cxn ang="T5">
                    <a:pos x="T2" y="T3"/>
                  </a:cxn>
                </a:cxnLst>
                <a:rect l="T6" t="T7" r="T8" b="T9"/>
                <a:pathLst>
                  <a:path w="1494" h="2">
                    <a:moveTo>
                      <a:pt x="0" y="0"/>
                    </a:moveTo>
                    <a:lnTo>
                      <a:pt x="1495" y="0"/>
                    </a:lnTo>
                  </a:path>
                </a:pathLst>
              </a:custGeom>
              <a:noFill/>
              <a:ln w="29110">
                <a:solidFill>
                  <a:srgbClr val="543B6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32100" name="Rectangle 10"/>
          <p:cNvSpPr>
            <a:spLocks noChangeArrowheads="1"/>
          </p:cNvSpPr>
          <p:nvPr/>
        </p:nvSpPr>
        <p:spPr bwMode="auto">
          <a:xfrm>
            <a:off x="0" y="62579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100">
                <a:latin typeface="Arial" panose="020B0604020202020204" pitchFamily="34" charset="0"/>
              </a:rPr>
              <a:t>Antibody  production and  kinetics.The  four  phases of a primary  antibody response correlate to the donal expansion of the activated B cell,differentiation into plasma cells, and secretion ofthe antibody protein.The secondary response is much more rapid, and total anti­ body production is nearly</a:t>
            </a:r>
          </a:p>
        </p:txBody>
      </p:sp>
    </p:spTree>
    <p:extLst>
      <p:ext uri="{BB962C8B-B14F-4D97-AF65-F5344CB8AC3E}">
        <p14:creationId xmlns:p14="http://schemas.microsoft.com/office/powerpoint/2010/main" val="3788729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nvSpPr>
        <p:spPr bwMode="auto">
          <a:xfrm>
            <a:off x="651504" y="285750"/>
            <a:ext cx="7840993" cy="646331"/>
          </a:xfrm>
          <a:prstGeom prst="rect">
            <a:avLst/>
          </a:prstGeom>
          <a:noFill/>
          <a:ln w="9525">
            <a:noFill/>
            <a:miter lim="800000"/>
            <a:headEnd/>
            <a:tailEnd/>
          </a:ln>
        </p:spPr>
        <p:txBody>
          <a:bodyPr wrap="none">
            <a:spAutoFit/>
          </a:bodyPr>
          <a:lstStyle/>
          <a:p>
            <a:r>
              <a:rPr lang="sr-Latn-CS" sz="3600" b="1" dirty="0" smtClean="0">
                <a:solidFill>
                  <a:srgbClr val="000072"/>
                </a:solidFill>
                <a:latin typeface="Calibri" pitchFamily="34" charset="0"/>
              </a:rPr>
              <a:t>Svojstva mehanizama </a:t>
            </a:r>
            <a:r>
              <a:rPr lang="sr-Latn-CS" sz="3600" b="1" dirty="0">
                <a:solidFill>
                  <a:srgbClr val="000072"/>
                </a:solidFill>
                <a:latin typeface="Calibri" pitchFamily="34" charset="0"/>
              </a:rPr>
              <a:t>u</a:t>
            </a:r>
            <a:r>
              <a:rPr lang="en-US" sz="3600" b="1" dirty="0" err="1">
                <a:solidFill>
                  <a:srgbClr val="000072"/>
                </a:solidFill>
                <a:latin typeface="Calibri" pitchFamily="34" charset="0"/>
              </a:rPr>
              <a:t>ro</a:t>
            </a:r>
            <a:r>
              <a:rPr lang="sr-Latn-CS" sz="3600" b="1" dirty="0">
                <a:solidFill>
                  <a:srgbClr val="000072"/>
                </a:solidFill>
                <a:latin typeface="Calibri" pitchFamily="34" charset="0"/>
              </a:rPr>
              <a:t>đ</a:t>
            </a:r>
            <a:r>
              <a:rPr lang="en-US" sz="3600" b="1" dirty="0">
                <a:solidFill>
                  <a:srgbClr val="000072"/>
                </a:solidFill>
                <a:latin typeface="Calibri" pitchFamily="34" charset="0"/>
              </a:rPr>
              <a:t>e</a:t>
            </a:r>
            <a:r>
              <a:rPr lang="sr-Latn-CS" sz="3600" b="1" dirty="0">
                <a:solidFill>
                  <a:srgbClr val="000072"/>
                </a:solidFill>
                <a:latin typeface="Calibri" pitchFamily="34" charset="0"/>
              </a:rPr>
              <a:t>ne imunosti</a:t>
            </a:r>
            <a:endParaRPr lang="en-US" sz="3600" b="1" dirty="0">
              <a:solidFill>
                <a:srgbClr val="000072"/>
              </a:solidFill>
              <a:latin typeface="Calibri" pitchFamily="34" charset="0"/>
            </a:endParaRPr>
          </a:p>
        </p:txBody>
      </p:sp>
      <p:sp>
        <p:nvSpPr>
          <p:cNvPr id="19461" name="Text Box 1029"/>
          <p:cNvSpPr txBox="1">
            <a:spLocks noChangeArrowheads="1"/>
          </p:cNvSpPr>
          <p:nvPr/>
        </p:nvSpPr>
        <p:spPr bwMode="auto">
          <a:xfrm>
            <a:off x="357158" y="1274763"/>
            <a:ext cx="8006231" cy="830997"/>
          </a:xfrm>
          <a:prstGeom prst="rect">
            <a:avLst/>
          </a:prstGeom>
          <a:noFill/>
          <a:ln w="9525">
            <a:noFill/>
            <a:miter lim="800000"/>
            <a:headEnd/>
            <a:tailEnd/>
          </a:ln>
        </p:spPr>
        <p:txBody>
          <a:bodyPr wrap="none">
            <a:spAutoFit/>
          </a:bodyPr>
          <a:lstStyle/>
          <a:p>
            <a:pPr>
              <a:buFontTx/>
              <a:buChar char="-"/>
            </a:pPr>
            <a:r>
              <a:rPr lang="sr-Latn-CS" sz="2400" b="0" dirty="0">
                <a:solidFill>
                  <a:srgbClr val="000072"/>
                </a:solidFill>
                <a:latin typeface="Calibri" pitchFamily="34" charset="0"/>
              </a:rPr>
              <a:t> </a:t>
            </a:r>
            <a:r>
              <a:rPr lang="sr-Latn-CS" sz="2400" b="0" dirty="0" smtClean="0">
                <a:solidFill>
                  <a:srgbClr val="000072"/>
                </a:solidFill>
                <a:latin typeface="Calibri" pitchFamily="34" charset="0"/>
              </a:rPr>
              <a:t>Predstavljaju </a:t>
            </a:r>
            <a:r>
              <a:rPr lang="sr-Latn-CS" sz="2400" dirty="0" smtClean="0">
                <a:solidFill>
                  <a:srgbClr val="000072"/>
                </a:solidFill>
                <a:latin typeface="Calibri" pitchFamily="34" charset="0"/>
              </a:rPr>
              <a:t>prve linije </a:t>
            </a:r>
            <a:r>
              <a:rPr lang="sr-Latn-CS" sz="2400" b="0" dirty="0" smtClean="0">
                <a:solidFill>
                  <a:srgbClr val="000072"/>
                </a:solidFill>
                <a:latin typeface="Calibri" pitchFamily="34" charset="0"/>
              </a:rPr>
              <a:t>odbrane</a:t>
            </a:r>
            <a:endParaRPr lang="sr-Latn-CS" sz="2400" b="0" dirty="0">
              <a:solidFill>
                <a:srgbClr val="000072"/>
              </a:solidFill>
              <a:latin typeface="Calibri" pitchFamily="34" charset="0"/>
            </a:endParaRPr>
          </a:p>
          <a:p>
            <a:r>
              <a:rPr lang="sr-Latn-CS" sz="2400" b="0" dirty="0">
                <a:solidFill>
                  <a:srgbClr val="000072"/>
                </a:solidFill>
                <a:latin typeface="Calibri" pitchFamily="34" charset="0"/>
              </a:rPr>
              <a:t>           (dve osnovne reakcije – zapaljenje i antivirusna odbrana)</a:t>
            </a:r>
            <a:endParaRPr lang="en-US" sz="2400" b="0" dirty="0">
              <a:solidFill>
                <a:srgbClr val="000072"/>
              </a:solidFill>
              <a:latin typeface="Calibri" pitchFamily="34" charset="0"/>
            </a:endParaRPr>
          </a:p>
        </p:txBody>
      </p:sp>
      <p:sp>
        <p:nvSpPr>
          <p:cNvPr id="19462" name="Text Box 1030"/>
          <p:cNvSpPr txBox="1">
            <a:spLocks noChangeArrowheads="1"/>
          </p:cNvSpPr>
          <p:nvPr/>
        </p:nvSpPr>
        <p:spPr bwMode="auto">
          <a:xfrm>
            <a:off x="357158" y="4837113"/>
            <a:ext cx="8607425" cy="1200150"/>
          </a:xfrm>
          <a:prstGeom prst="rect">
            <a:avLst/>
          </a:prstGeom>
          <a:noFill/>
          <a:ln w="9525">
            <a:noFill/>
            <a:miter lim="800000"/>
            <a:headEnd/>
            <a:tailEnd/>
          </a:ln>
        </p:spPr>
        <p:txBody>
          <a:bodyPr>
            <a:spAutoFit/>
          </a:bodyPr>
          <a:lstStyle/>
          <a:p>
            <a:pPr marL="177800" indent="-177800">
              <a:buFontTx/>
              <a:buChar char="-"/>
            </a:pPr>
            <a:r>
              <a:rPr lang="sr-Latn-CS" sz="2400" b="0" dirty="0">
                <a:solidFill>
                  <a:srgbClr val="000072"/>
                </a:solidFill>
                <a:latin typeface="Calibri" pitchFamily="34" charset="0"/>
              </a:rPr>
              <a:t>R</a:t>
            </a:r>
            <a:r>
              <a:rPr lang="en-US" sz="2400" b="0" dirty="0" err="1">
                <a:solidFill>
                  <a:srgbClr val="000072"/>
                </a:solidFill>
                <a:latin typeface="Calibri" pitchFamily="34" charset="0"/>
              </a:rPr>
              <a:t>eaguju</a:t>
            </a:r>
            <a:r>
              <a:rPr lang="en-US" sz="2400" b="0" dirty="0">
                <a:solidFill>
                  <a:srgbClr val="000072"/>
                </a:solidFill>
                <a:latin typeface="Calibri" pitchFamily="34" charset="0"/>
              </a:rPr>
              <a:t> </a:t>
            </a:r>
            <a:r>
              <a:rPr lang="sr-Latn-CS" sz="2400" b="0" dirty="0">
                <a:solidFill>
                  <a:srgbClr val="000072"/>
                </a:solidFill>
                <a:latin typeface="Calibri" pitchFamily="34" charset="0"/>
              </a:rPr>
              <a:t>prvenstveno</a:t>
            </a:r>
            <a:r>
              <a:rPr lang="en-US" sz="2400" b="0" dirty="0">
                <a:solidFill>
                  <a:srgbClr val="000072"/>
                </a:solidFill>
                <a:latin typeface="Calibri" pitchFamily="34" charset="0"/>
              </a:rPr>
              <a:t> </a:t>
            </a:r>
            <a:r>
              <a:rPr lang="en-US" sz="2400" b="0" dirty="0" err="1">
                <a:solidFill>
                  <a:srgbClr val="000072"/>
                </a:solidFill>
                <a:latin typeface="Calibri" pitchFamily="34" charset="0"/>
              </a:rPr>
              <a:t>na</a:t>
            </a:r>
            <a:r>
              <a:rPr lang="en-US" sz="2400" b="0" dirty="0">
                <a:solidFill>
                  <a:srgbClr val="000072"/>
                </a:solidFill>
                <a:latin typeface="Calibri" pitchFamily="34" charset="0"/>
              </a:rPr>
              <a:t> </a:t>
            </a:r>
            <a:r>
              <a:rPr lang="en-US" sz="2400" b="0" dirty="0" err="1">
                <a:solidFill>
                  <a:srgbClr val="000072"/>
                </a:solidFill>
                <a:latin typeface="Calibri" pitchFamily="34" charset="0"/>
              </a:rPr>
              <a:t>infektivne</a:t>
            </a:r>
            <a:r>
              <a:rPr lang="en-US" sz="2400" b="0" dirty="0">
                <a:solidFill>
                  <a:srgbClr val="000072"/>
                </a:solidFill>
                <a:latin typeface="Calibri" pitchFamily="34" charset="0"/>
              </a:rPr>
              <a:t> </a:t>
            </a:r>
            <a:r>
              <a:rPr lang="en-US" sz="2400" b="0" dirty="0" err="1">
                <a:solidFill>
                  <a:srgbClr val="000072"/>
                </a:solidFill>
                <a:latin typeface="Calibri" pitchFamily="34" charset="0"/>
              </a:rPr>
              <a:t>agense</a:t>
            </a:r>
            <a:r>
              <a:rPr lang="sr-Latn-CS" sz="2400" b="0" dirty="0">
                <a:solidFill>
                  <a:srgbClr val="000072"/>
                </a:solidFill>
                <a:latin typeface="Calibri" pitchFamily="34" charset="0"/>
              </a:rPr>
              <a:t>, ali i na oštećenje sopstvene ćelije</a:t>
            </a:r>
            <a:r>
              <a:rPr lang="en-US" sz="2400" b="0" dirty="0">
                <a:solidFill>
                  <a:srgbClr val="000072"/>
                </a:solidFill>
                <a:latin typeface="Calibri" pitchFamily="34" charset="0"/>
              </a:rPr>
              <a:t> (ne</a:t>
            </a:r>
            <a:r>
              <a:rPr lang="sr-Latn-CS" sz="2400" b="0" dirty="0">
                <a:solidFill>
                  <a:srgbClr val="000072"/>
                </a:solidFill>
                <a:latin typeface="Calibri" pitchFamily="34" charset="0"/>
              </a:rPr>
              <a:t> </a:t>
            </a:r>
            <a:r>
              <a:rPr lang="en-US" sz="2400" b="0" dirty="0" err="1">
                <a:solidFill>
                  <a:srgbClr val="000072"/>
                </a:solidFill>
                <a:latin typeface="Calibri" pitchFamily="34" charset="0"/>
              </a:rPr>
              <a:t>reaguju</a:t>
            </a:r>
            <a:r>
              <a:rPr lang="en-US" sz="2400" b="0" dirty="0">
                <a:solidFill>
                  <a:srgbClr val="000072"/>
                </a:solidFill>
                <a:latin typeface="Calibri" pitchFamily="34" charset="0"/>
              </a:rPr>
              <a:t> </a:t>
            </a:r>
            <a:r>
              <a:rPr lang="en-US" sz="2400" b="0" dirty="0" err="1">
                <a:solidFill>
                  <a:srgbClr val="000072"/>
                </a:solidFill>
                <a:latin typeface="Calibri" pitchFamily="34" charset="0"/>
              </a:rPr>
              <a:t>na</a:t>
            </a:r>
            <a:r>
              <a:rPr lang="sr-Latn-CS" sz="2400" b="0" dirty="0">
                <a:solidFill>
                  <a:srgbClr val="000072"/>
                </a:solidFill>
                <a:latin typeface="Calibri" pitchFamily="34" charset="0"/>
              </a:rPr>
              <a:t> normalne </a:t>
            </a:r>
            <a:r>
              <a:rPr lang="en-US" sz="2400" b="0" dirty="0" err="1">
                <a:solidFill>
                  <a:srgbClr val="000072"/>
                </a:solidFill>
                <a:latin typeface="Calibri" pitchFamily="34" charset="0"/>
              </a:rPr>
              <a:t>sopstven</a:t>
            </a:r>
            <a:r>
              <a:rPr lang="sr-Latn-CS" sz="2400" b="0" dirty="0">
                <a:solidFill>
                  <a:srgbClr val="000072"/>
                </a:solidFill>
                <a:latin typeface="Calibri" pitchFamily="34" charset="0"/>
              </a:rPr>
              <a:t>e ćelije</a:t>
            </a:r>
            <a:r>
              <a:rPr lang="en-US" sz="2400" b="0" dirty="0">
                <a:solidFill>
                  <a:srgbClr val="000072"/>
                </a:solidFill>
                <a:latin typeface="Calibri" pitchFamily="34" charset="0"/>
              </a:rPr>
              <a:t> </a:t>
            </a:r>
            <a:r>
              <a:rPr lang="en-US" sz="2400" b="0" dirty="0" err="1">
                <a:solidFill>
                  <a:srgbClr val="000072"/>
                </a:solidFill>
                <a:latin typeface="Calibri" pitchFamily="34" charset="0"/>
              </a:rPr>
              <a:t>i</a:t>
            </a:r>
            <a:r>
              <a:rPr lang="en-US" sz="2400" b="0" dirty="0">
                <a:solidFill>
                  <a:srgbClr val="000072"/>
                </a:solidFill>
                <a:latin typeface="Calibri" pitchFamily="34" charset="0"/>
              </a:rPr>
              <a:t> </a:t>
            </a:r>
            <a:r>
              <a:rPr lang="en-US" sz="2400" b="0" dirty="0" err="1">
                <a:solidFill>
                  <a:srgbClr val="000072"/>
                </a:solidFill>
                <a:latin typeface="Calibri" pitchFamily="34" charset="0"/>
              </a:rPr>
              <a:t>neinfektivne</a:t>
            </a:r>
            <a:r>
              <a:rPr lang="en-US" sz="2400" b="0" dirty="0">
                <a:solidFill>
                  <a:srgbClr val="000072"/>
                </a:solidFill>
                <a:latin typeface="Calibri" pitchFamily="34" charset="0"/>
              </a:rPr>
              <a:t> </a:t>
            </a:r>
            <a:r>
              <a:rPr lang="en-US" sz="2400" b="0" dirty="0" err="1">
                <a:solidFill>
                  <a:srgbClr val="000072"/>
                </a:solidFill>
                <a:latin typeface="Calibri" pitchFamily="34" charset="0"/>
              </a:rPr>
              <a:t>supstance</a:t>
            </a:r>
            <a:r>
              <a:rPr lang="en-US" sz="2400" b="0" dirty="0">
                <a:solidFill>
                  <a:srgbClr val="000072"/>
                </a:solidFill>
                <a:latin typeface="Calibri" pitchFamily="34" charset="0"/>
              </a:rPr>
              <a:t>)</a:t>
            </a:r>
          </a:p>
        </p:txBody>
      </p:sp>
      <p:sp>
        <p:nvSpPr>
          <p:cNvPr id="19464" name="Text Box 1032"/>
          <p:cNvSpPr txBox="1">
            <a:spLocks noChangeArrowheads="1"/>
          </p:cNvSpPr>
          <p:nvPr/>
        </p:nvSpPr>
        <p:spPr bwMode="auto">
          <a:xfrm>
            <a:off x="357158" y="3257550"/>
            <a:ext cx="6048375" cy="461963"/>
          </a:xfrm>
          <a:prstGeom prst="rect">
            <a:avLst/>
          </a:prstGeom>
          <a:noFill/>
          <a:ln w="9525">
            <a:noFill/>
            <a:miter lim="800000"/>
            <a:headEnd/>
            <a:tailEnd/>
          </a:ln>
        </p:spPr>
        <p:txBody>
          <a:bodyPr wrap="none">
            <a:spAutoFit/>
          </a:bodyPr>
          <a:lstStyle/>
          <a:p>
            <a:r>
              <a:rPr lang="sr-Latn-CS" sz="2400" b="0" dirty="0">
                <a:solidFill>
                  <a:srgbClr val="000072"/>
                </a:solidFill>
                <a:latin typeface="Calibri" pitchFamily="34" charset="0"/>
              </a:rPr>
              <a:t>- Ne menjaju se tokom života (nema memorije)</a:t>
            </a:r>
            <a:endParaRPr lang="en-US" sz="2400" b="0" dirty="0">
              <a:solidFill>
                <a:srgbClr val="000072"/>
              </a:solidFill>
              <a:latin typeface="Calibri" pitchFamily="34" charset="0"/>
            </a:endParaRPr>
          </a:p>
        </p:txBody>
      </p:sp>
      <p:sp>
        <p:nvSpPr>
          <p:cNvPr id="19465" name="Text Box 1033"/>
          <p:cNvSpPr txBox="1">
            <a:spLocks noChangeArrowheads="1"/>
          </p:cNvSpPr>
          <p:nvPr/>
        </p:nvSpPr>
        <p:spPr bwMode="auto">
          <a:xfrm>
            <a:off x="357158" y="2282825"/>
            <a:ext cx="8728159" cy="830997"/>
          </a:xfrm>
          <a:prstGeom prst="rect">
            <a:avLst/>
          </a:prstGeom>
          <a:noFill/>
          <a:ln w="9525">
            <a:noFill/>
            <a:miter lim="800000"/>
            <a:headEnd/>
            <a:tailEnd/>
          </a:ln>
        </p:spPr>
        <p:txBody>
          <a:bodyPr wrap="none">
            <a:spAutoFit/>
          </a:bodyPr>
          <a:lstStyle/>
          <a:p>
            <a:pPr>
              <a:buFontTx/>
              <a:buChar char="-"/>
            </a:pPr>
            <a:r>
              <a:rPr lang="sr-Latn-CS" sz="2400" b="0" dirty="0">
                <a:solidFill>
                  <a:srgbClr val="000072"/>
                </a:solidFill>
                <a:latin typeface="Calibri" pitchFamily="34" charset="0"/>
              </a:rPr>
              <a:t> </a:t>
            </a:r>
            <a:r>
              <a:rPr lang="sr-Latn-CS" sz="2400" b="0" dirty="0" smtClean="0">
                <a:solidFill>
                  <a:srgbClr val="000072"/>
                </a:solidFill>
                <a:latin typeface="Calibri" pitchFamily="34" charset="0"/>
              </a:rPr>
              <a:t>Deluju neposredno po </a:t>
            </a:r>
            <a:r>
              <a:rPr lang="en-US" sz="2400" b="0" dirty="0" err="1" smtClean="0">
                <a:solidFill>
                  <a:srgbClr val="000072"/>
                </a:solidFill>
                <a:latin typeface="Calibri" pitchFamily="34" charset="0"/>
              </a:rPr>
              <a:t>izlaganj</a:t>
            </a:r>
            <a:r>
              <a:rPr lang="sr-Latn-CS" sz="2400" b="0" dirty="0" smtClean="0">
                <a:solidFill>
                  <a:srgbClr val="000072"/>
                </a:solidFill>
                <a:latin typeface="Calibri" pitchFamily="34" charset="0"/>
              </a:rPr>
              <a:t>u</a:t>
            </a:r>
            <a:r>
              <a:rPr lang="en-US" sz="2400" b="0" dirty="0" smtClean="0">
                <a:solidFill>
                  <a:srgbClr val="000072"/>
                </a:solidFill>
                <a:latin typeface="Calibri" pitchFamily="34" charset="0"/>
              </a:rPr>
              <a:t> </a:t>
            </a:r>
            <a:r>
              <a:rPr lang="en-US" sz="2400" b="0" dirty="0" err="1" smtClean="0">
                <a:solidFill>
                  <a:srgbClr val="000072"/>
                </a:solidFill>
                <a:latin typeface="Calibri" pitchFamily="34" charset="0"/>
              </a:rPr>
              <a:t>patogenu</a:t>
            </a:r>
            <a:r>
              <a:rPr lang="sr-Latn-CS" sz="2400" b="0" dirty="0" smtClean="0">
                <a:solidFill>
                  <a:srgbClr val="000072"/>
                </a:solidFill>
                <a:latin typeface="Calibri" pitchFamily="34" charset="0"/>
              </a:rPr>
              <a:t> (mogu </a:t>
            </a:r>
            <a:r>
              <a:rPr lang="sr-Latn-CS" sz="2400" b="0" dirty="0">
                <a:solidFill>
                  <a:srgbClr val="000072"/>
                </a:solidFill>
                <a:latin typeface="Calibri" pitchFamily="34" charset="0"/>
              </a:rPr>
              <a:t>da spreče infekciju</a:t>
            </a:r>
          </a:p>
          <a:p>
            <a:r>
              <a:rPr lang="sr-Latn-CS" sz="2400" b="0" dirty="0">
                <a:solidFill>
                  <a:srgbClr val="000072"/>
                </a:solidFill>
                <a:latin typeface="Calibri" pitchFamily="34" charset="0"/>
              </a:rPr>
              <a:t>   ili da je drže pod kontrolom dok se ne razvije stečena imunost )</a:t>
            </a:r>
            <a:endParaRPr lang="en-US" sz="2400" b="0" dirty="0">
              <a:solidFill>
                <a:srgbClr val="000072"/>
              </a:solidFill>
              <a:latin typeface="Calibri" pitchFamily="34" charset="0"/>
            </a:endParaRPr>
          </a:p>
        </p:txBody>
      </p:sp>
      <p:sp>
        <p:nvSpPr>
          <p:cNvPr id="19466" name="Text Box 1034"/>
          <p:cNvSpPr txBox="1">
            <a:spLocks noChangeArrowheads="1"/>
          </p:cNvSpPr>
          <p:nvPr/>
        </p:nvSpPr>
        <p:spPr bwMode="auto">
          <a:xfrm>
            <a:off x="357158" y="6181725"/>
            <a:ext cx="5770562" cy="461963"/>
          </a:xfrm>
          <a:prstGeom prst="rect">
            <a:avLst/>
          </a:prstGeom>
          <a:noFill/>
          <a:ln w="9525">
            <a:noFill/>
            <a:miter lim="800000"/>
            <a:headEnd/>
            <a:tailEnd/>
          </a:ln>
        </p:spPr>
        <p:txBody>
          <a:bodyPr wrap="none">
            <a:spAutoFit/>
          </a:bodyPr>
          <a:lstStyle/>
          <a:p>
            <a:r>
              <a:rPr lang="sr-Latn-CS" sz="2400" b="0">
                <a:solidFill>
                  <a:srgbClr val="000072"/>
                </a:solidFill>
                <a:latin typeface="Calibri" pitchFamily="34" charset="0"/>
              </a:rPr>
              <a:t>- S</a:t>
            </a:r>
            <a:r>
              <a:rPr lang="en-US" sz="2400" b="0">
                <a:solidFill>
                  <a:srgbClr val="000072"/>
                </a:solidFill>
                <a:latin typeface="Calibri" pitchFamily="34" charset="0"/>
              </a:rPr>
              <a:t>t</a:t>
            </a:r>
            <a:r>
              <a:rPr lang="sr-Latn-CS" sz="2400" b="0">
                <a:solidFill>
                  <a:srgbClr val="000072"/>
                </a:solidFill>
                <a:latin typeface="Calibri" pitchFamily="34" charset="0"/>
              </a:rPr>
              <a:t>i</a:t>
            </a:r>
            <a:r>
              <a:rPr lang="en-US" sz="2400" b="0">
                <a:solidFill>
                  <a:srgbClr val="000072"/>
                </a:solidFill>
                <a:latin typeface="Calibri" pitchFamily="34" charset="0"/>
              </a:rPr>
              <a:t>muli</a:t>
            </a:r>
            <a:r>
              <a:rPr lang="sr-Latn-CS" sz="2400" b="0">
                <a:solidFill>
                  <a:srgbClr val="000072"/>
                </a:solidFill>
                <a:latin typeface="Calibri" pitchFamily="34" charset="0"/>
              </a:rPr>
              <a:t>šu i oblikuju stečeni imunski odgovor</a:t>
            </a:r>
            <a:endParaRPr lang="en-US" sz="2400" b="0">
              <a:solidFill>
                <a:srgbClr val="000072"/>
              </a:solidFill>
              <a:latin typeface="Calibri" pitchFamily="34" charset="0"/>
            </a:endParaRPr>
          </a:p>
        </p:txBody>
      </p:sp>
      <p:sp>
        <p:nvSpPr>
          <p:cNvPr id="9" name="Text Box 1030"/>
          <p:cNvSpPr txBox="1">
            <a:spLocks noChangeArrowheads="1"/>
          </p:cNvSpPr>
          <p:nvPr/>
        </p:nvSpPr>
        <p:spPr bwMode="auto">
          <a:xfrm>
            <a:off x="357158" y="3862388"/>
            <a:ext cx="8607425" cy="831850"/>
          </a:xfrm>
          <a:prstGeom prst="rect">
            <a:avLst/>
          </a:prstGeom>
          <a:noFill/>
          <a:ln w="9525">
            <a:noFill/>
            <a:miter lim="800000"/>
            <a:headEnd/>
            <a:tailEnd/>
          </a:ln>
        </p:spPr>
        <p:txBody>
          <a:bodyPr>
            <a:spAutoFit/>
          </a:bodyPr>
          <a:lstStyle/>
          <a:p>
            <a:pPr marL="177800" indent="-177800">
              <a:buFontTx/>
              <a:buChar char="-"/>
            </a:pPr>
            <a:r>
              <a:rPr lang="sr-Latn-CS" sz="2400" b="0">
                <a:solidFill>
                  <a:srgbClr val="000072"/>
                </a:solidFill>
                <a:latin typeface="Calibri" pitchFamily="34" charset="0"/>
              </a:rPr>
              <a:t>Imaju ključnu ulogu u eliminaciji oštećenih i mrtvih ćelija/tkiva i otpočinjanju reparacije</a:t>
            </a:r>
            <a:endParaRPr lang="en-US" sz="2400" b="0">
              <a:solidFill>
                <a:srgbClr val="000072"/>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P spid="19464" grpId="0"/>
      <p:bldP spid="19465"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506538" y="546100"/>
            <a:ext cx="6851650" cy="708025"/>
          </a:xfrm>
          <a:prstGeom prst="rect">
            <a:avLst/>
          </a:prstGeom>
          <a:noFill/>
          <a:ln w="9525">
            <a:noFill/>
            <a:miter lim="800000"/>
            <a:headEnd/>
            <a:tailEnd/>
          </a:ln>
        </p:spPr>
        <p:txBody>
          <a:bodyPr wrap="none">
            <a:spAutoFit/>
          </a:bodyPr>
          <a:lstStyle/>
          <a:p>
            <a:pPr>
              <a:defRPr/>
            </a:pPr>
            <a:r>
              <a:rPr lang="sr-Latn-CS" sz="4000" b="1" dirty="0">
                <a:solidFill>
                  <a:srgbClr val="000072"/>
                </a:solidFill>
                <a:latin typeface="+mn-lt"/>
              </a:rPr>
              <a:t>Komponente urođene imunosti</a:t>
            </a:r>
            <a:endParaRPr lang="en-US" sz="4000" b="1" dirty="0">
              <a:solidFill>
                <a:srgbClr val="000072"/>
              </a:solidFill>
              <a:latin typeface="+mn-lt"/>
            </a:endParaRPr>
          </a:p>
        </p:txBody>
      </p:sp>
      <p:sp>
        <p:nvSpPr>
          <p:cNvPr id="120835" name="Text Box 3"/>
          <p:cNvSpPr txBox="1">
            <a:spLocks noChangeArrowheads="1"/>
          </p:cNvSpPr>
          <p:nvPr/>
        </p:nvSpPr>
        <p:spPr bwMode="auto">
          <a:xfrm>
            <a:off x="285750" y="2109788"/>
            <a:ext cx="4614863" cy="461962"/>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 </a:t>
            </a:r>
            <a:r>
              <a:rPr lang="sr-Latn-CS" sz="2400" dirty="0" err="1">
                <a:solidFill>
                  <a:srgbClr val="000072"/>
                </a:solidFill>
                <a:latin typeface="+mn-lt"/>
              </a:rPr>
              <a:t>Epitelne</a:t>
            </a:r>
            <a:r>
              <a:rPr lang="sr-Latn-CS" sz="2400" dirty="0">
                <a:solidFill>
                  <a:srgbClr val="000072"/>
                </a:solidFill>
                <a:latin typeface="+mn-lt"/>
              </a:rPr>
              <a:t> barijere (koža i sluzokože)</a:t>
            </a:r>
            <a:endParaRPr lang="en-US" sz="2400" dirty="0">
              <a:solidFill>
                <a:srgbClr val="000072"/>
              </a:solidFill>
              <a:latin typeface="+mn-lt"/>
            </a:endParaRPr>
          </a:p>
        </p:txBody>
      </p:sp>
      <p:sp>
        <p:nvSpPr>
          <p:cNvPr id="120836" name="Text Box 4"/>
          <p:cNvSpPr txBox="1">
            <a:spLocks noChangeArrowheads="1"/>
          </p:cNvSpPr>
          <p:nvPr/>
        </p:nvSpPr>
        <p:spPr bwMode="auto">
          <a:xfrm>
            <a:off x="285750" y="4610100"/>
            <a:ext cx="7264617" cy="830997"/>
          </a:xfrm>
          <a:prstGeom prst="rect">
            <a:avLst/>
          </a:prstGeom>
          <a:noFill/>
          <a:ln w="9525">
            <a:noFill/>
            <a:miter lim="800000"/>
            <a:headEnd/>
            <a:tailEnd/>
          </a:ln>
        </p:spPr>
        <p:txBody>
          <a:bodyPr wrap="none">
            <a:spAutoFit/>
          </a:bodyPr>
          <a:lstStyle/>
          <a:p>
            <a:pPr>
              <a:buFontTx/>
              <a:buChar char="-"/>
              <a:defRPr/>
            </a:pPr>
            <a:r>
              <a:rPr lang="sr-Latn-CS" sz="2400" dirty="0" smtClean="0">
                <a:solidFill>
                  <a:srgbClr val="000072"/>
                </a:solidFill>
                <a:latin typeface="+mn-lt"/>
              </a:rPr>
              <a:t> Humoralni faktori (komplement</a:t>
            </a:r>
            <a:r>
              <a:rPr lang="sr-Latn-CS" sz="2400" dirty="0">
                <a:solidFill>
                  <a:srgbClr val="000072"/>
                </a:solidFill>
                <a:latin typeface="+mn-lt"/>
              </a:rPr>
              <a:t>, citokini i </a:t>
            </a:r>
            <a:r>
              <a:rPr lang="en-US" sz="2400" dirty="0" err="1">
                <a:solidFill>
                  <a:srgbClr val="000072"/>
                </a:solidFill>
                <a:latin typeface="+mn-lt"/>
              </a:rPr>
              <a:t>ostali</a:t>
            </a:r>
            <a:r>
              <a:rPr lang="en-US" sz="2400" dirty="0">
                <a:solidFill>
                  <a:srgbClr val="000072"/>
                </a:solidFill>
                <a:latin typeface="+mn-lt"/>
              </a:rPr>
              <a:t> </a:t>
            </a:r>
            <a:r>
              <a:rPr lang="en-US" sz="2400" dirty="0" err="1" smtClean="0">
                <a:solidFill>
                  <a:srgbClr val="000072"/>
                </a:solidFill>
                <a:latin typeface="+mn-lt"/>
              </a:rPr>
              <a:t>proteini</a:t>
            </a:r>
            <a:endParaRPr lang="sr-Latn-CS" sz="2400" dirty="0" smtClean="0">
              <a:solidFill>
                <a:srgbClr val="000072"/>
              </a:solidFill>
              <a:latin typeface="+mn-lt"/>
            </a:endParaRPr>
          </a:p>
          <a:p>
            <a:pPr indent="2506663">
              <a:defRPr/>
            </a:pPr>
            <a:r>
              <a:rPr lang="sr-Latn-CS" sz="2400" dirty="0" smtClean="0">
                <a:solidFill>
                  <a:srgbClr val="000072"/>
                </a:solidFill>
                <a:latin typeface="+mn-lt"/>
              </a:rPr>
              <a:t>telesnih tečnosti</a:t>
            </a:r>
            <a:r>
              <a:rPr lang="en-US" sz="2400" dirty="0" smtClean="0">
                <a:solidFill>
                  <a:srgbClr val="000072"/>
                </a:solidFill>
                <a:latin typeface="+mn-lt"/>
              </a:rPr>
              <a:t>)</a:t>
            </a:r>
            <a:endParaRPr lang="en-US" sz="2400" dirty="0">
              <a:solidFill>
                <a:srgbClr val="000072"/>
              </a:solidFill>
              <a:latin typeface="+mn-lt"/>
            </a:endParaRPr>
          </a:p>
        </p:txBody>
      </p:sp>
      <p:sp>
        <p:nvSpPr>
          <p:cNvPr id="120837" name="Text Box 5"/>
          <p:cNvSpPr txBox="1">
            <a:spLocks noChangeArrowheads="1"/>
          </p:cNvSpPr>
          <p:nvPr/>
        </p:nvSpPr>
        <p:spPr bwMode="auto">
          <a:xfrm>
            <a:off x="285750" y="3360738"/>
            <a:ext cx="7591425" cy="461962"/>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 Ćelije (</a:t>
            </a:r>
            <a:r>
              <a:rPr lang="sr-Latn-CS" sz="2400" dirty="0" err="1">
                <a:solidFill>
                  <a:srgbClr val="000072"/>
                </a:solidFill>
                <a:latin typeface="+mn-lt"/>
              </a:rPr>
              <a:t>fagociti</a:t>
            </a:r>
            <a:r>
              <a:rPr lang="sr-Latn-CS" sz="2400" dirty="0">
                <a:solidFill>
                  <a:srgbClr val="000072"/>
                </a:solidFill>
                <a:latin typeface="+mn-lt"/>
              </a:rPr>
              <a:t>, </a:t>
            </a:r>
            <a:r>
              <a:rPr lang="sr-Latn-CS" sz="2400" dirty="0" err="1">
                <a:solidFill>
                  <a:srgbClr val="000072"/>
                </a:solidFill>
                <a:latin typeface="+mn-lt"/>
              </a:rPr>
              <a:t>dendritske</a:t>
            </a:r>
            <a:r>
              <a:rPr lang="sr-Latn-CS" sz="2400" dirty="0">
                <a:solidFill>
                  <a:srgbClr val="000072"/>
                </a:solidFill>
                <a:latin typeface="+mn-lt"/>
              </a:rPr>
              <a:t> ćelije, </a:t>
            </a:r>
            <a:r>
              <a:rPr lang="sr-Latn-CS" sz="2400" dirty="0" err="1">
                <a:solidFill>
                  <a:srgbClr val="000072"/>
                </a:solidFill>
                <a:latin typeface="+mn-lt"/>
              </a:rPr>
              <a:t>urođenoubilačke</a:t>
            </a:r>
            <a:r>
              <a:rPr lang="sr-Latn-CS" sz="2400" dirty="0">
                <a:solidFill>
                  <a:srgbClr val="000072"/>
                </a:solidFill>
                <a:latin typeface="+mn-lt"/>
              </a:rPr>
              <a:t> ćelije...)</a:t>
            </a:r>
            <a:endParaRPr lang="en-US" sz="2400"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P spid="120836" grpId="0"/>
      <p:bldP spid="1208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C:\Users\On Line\Desktop\Prilozi Abbas IV\1\Imunologija 4 - prilog 1-9.jpg"/>
          <p:cNvPicPr>
            <a:picLocks noChangeAspect="1" noChangeArrowheads="1"/>
          </p:cNvPicPr>
          <p:nvPr/>
        </p:nvPicPr>
        <p:blipFill>
          <a:blip r:embed="rId2" cstate="print"/>
          <a:srcRect/>
          <a:stretch>
            <a:fillRect/>
          </a:stretch>
        </p:blipFill>
        <p:spPr bwMode="auto">
          <a:xfrm>
            <a:off x="2000250" y="785812"/>
            <a:ext cx="6382224" cy="6072187"/>
          </a:xfrm>
          <a:prstGeom prst="rect">
            <a:avLst/>
          </a:prstGeom>
          <a:noFill/>
          <a:ln w="9525">
            <a:noFill/>
            <a:miter lim="800000"/>
            <a:headEnd/>
            <a:tailEnd/>
          </a:ln>
        </p:spPr>
      </p:pic>
      <p:sp>
        <p:nvSpPr>
          <p:cNvPr id="3" name="Title 1"/>
          <p:cNvSpPr txBox="1">
            <a:spLocks/>
          </p:cNvSpPr>
          <p:nvPr/>
        </p:nvSpPr>
        <p:spPr>
          <a:xfrm>
            <a:off x="334157" y="56356"/>
            <a:ext cx="8229600" cy="1143000"/>
          </a:xfrm>
          <a:prstGeom prst="rect">
            <a:avLst/>
          </a:prstGeom>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sr-Latn-CS" dirty="0" smtClean="0">
                <a:solidFill>
                  <a:srgbClr val="002060"/>
                </a:solidFill>
              </a:rPr>
              <a:t>Osnovni pojmovi – </a:t>
            </a:r>
            <a:r>
              <a:rPr lang="sr-Latn-CS" u="sng" dirty="0" smtClean="0">
                <a:solidFill>
                  <a:srgbClr val="002060"/>
                </a:solidFill>
              </a:rPr>
              <a:t> </a:t>
            </a:r>
            <a:r>
              <a:rPr lang="sr-Latn-CS" u="sng" dirty="0" smtClean="0">
                <a:solidFill>
                  <a:srgbClr val="FF0000"/>
                </a:solidFill>
              </a:rPr>
              <a:t>limfociti</a:t>
            </a:r>
            <a:r>
              <a:rPr lang="sr-Latn-CS" u="sng" dirty="0" smtClean="0">
                <a:solidFill>
                  <a:srgbClr val="002060"/>
                </a:solidFill>
              </a:rPr>
              <a:t> </a:t>
            </a:r>
            <a:r>
              <a:rPr lang="sr-Latn-CS" dirty="0" smtClean="0">
                <a:solidFill>
                  <a:srgbClr val="002060"/>
                </a:solidFill>
              </a:rPr>
              <a:t>(Ly)</a:t>
            </a:r>
            <a:endParaRPr lang="sr-Latn-CS" dirty="0">
              <a:solidFill>
                <a:srgbClr val="002060"/>
              </a:solidFill>
            </a:endParaRPr>
          </a:p>
        </p:txBody>
      </p:sp>
    </p:spTree>
    <p:extLst>
      <p:ext uri="{BB962C8B-B14F-4D97-AF65-F5344CB8AC3E}">
        <p14:creationId xmlns:p14="http://schemas.microsoft.com/office/powerpoint/2010/main" val="28727939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35"/>
          <p:cNvSpPr txBox="1">
            <a:spLocks noChangeArrowheads="1"/>
          </p:cNvSpPr>
          <p:nvPr/>
        </p:nvSpPr>
        <p:spPr bwMode="auto">
          <a:xfrm>
            <a:off x="1082675" y="285750"/>
            <a:ext cx="7204075" cy="646113"/>
          </a:xfrm>
          <a:prstGeom prst="rect">
            <a:avLst/>
          </a:prstGeom>
          <a:noFill/>
          <a:ln w="9525">
            <a:noFill/>
            <a:miter lim="800000"/>
            <a:headEnd/>
            <a:tailEnd/>
          </a:ln>
        </p:spPr>
        <p:txBody>
          <a:bodyPr wrap="none">
            <a:spAutoFit/>
          </a:bodyPr>
          <a:lstStyle/>
          <a:p>
            <a:pPr>
              <a:defRPr/>
            </a:pPr>
            <a:r>
              <a:rPr lang="sr-Latn-CS" sz="3600" b="1" dirty="0">
                <a:solidFill>
                  <a:srgbClr val="000072"/>
                </a:solidFill>
                <a:latin typeface="+mn-lt"/>
              </a:rPr>
              <a:t>Funkcije </a:t>
            </a:r>
            <a:r>
              <a:rPr lang="sr-Latn-CS" sz="3600" b="1" dirty="0" err="1">
                <a:solidFill>
                  <a:srgbClr val="000072"/>
                </a:solidFill>
                <a:latin typeface="+mn-lt"/>
              </a:rPr>
              <a:t>epitela</a:t>
            </a:r>
            <a:r>
              <a:rPr lang="sr-Latn-CS" sz="3600" b="1" dirty="0">
                <a:solidFill>
                  <a:srgbClr val="000072"/>
                </a:solidFill>
                <a:latin typeface="+mn-lt"/>
              </a:rPr>
              <a:t> u urođenoj imunosti</a:t>
            </a:r>
            <a:endParaRPr lang="en-US" sz="3600" b="1" dirty="0">
              <a:solidFill>
                <a:srgbClr val="000072"/>
              </a:solidFill>
              <a:latin typeface="+mn-lt"/>
            </a:endParaRPr>
          </a:p>
        </p:txBody>
      </p:sp>
      <p:pic>
        <p:nvPicPr>
          <p:cNvPr id="8195" name="Picture 5" descr="C:\Documents and Settings\Miša\My Documents\Abbas 4th ed prevod\Imunologija-4-prilozi\2\Imunologija 4 - prilog 2-6.jpg"/>
          <p:cNvPicPr>
            <a:picLocks noChangeAspect="1" noChangeArrowheads="1"/>
          </p:cNvPicPr>
          <p:nvPr/>
        </p:nvPicPr>
        <p:blipFill>
          <a:blip r:embed="rId3" cstate="print"/>
          <a:srcRect/>
          <a:stretch>
            <a:fillRect/>
          </a:stretch>
        </p:blipFill>
        <p:spPr bwMode="auto">
          <a:xfrm>
            <a:off x="1928813" y="1071563"/>
            <a:ext cx="4929187" cy="4864100"/>
          </a:xfrm>
          <a:prstGeom prst="rect">
            <a:avLst/>
          </a:prstGeom>
          <a:noFill/>
          <a:ln w="9525">
            <a:noFill/>
            <a:miter lim="800000"/>
            <a:headEnd/>
            <a:tailEnd/>
          </a:ln>
        </p:spPr>
      </p:pic>
      <p:sp>
        <p:nvSpPr>
          <p:cNvPr id="6" name="Rectangle 5"/>
          <p:cNvSpPr/>
          <p:nvPr/>
        </p:nvSpPr>
        <p:spPr>
          <a:xfrm>
            <a:off x="1571625" y="2214563"/>
            <a:ext cx="5857875" cy="1714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7" name="Rectangle 6"/>
          <p:cNvSpPr/>
          <p:nvPr/>
        </p:nvSpPr>
        <p:spPr>
          <a:xfrm>
            <a:off x="1643063" y="4000500"/>
            <a:ext cx="5715000" cy="200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8" name="Text Box 7"/>
          <p:cNvSpPr txBox="1">
            <a:spLocks noChangeArrowheads="1"/>
          </p:cNvSpPr>
          <p:nvPr/>
        </p:nvSpPr>
        <p:spPr bwMode="auto">
          <a:xfrm>
            <a:off x="1104833" y="6215063"/>
            <a:ext cx="7016088" cy="523220"/>
          </a:xfrm>
          <a:prstGeom prst="rect">
            <a:avLst/>
          </a:prstGeom>
          <a:noFill/>
          <a:ln w="9525">
            <a:noFill/>
            <a:miter lim="800000"/>
            <a:headEnd/>
            <a:tailEnd/>
          </a:ln>
        </p:spPr>
        <p:txBody>
          <a:bodyPr wrap="none">
            <a:spAutoFit/>
          </a:bodyPr>
          <a:lstStyle/>
          <a:p>
            <a:pPr algn="ctr">
              <a:defRPr/>
            </a:pPr>
            <a:r>
              <a:rPr lang="sr-Latn-CS" sz="2800" b="1" dirty="0" smtClean="0">
                <a:solidFill>
                  <a:srgbClr val="000072"/>
                </a:solidFill>
                <a:latin typeface="Comic Sans MS" pitchFamily="66" charset="0"/>
              </a:rPr>
              <a:t>- </a:t>
            </a:r>
            <a:r>
              <a:rPr lang="sr-Latn-CS" sz="2800" b="1" dirty="0">
                <a:solidFill>
                  <a:srgbClr val="000072"/>
                </a:solidFill>
                <a:latin typeface="+mn-lt"/>
              </a:rPr>
              <a:t>N</a:t>
            </a:r>
            <a:r>
              <a:rPr lang="en-US" sz="2800" b="1" dirty="0" err="1">
                <a:solidFill>
                  <a:srgbClr val="000072"/>
                </a:solidFill>
                <a:latin typeface="+mn-lt"/>
              </a:rPr>
              <a:t>ormalna</a:t>
            </a:r>
            <a:r>
              <a:rPr lang="en-US" sz="2800" b="1" dirty="0">
                <a:solidFill>
                  <a:srgbClr val="000072"/>
                </a:solidFill>
                <a:latin typeface="+mn-lt"/>
              </a:rPr>
              <a:t> </a:t>
            </a:r>
            <a:r>
              <a:rPr lang="sr-Latn-CS" sz="2800" b="1" dirty="0" smtClean="0">
                <a:solidFill>
                  <a:srgbClr val="000072"/>
                </a:solidFill>
                <a:latin typeface="+mn-lt"/>
              </a:rPr>
              <a:t>(</a:t>
            </a:r>
            <a:r>
              <a:rPr lang="en-US" sz="2800" b="1" dirty="0" err="1" smtClean="0">
                <a:solidFill>
                  <a:srgbClr val="000072"/>
                </a:solidFill>
                <a:latin typeface="+mn-lt"/>
              </a:rPr>
              <a:t>bakterijska</a:t>
            </a:r>
            <a:r>
              <a:rPr lang="sr-Latn-CS" sz="2800" b="1" dirty="0" smtClean="0">
                <a:solidFill>
                  <a:srgbClr val="000072"/>
                </a:solidFill>
                <a:latin typeface="+mn-lt"/>
              </a:rPr>
              <a:t>)</a:t>
            </a:r>
            <a:r>
              <a:rPr lang="en-US" sz="2800" b="1" dirty="0" smtClean="0">
                <a:solidFill>
                  <a:srgbClr val="000072"/>
                </a:solidFill>
                <a:latin typeface="+mn-lt"/>
              </a:rPr>
              <a:t> flora</a:t>
            </a:r>
            <a:r>
              <a:rPr lang="x-none" sz="2800" b="1" smtClean="0">
                <a:solidFill>
                  <a:srgbClr val="000072"/>
                </a:solidFill>
                <a:latin typeface="+mn-lt"/>
              </a:rPr>
              <a:t> </a:t>
            </a:r>
            <a:r>
              <a:rPr lang="sr-Latn-CS" sz="2800" b="1" dirty="0" smtClean="0">
                <a:solidFill>
                  <a:srgbClr val="000072"/>
                </a:solidFill>
                <a:latin typeface="+mn-lt"/>
              </a:rPr>
              <a:t>(</a:t>
            </a:r>
            <a:r>
              <a:rPr lang="sr-Latn-CS" sz="2800" b="1" dirty="0" err="1" smtClean="0">
                <a:solidFill>
                  <a:srgbClr val="000072"/>
                </a:solidFill>
                <a:latin typeface="+mn-lt"/>
              </a:rPr>
              <a:t>mikrobiota</a:t>
            </a:r>
            <a:r>
              <a:rPr lang="sr-Latn-CS" sz="2800" b="1" dirty="0" smtClean="0">
                <a:solidFill>
                  <a:srgbClr val="000072"/>
                </a:solidFill>
                <a:latin typeface="+mn-lt"/>
              </a:rPr>
              <a:t>) </a:t>
            </a:r>
            <a:r>
              <a:rPr lang="sr-Latn-CS" sz="2800" b="1" dirty="0" smtClean="0">
                <a:solidFill>
                  <a:srgbClr val="000072"/>
                </a:solidFill>
                <a:latin typeface="Comic Sans MS" pitchFamily="66" charset="0"/>
              </a:rPr>
              <a:t>-</a:t>
            </a:r>
            <a:endParaRPr lang="en-US" sz="2800" b="1"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2092325" y="285750"/>
            <a:ext cx="4765675" cy="646113"/>
          </a:xfrm>
          <a:prstGeom prst="rect">
            <a:avLst/>
          </a:prstGeom>
          <a:noFill/>
          <a:ln w="9525">
            <a:noFill/>
            <a:miter lim="800000"/>
            <a:headEnd/>
            <a:tailEnd/>
          </a:ln>
        </p:spPr>
        <p:txBody>
          <a:bodyPr wrap="none">
            <a:spAutoFit/>
          </a:bodyPr>
          <a:lstStyle/>
          <a:p>
            <a:pPr>
              <a:defRPr/>
            </a:pPr>
            <a:r>
              <a:rPr lang="sr-Latn-CS" sz="3600" b="1" dirty="0">
                <a:solidFill>
                  <a:srgbClr val="000072"/>
                </a:solidFill>
                <a:latin typeface="+mn-lt"/>
              </a:rPr>
              <a:t>Ćelije urođene imunosti</a:t>
            </a:r>
            <a:endParaRPr lang="en-US" sz="3600" b="1" dirty="0">
              <a:solidFill>
                <a:srgbClr val="000072"/>
              </a:solidFill>
              <a:latin typeface="+mn-lt"/>
            </a:endParaRPr>
          </a:p>
        </p:txBody>
      </p:sp>
      <p:sp>
        <p:nvSpPr>
          <p:cNvPr id="123919" name="Text Box 15"/>
          <p:cNvSpPr txBox="1">
            <a:spLocks noChangeArrowheads="1"/>
          </p:cNvSpPr>
          <p:nvPr/>
        </p:nvSpPr>
        <p:spPr bwMode="auto">
          <a:xfrm>
            <a:off x="438150" y="3519488"/>
            <a:ext cx="3109913" cy="830262"/>
          </a:xfrm>
          <a:prstGeom prst="rect">
            <a:avLst/>
          </a:prstGeom>
          <a:noFill/>
          <a:ln w="9525">
            <a:noFill/>
            <a:miter lim="800000"/>
            <a:headEnd/>
            <a:tailEnd/>
          </a:ln>
        </p:spPr>
        <p:txBody>
          <a:bodyPr wrap="none">
            <a:spAutoFit/>
          </a:bodyPr>
          <a:lstStyle/>
          <a:p>
            <a:pPr>
              <a:defRPr/>
            </a:pPr>
            <a:r>
              <a:rPr lang="sr-Latn-CS" sz="2400">
                <a:solidFill>
                  <a:srgbClr val="000072"/>
                </a:solidFill>
                <a:latin typeface="+mn-lt"/>
              </a:rPr>
              <a:t>Urođenoubilačke ćelije </a:t>
            </a:r>
          </a:p>
          <a:p>
            <a:pPr>
              <a:defRPr/>
            </a:pPr>
            <a:r>
              <a:rPr lang="sr-Latn-CS" sz="2400">
                <a:solidFill>
                  <a:srgbClr val="000072"/>
                </a:solidFill>
                <a:latin typeface="+mn-lt"/>
              </a:rPr>
              <a:t>(NK ćelije)</a:t>
            </a:r>
            <a:endParaRPr lang="en-US" sz="2400">
              <a:solidFill>
                <a:srgbClr val="000072"/>
              </a:solidFill>
              <a:latin typeface="+mn-lt"/>
            </a:endParaRPr>
          </a:p>
        </p:txBody>
      </p:sp>
      <p:sp>
        <p:nvSpPr>
          <p:cNvPr id="123921" name="Text Box 17"/>
          <p:cNvSpPr txBox="1">
            <a:spLocks noChangeArrowheads="1"/>
          </p:cNvSpPr>
          <p:nvPr/>
        </p:nvSpPr>
        <p:spPr bwMode="auto">
          <a:xfrm>
            <a:off x="438150" y="4448175"/>
            <a:ext cx="2257425" cy="460375"/>
          </a:xfrm>
          <a:prstGeom prst="rect">
            <a:avLst/>
          </a:prstGeom>
          <a:noFill/>
          <a:ln w="9525">
            <a:noFill/>
            <a:miter lim="800000"/>
            <a:headEnd/>
            <a:tailEnd/>
          </a:ln>
        </p:spPr>
        <p:txBody>
          <a:bodyPr wrap="none">
            <a:spAutoFit/>
          </a:bodyPr>
          <a:lstStyle/>
          <a:p>
            <a:pPr>
              <a:defRPr/>
            </a:pPr>
            <a:r>
              <a:rPr lang="sr-Latn-CS" sz="2400">
                <a:solidFill>
                  <a:srgbClr val="000072"/>
                </a:solidFill>
                <a:latin typeface="+mn-lt"/>
              </a:rPr>
              <a:t>Dendritske ćelije</a:t>
            </a:r>
            <a:endParaRPr lang="en-US" sz="2400">
              <a:solidFill>
                <a:srgbClr val="000072"/>
              </a:solidFill>
              <a:latin typeface="+mn-lt"/>
            </a:endParaRPr>
          </a:p>
        </p:txBody>
      </p:sp>
      <p:sp>
        <p:nvSpPr>
          <p:cNvPr id="123922" name="Text Box 18"/>
          <p:cNvSpPr txBox="1">
            <a:spLocks noChangeArrowheads="1"/>
          </p:cNvSpPr>
          <p:nvPr/>
        </p:nvSpPr>
        <p:spPr bwMode="auto">
          <a:xfrm>
            <a:off x="438150" y="6024563"/>
            <a:ext cx="2385205" cy="461665"/>
          </a:xfrm>
          <a:prstGeom prst="rect">
            <a:avLst/>
          </a:prstGeom>
          <a:noFill/>
          <a:ln w="9525">
            <a:noFill/>
            <a:miter lim="800000"/>
            <a:headEnd/>
            <a:tailEnd/>
          </a:ln>
        </p:spPr>
        <p:txBody>
          <a:bodyPr wrap="none">
            <a:spAutoFit/>
          </a:bodyPr>
          <a:lstStyle/>
          <a:p>
            <a:pPr>
              <a:defRPr/>
            </a:pPr>
            <a:r>
              <a:rPr lang="sr-Latn-CS" sz="2400" smtClean="0">
                <a:solidFill>
                  <a:srgbClr val="000072"/>
                </a:solidFill>
                <a:latin typeface="+mn-lt"/>
              </a:rPr>
              <a:t>Mastociti, bazofili</a:t>
            </a:r>
            <a:endParaRPr lang="en-US" sz="2400" dirty="0">
              <a:solidFill>
                <a:srgbClr val="000072"/>
              </a:solidFill>
              <a:latin typeface="+mn-lt"/>
            </a:endParaRPr>
          </a:p>
        </p:txBody>
      </p:sp>
      <p:sp>
        <p:nvSpPr>
          <p:cNvPr id="123923" name="Text Box 19"/>
          <p:cNvSpPr txBox="1">
            <a:spLocks noChangeArrowheads="1"/>
          </p:cNvSpPr>
          <p:nvPr/>
        </p:nvSpPr>
        <p:spPr bwMode="auto">
          <a:xfrm>
            <a:off x="438150" y="1858963"/>
            <a:ext cx="1714500" cy="460375"/>
          </a:xfrm>
          <a:prstGeom prst="rect">
            <a:avLst/>
          </a:prstGeom>
          <a:noFill/>
          <a:ln w="9525">
            <a:noFill/>
            <a:miter lim="800000"/>
            <a:headEnd/>
            <a:tailEnd/>
          </a:ln>
        </p:spPr>
        <p:txBody>
          <a:bodyPr>
            <a:spAutoFit/>
          </a:bodyPr>
          <a:lstStyle/>
          <a:p>
            <a:pPr>
              <a:defRPr/>
            </a:pPr>
            <a:r>
              <a:rPr lang="sr-Latn-CS" sz="2400" dirty="0" err="1">
                <a:solidFill>
                  <a:srgbClr val="000072"/>
                </a:solidFill>
                <a:latin typeface="+mn-lt"/>
              </a:rPr>
              <a:t>Neutrofili</a:t>
            </a:r>
            <a:endParaRPr lang="en-US" sz="2400" dirty="0">
              <a:solidFill>
                <a:srgbClr val="000072"/>
              </a:solidFill>
              <a:latin typeface="+mn-lt"/>
            </a:endParaRPr>
          </a:p>
        </p:txBody>
      </p:sp>
      <p:sp>
        <p:nvSpPr>
          <p:cNvPr id="123924" name="Text Box 20"/>
          <p:cNvSpPr txBox="1">
            <a:spLocks noChangeArrowheads="1"/>
          </p:cNvSpPr>
          <p:nvPr/>
        </p:nvSpPr>
        <p:spPr bwMode="auto">
          <a:xfrm>
            <a:off x="438150" y="2617788"/>
            <a:ext cx="2847975" cy="460375"/>
          </a:xfrm>
          <a:prstGeom prst="rect">
            <a:avLst/>
          </a:prstGeom>
          <a:noFill/>
          <a:ln w="9525">
            <a:noFill/>
            <a:miter lim="800000"/>
            <a:headEnd/>
            <a:tailEnd/>
          </a:ln>
        </p:spPr>
        <p:txBody>
          <a:bodyPr>
            <a:spAutoFit/>
          </a:bodyPr>
          <a:lstStyle/>
          <a:p>
            <a:pPr>
              <a:defRPr/>
            </a:pPr>
            <a:r>
              <a:rPr lang="sr-Latn-CS" sz="2400" dirty="0" err="1">
                <a:solidFill>
                  <a:srgbClr val="000072"/>
                </a:solidFill>
                <a:latin typeface="+mn-lt"/>
              </a:rPr>
              <a:t>Monociti</a:t>
            </a:r>
            <a:r>
              <a:rPr lang="sr-Latn-CS" sz="2400" dirty="0">
                <a:solidFill>
                  <a:srgbClr val="000072"/>
                </a:solidFill>
                <a:latin typeface="+mn-lt"/>
              </a:rPr>
              <a:t>/</a:t>
            </a:r>
            <a:r>
              <a:rPr lang="sr-Latn-CS" sz="2400" dirty="0" err="1">
                <a:solidFill>
                  <a:srgbClr val="000072"/>
                </a:solidFill>
                <a:latin typeface="+mn-lt"/>
              </a:rPr>
              <a:t>Makrofagi</a:t>
            </a:r>
            <a:endParaRPr lang="en-US" sz="2400" dirty="0">
              <a:solidFill>
                <a:srgbClr val="000072"/>
              </a:solidFill>
              <a:latin typeface="+mn-lt"/>
            </a:endParaRPr>
          </a:p>
        </p:txBody>
      </p:sp>
      <p:sp>
        <p:nvSpPr>
          <p:cNvPr id="9" name="Text Box 19"/>
          <p:cNvSpPr txBox="1">
            <a:spLocks noChangeArrowheads="1"/>
          </p:cNvSpPr>
          <p:nvPr/>
        </p:nvSpPr>
        <p:spPr bwMode="auto">
          <a:xfrm>
            <a:off x="4081463" y="1885950"/>
            <a:ext cx="4572000" cy="460375"/>
          </a:xfrm>
          <a:prstGeom prst="rect">
            <a:avLst/>
          </a:prstGeom>
          <a:noFill/>
          <a:ln w="9525">
            <a:noFill/>
            <a:miter lim="800000"/>
            <a:headEnd/>
            <a:tailEnd/>
          </a:ln>
        </p:spPr>
        <p:txBody>
          <a:bodyPr>
            <a:spAutoFit/>
          </a:bodyPr>
          <a:lstStyle/>
          <a:p>
            <a:pPr>
              <a:defRPr/>
            </a:pPr>
            <a:r>
              <a:rPr lang="sr-Latn-CS" sz="2400">
                <a:solidFill>
                  <a:srgbClr val="000072"/>
                </a:solidFill>
                <a:latin typeface="+mn-lt"/>
              </a:rPr>
              <a:t>Fagocitoza, zapaljenjska reakcija</a:t>
            </a:r>
            <a:endParaRPr lang="en-US" sz="2400">
              <a:solidFill>
                <a:srgbClr val="000072"/>
              </a:solidFill>
              <a:latin typeface="+mn-lt"/>
            </a:endParaRPr>
          </a:p>
        </p:txBody>
      </p:sp>
      <p:sp>
        <p:nvSpPr>
          <p:cNvPr id="10" name="Text Box 19"/>
          <p:cNvSpPr txBox="1">
            <a:spLocks noChangeArrowheads="1"/>
          </p:cNvSpPr>
          <p:nvPr/>
        </p:nvSpPr>
        <p:spPr bwMode="auto">
          <a:xfrm>
            <a:off x="4081463" y="2643188"/>
            <a:ext cx="5205412" cy="830262"/>
          </a:xfrm>
          <a:prstGeom prst="rect">
            <a:avLst/>
          </a:prstGeom>
          <a:noFill/>
          <a:ln w="9525">
            <a:noFill/>
            <a:miter lim="800000"/>
            <a:headEnd/>
            <a:tailEnd/>
          </a:ln>
        </p:spPr>
        <p:txBody>
          <a:bodyPr>
            <a:spAutoFit/>
          </a:bodyPr>
          <a:lstStyle/>
          <a:p>
            <a:pPr>
              <a:defRPr/>
            </a:pPr>
            <a:r>
              <a:rPr lang="sr-Latn-CS" sz="2400">
                <a:solidFill>
                  <a:srgbClr val="000072"/>
                </a:solidFill>
                <a:latin typeface="+mn-lt"/>
              </a:rPr>
              <a:t>Fagocitoza, zapaljenjska reakcija,</a:t>
            </a:r>
          </a:p>
          <a:p>
            <a:pPr>
              <a:defRPr/>
            </a:pPr>
            <a:r>
              <a:rPr lang="sr-Latn-CS" sz="2400">
                <a:solidFill>
                  <a:srgbClr val="000072"/>
                </a:solidFill>
                <a:latin typeface="+mn-lt"/>
              </a:rPr>
              <a:t>aktivacija T-limfocita, reparacija tkiva</a:t>
            </a:r>
            <a:endParaRPr lang="en-US" sz="2400">
              <a:solidFill>
                <a:srgbClr val="000072"/>
              </a:solidFill>
              <a:latin typeface="+mn-lt"/>
            </a:endParaRPr>
          </a:p>
        </p:txBody>
      </p:sp>
      <p:sp>
        <p:nvSpPr>
          <p:cNvPr id="11" name="Text Box 19"/>
          <p:cNvSpPr txBox="1">
            <a:spLocks noChangeArrowheads="1"/>
          </p:cNvSpPr>
          <p:nvPr/>
        </p:nvSpPr>
        <p:spPr bwMode="auto">
          <a:xfrm>
            <a:off x="4081463" y="3544888"/>
            <a:ext cx="4572000" cy="830262"/>
          </a:xfrm>
          <a:prstGeom prst="rect">
            <a:avLst/>
          </a:prstGeom>
          <a:noFill/>
          <a:ln w="9525">
            <a:noFill/>
            <a:miter lim="800000"/>
            <a:headEnd/>
            <a:tailEnd/>
          </a:ln>
        </p:spPr>
        <p:txBody>
          <a:bodyPr>
            <a:spAutoFit/>
          </a:bodyPr>
          <a:lstStyle/>
          <a:p>
            <a:pPr>
              <a:defRPr/>
            </a:pPr>
            <a:r>
              <a:rPr lang="sr-Latn-CS" sz="2400">
                <a:solidFill>
                  <a:srgbClr val="000072"/>
                </a:solidFill>
                <a:latin typeface="+mn-lt"/>
              </a:rPr>
              <a:t>Ubijanje zaraženih i tumorskih ćelija</a:t>
            </a:r>
            <a:endParaRPr lang="en-US" sz="2400">
              <a:solidFill>
                <a:srgbClr val="000072"/>
              </a:solidFill>
              <a:latin typeface="+mn-lt"/>
            </a:endParaRPr>
          </a:p>
        </p:txBody>
      </p:sp>
      <p:sp>
        <p:nvSpPr>
          <p:cNvPr id="12" name="Text Box 18"/>
          <p:cNvSpPr txBox="1">
            <a:spLocks noChangeArrowheads="1"/>
          </p:cNvSpPr>
          <p:nvPr/>
        </p:nvSpPr>
        <p:spPr bwMode="auto">
          <a:xfrm>
            <a:off x="438150" y="5226050"/>
            <a:ext cx="1309688" cy="461963"/>
          </a:xfrm>
          <a:prstGeom prst="rect">
            <a:avLst/>
          </a:prstGeom>
          <a:noFill/>
          <a:ln w="9525">
            <a:noFill/>
            <a:miter lim="800000"/>
            <a:headEnd/>
            <a:tailEnd/>
          </a:ln>
        </p:spPr>
        <p:txBody>
          <a:bodyPr wrap="none">
            <a:spAutoFit/>
          </a:bodyPr>
          <a:lstStyle/>
          <a:p>
            <a:pPr>
              <a:defRPr/>
            </a:pPr>
            <a:r>
              <a:rPr lang="sr-Latn-CS" sz="2400" dirty="0" err="1">
                <a:solidFill>
                  <a:srgbClr val="000072"/>
                </a:solidFill>
                <a:latin typeface="+mn-lt"/>
              </a:rPr>
              <a:t>Eozinofili</a:t>
            </a:r>
            <a:endParaRPr lang="en-US" sz="2400" dirty="0">
              <a:solidFill>
                <a:srgbClr val="000072"/>
              </a:solidFill>
              <a:latin typeface="+mn-lt"/>
            </a:endParaRPr>
          </a:p>
        </p:txBody>
      </p:sp>
      <p:sp>
        <p:nvSpPr>
          <p:cNvPr id="13" name="Text Box 18"/>
          <p:cNvSpPr txBox="1">
            <a:spLocks noChangeArrowheads="1"/>
          </p:cNvSpPr>
          <p:nvPr/>
        </p:nvSpPr>
        <p:spPr bwMode="auto">
          <a:xfrm>
            <a:off x="4081463" y="6030913"/>
            <a:ext cx="2747962" cy="461962"/>
          </a:xfrm>
          <a:prstGeom prst="rect">
            <a:avLst/>
          </a:prstGeom>
          <a:noFill/>
          <a:ln w="9525">
            <a:noFill/>
            <a:miter lim="800000"/>
            <a:headEnd/>
            <a:tailEnd/>
          </a:ln>
        </p:spPr>
        <p:txBody>
          <a:bodyPr wrap="none">
            <a:spAutoFit/>
          </a:bodyPr>
          <a:lstStyle/>
          <a:p>
            <a:pPr>
              <a:defRPr/>
            </a:pPr>
            <a:r>
              <a:rPr lang="sr-Latn-CS" sz="2400" dirty="0" err="1">
                <a:solidFill>
                  <a:srgbClr val="000072"/>
                </a:solidFill>
                <a:latin typeface="+mn-lt"/>
              </a:rPr>
              <a:t>Zapaljenjska</a:t>
            </a:r>
            <a:r>
              <a:rPr lang="sr-Latn-CS" sz="2400" dirty="0">
                <a:solidFill>
                  <a:srgbClr val="000072"/>
                </a:solidFill>
                <a:latin typeface="+mn-lt"/>
              </a:rPr>
              <a:t> reakcija</a:t>
            </a:r>
            <a:endParaRPr lang="en-US" sz="2400" dirty="0">
              <a:solidFill>
                <a:srgbClr val="000072"/>
              </a:solidFill>
              <a:latin typeface="+mn-lt"/>
            </a:endParaRPr>
          </a:p>
        </p:txBody>
      </p:sp>
      <p:sp>
        <p:nvSpPr>
          <p:cNvPr id="14" name="Text Box 18"/>
          <p:cNvSpPr txBox="1">
            <a:spLocks noChangeArrowheads="1"/>
          </p:cNvSpPr>
          <p:nvPr/>
        </p:nvSpPr>
        <p:spPr bwMode="auto">
          <a:xfrm>
            <a:off x="4081463" y="5226050"/>
            <a:ext cx="2728912" cy="461963"/>
          </a:xfrm>
          <a:prstGeom prst="rect">
            <a:avLst/>
          </a:prstGeom>
          <a:noFill/>
          <a:ln w="9525">
            <a:noFill/>
            <a:miter lim="800000"/>
            <a:headEnd/>
            <a:tailEnd/>
          </a:ln>
        </p:spPr>
        <p:txBody>
          <a:bodyPr wrap="none">
            <a:spAutoFit/>
          </a:bodyPr>
          <a:lstStyle/>
          <a:p>
            <a:pPr>
              <a:defRPr/>
            </a:pPr>
            <a:r>
              <a:rPr lang="sr-Latn-CS" sz="2400">
                <a:solidFill>
                  <a:srgbClr val="000072"/>
                </a:solidFill>
                <a:latin typeface="+mn-lt"/>
              </a:rPr>
              <a:t>Odbrana od parazita</a:t>
            </a:r>
            <a:endParaRPr lang="en-US" sz="2400">
              <a:solidFill>
                <a:srgbClr val="000072"/>
              </a:solidFill>
              <a:latin typeface="+mn-lt"/>
            </a:endParaRPr>
          </a:p>
        </p:txBody>
      </p:sp>
      <p:sp>
        <p:nvSpPr>
          <p:cNvPr id="15" name="Text Box 17"/>
          <p:cNvSpPr txBox="1">
            <a:spLocks noChangeArrowheads="1"/>
          </p:cNvSpPr>
          <p:nvPr/>
        </p:nvSpPr>
        <p:spPr bwMode="auto">
          <a:xfrm>
            <a:off x="4081463" y="4457700"/>
            <a:ext cx="4742324" cy="461665"/>
          </a:xfrm>
          <a:prstGeom prst="rect">
            <a:avLst/>
          </a:prstGeom>
          <a:noFill/>
          <a:ln w="9525">
            <a:noFill/>
            <a:miter lim="800000"/>
            <a:headEnd/>
            <a:tailEnd/>
          </a:ln>
        </p:spPr>
        <p:txBody>
          <a:bodyPr wrap="none">
            <a:spAutoFit/>
          </a:bodyPr>
          <a:lstStyle/>
          <a:p>
            <a:pPr>
              <a:defRPr/>
            </a:pPr>
            <a:r>
              <a:rPr lang="sr-Latn-CS" sz="2400" dirty="0" err="1">
                <a:solidFill>
                  <a:srgbClr val="000072"/>
                </a:solidFill>
                <a:latin typeface="+mn-lt"/>
              </a:rPr>
              <a:t>Fagocitoza</a:t>
            </a:r>
            <a:r>
              <a:rPr lang="sr-Latn-CS" sz="2400" dirty="0">
                <a:solidFill>
                  <a:srgbClr val="000072"/>
                </a:solidFill>
                <a:latin typeface="+mn-lt"/>
              </a:rPr>
              <a:t>, </a:t>
            </a:r>
            <a:r>
              <a:rPr lang="sr-Latn-CS" sz="2400" dirty="0" err="1">
                <a:solidFill>
                  <a:srgbClr val="000072"/>
                </a:solidFill>
                <a:latin typeface="+mn-lt"/>
              </a:rPr>
              <a:t>aktivacija</a:t>
            </a:r>
            <a:r>
              <a:rPr lang="sr-Latn-CS" sz="2400" dirty="0">
                <a:solidFill>
                  <a:srgbClr val="000072"/>
                </a:solidFill>
                <a:latin typeface="+mn-lt"/>
              </a:rPr>
              <a:t> </a:t>
            </a:r>
            <a:r>
              <a:rPr lang="sr-Latn-CS" sz="2400" dirty="0" smtClean="0">
                <a:solidFill>
                  <a:srgbClr val="000072"/>
                </a:solidFill>
                <a:latin typeface="+mn-lt"/>
              </a:rPr>
              <a:t>naivnih T-ćelija</a:t>
            </a:r>
            <a:endParaRPr lang="en-US" sz="2400" dirty="0">
              <a:solidFill>
                <a:srgbClr val="000072"/>
              </a:solidFill>
              <a:latin typeface="+mn-lt"/>
            </a:endParaRPr>
          </a:p>
        </p:txBody>
      </p:sp>
      <p:sp>
        <p:nvSpPr>
          <p:cNvPr id="11279" name="Text Box 19"/>
          <p:cNvSpPr txBox="1">
            <a:spLocks noChangeArrowheads="1"/>
          </p:cNvSpPr>
          <p:nvPr/>
        </p:nvSpPr>
        <p:spPr bwMode="auto">
          <a:xfrm>
            <a:off x="1071563" y="1084263"/>
            <a:ext cx="1714500" cy="460375"/>
          </a:xfrm>
          <a:prstGeom prst="rect">
            <a:avLst/>
          </a:prstGeom>
          <a:noFill/>
          <a:ln w="9525">
            <a:noFill/>
            <a:miter lim="800000"/>
            <a:headEnd/>
            <a:tailEnd/>
          </a:ln>
        </p:spPr>
        <p:txBody>
          <a:bodyPr>
            <a:spAutoFit/>
          </a:bodyPr>
          <a:lstStyle/>
          <a:p>
            <a:pPr>
              <a:defRPr/>
            </a:pPr>
            <a:r>
              <a:rPr lang="sr-Latn-CS" sz="2400" u="sng">
                <a:solidFill>
                  <a:srgbClr val="000072"/>
                </a:solidFill>
                <a:latin typeface="+mn-lt"/>
              </a:rPr>
              <a:t>Tip ćelije</a:t>
            </a:r>
            <a:endParaRPr lang="en-US" sz="2400" u="sng">
              <a:solidFill>
                <a:srgbClr val="000072"/>
              </a:solidFill>
              <a:latin typeface="+mn-lt"/>
            </a:endParaRPr>
          </a:p>
        </p:txBody>
      </p:sp>
      <p:sp>
        <p:nvSpPr>
          <p:cNvPr id="11280" name="Text Box 19"/>
          <p:cNvSpPr txBox="1">
            <a:spLocks noChangeArrowheads="1"/>
          </p:cNvSpPr>
          <p:nvPr/>
        </p:nvSpPr>
        <p:spPr bwMode="auto">
          <a:xfrm>
            <a:off x="4286250" y="1084263"/>
            <a:ext cx="4071938" cy="460375"/>
          </a:xfrm>
          <a:prstGeom prst="rect">
            <a:avLst/>
          </a:prstGeom>
          <a:noFill/>
          <a:ln w="9525">
            <a:noFill/>
            <a:miter lim="800000"/>
            <a:headEnd/>
            <a:tailEnd/>
          </a:ln>
        </p:spPr>
        <p:txBody>
          <a:bodyPr>
            <a:spAutoFit/>
          </a:bodyPr>
          <a:lstStyle/>
          <a:p>
            <a:pPr>
              <a:defRPr/>
            </a:pPr>
            <a:r>
              <a:rPr lang="sr-Latn-CS" sz="2400" u="sng" dirty="0">
                <a:solidFill>
                  <a:srgbClr val="000072"/>
                </a:solidFill>
                <a:latin typeface="+mn-lt"/>
              </a:rPr>
              <a:t>Najvažnije fiziološke funkcije</a:t>
            </a:r>
            <a:endParaRPr lang="en-US" sz="2400" u="sng"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9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39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39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39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500" fill="hold"/>
                                        <p:tgtEl>
                                          <p:spTgt spid="123921"/>
                                        </p:tgtEl>
                                        <p:attrNameLst>
                                          <p:attrName>style.color</p:attrName>
                                        </p:attrNameLst>
                                      </p:cBhvr>
                                      <p:to>
                                        <a:srgbClr val="DDDDDD"/>
                                      </p:to>
                                    </p:animClr>
                                  </p:childTnLst>
                                </p:cTn>
                              </p:par>
                              <p:par>
                                <p:cTn id="43" presetID="3" presetClass="emph" presetSubtype="2" fill="hold" grpId="1" nodeType="withEffect">
                                  <p:stCondLst>
                                    <p:cond delay="0"/>
                                  </p:stCondLst>
                                  <p:childTnLst>
                                    <p:animClr clrSpc="rgb" dir="cw">
                                      <p:cBhvr override="childStyle">
                                        <p:cTn id="44" dur="500" fill="hold"/>
                                        <p:tgtEl>
                                          <p:spTgt spid="123922"/>
                                        </p:tgtEl>
                                        <p:attrNameLst>
                                          <p:attrName>style.color</p:attrName>
                                        </p:attrNameLst>
                                      </p:cBhvr>
                                      <p:to>
                                        <a:srgbClr val="DDDDDD"/>
                                      </p:to>
                                    </p:animClr>
                                  </p:childTnLst>
                                </p:cTn>
                              </p:par>
                              <p:par>
                                <p:cTn id="45" presetID="3" presetClass="emph" presetSubtype="2" fill="hold" grpId="1" nodeType="withEffect">
                                  <p:stCondLst>
                                    <p:cond delay="0"/>
                                  </p:stCondLst>
                                  <p:childTnLst>
                                    <p:animClr clrSpc="rgb" dir="cw">
                                      <p:cBhvr override="childStyle">
                                        <p:cTn id="46" dur="500" fill="hold"/>
                                        <p:tgtEl>
                                          <p:spTgt spid="12"/>
                                        </p:tgtEl>
                                        <p:attrNameLst>
                                          <p:attrName>style.color</p:attrName>
                                        </p:attrNameLst>
                                      </p:cBhvr>
                                      <p:to>
                                        <a:srgbClr val="DDDDDD"/>
                                      </p:to>
                                    </p:animClr>
                                  </p:childTnLst>
                                </p:cTn>
                              </p:par>
                              <p:par>
                                <p:cTn id="47" presetID="3" presetClass="emph" presetSubtype="2" fill="hold" grpId="1" nodeType="withEffect">
                                  <p:stCondLst>
                                    <p:cond delay="0"/>
                                  </p:stCondLst>
                                  <p:childTnLst>
                                    <p:animClr clrSpc="rgb" dir="cw">
                                      <p:cBhvr override="childStyle">
                                        <p:cTn id="48" dur="500" fill="hold"/>
                                        <p:tgtEl>
                                          <p:spTgt spid="13"/>
                                        </p:tgtEl>
                                        <p:attrNameLst>
                                          <p:attrName>style.color</p:attrName>
                                        </p:attrNameLst>
                                      </p:cBhvr>
                                      <p:to>
                                        <a:srgbClr val="DDDDDD"/>
                                      </p:to>
                                    </p:animClr>
                                  </p:childTnLst>
                                </p:cTn>
                              </p:par>
                              <p:par>
                                <p:cTn id="49" presetID="3" presetClass="emph" presetSubtype="2" fill="hold" grpId="1" nodeType="withEffect">
                                  <p:stCondLst>
                                    <p:cond delay="0"/>
                                  </p:stCondLst>
                                  <p:childTnLst>
                                    <p:animClr clrSpc="rgb" dir="cw">
                                      <p:cBhvr override="childStyle">
                                        <p:cTn id="50" dur="500" fill="hold"/>
                                        <p:tgtEl>
                                          <p:spTgt spid="14"/>
                                        </p:tgtEl>
                                        <p:attrNameLst>
                                          <p:attrName>style.color</p:attrName>
                                        </p:attrNameLst>
                                      </p:cBhvr>
                                      <p:to>
                                        <a:srgbClr val="DDDDDD"/>
                                      </p:to>
                                    </p:animClr>
                                  </p:childTnLst>
                                </p:cTn>
                              </p:par>
                              <p:par>
                                <p:cTn id="51" presetID="3" presetClass="emph" presetSubtype="2" fill="hold" grpId="1" nodeType="withEffect">
                                  <p:stCondLst>
                                    <p:cond delay="0"/>
                                  </p:stCondLst>
                                  <p:childTnLst>
                                    <p:animClr clrSpc="rgb" dir="cw">
                                      <p:cBhvr override="childStyle">
                                        <p:cTn id="52" dur="500" fill="hold"/>
                                        <p:tgtEl>
                                          <p:spTgt spid="15"/>
                                        </p:tgtEl>
                                        <p:attrNameLst>
                                          <p:attrName>style.color</p:attrName>
                                        </p:attrNameLst>
                                      </p:cBhvr>
                                      <p:to>
                                        <a:srgbClr val="DDDDDD"/>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9" grpId="0"/>
      <p:bldP spid="123921" grpId="0"/>
      <p:bldP spid="123921" grpId="1"/>
      <p:bldP spid="123922" grpId="0"/>
      <p:bldP spid="123922" grpId="1"/>
      <p:bldP spid="123923" grpId="0"/>
      <p:bldP spid="123924" grpId="0"/>
      <p:bldP spid="9" grpId="0"/>
      <p:bldP spid="10" grpId="0"/>
      <p:bldP spid="11" grpId="0"/>
      <p:bldP spid="12" grpId="0"/>
      <p:bldP spid="12" grpId="1"/>
      <p:bldP spid="13" grpId="0"/>
      <p:bldP spid="13" grpId="1"/>
      <p:bldP spid="14" grpId="0"/>
      <p:bldP spid="14" grpId="1"/>
      <p:bldP spid="15" grpId="0"/>
      <p:bldP spid="15"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285720" y="2325688"/>
            <a:ext cx="5856796"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2. Prepoznavanje </a:t>
            </a:r>
            <a:r>
              <a:rPr lang="sr-Latn-CS" sz="2400" dirty="0" smtClean="0">
                <a:solidFill>
                  <a:srgbClr val="000072"/>
                </a:solidFill>
                <a:latin typeface="+mn-lt"/>
              </a:rPr>
              <a:t>patogena i oštećenih ćelija</a:t>
            </a:r>
            <a:endParaRPr lang="en-US" sz="2400" dirty="0">
              <a:solidFill>
                <a:srgbClr val="FF0000"/>
              </a:solidFill>
              <a:latin typeface="+mn-lt"/>
            </a:endParaRPr>
          </a:p>
        </p:txBody>
      </p:sp>
      <p:sp>
        <p:nvSpPr>
          <p:cNvPr id="13317" name="Text Box 11"/>
          <p:cNvSpPr txBox="1">
            <a:spLocks noChangeArrowheads="1"/>
          </p:cNvSpPr>
          <p:nvPr/>
        </p:nvSpPr>
        <p:spPr bwMode="auto">
          <a:xfrm>
            <a:off x="285720" y="1785938"/>
            <a:ext cx="413946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1. Ulazak patogena u </a:t>
            </a:r>
            <a:r>
              <a:rPr lang="sr-Latn-CS" sz="2400" dirty="0" smtClean="0">
                <a:solidFill>
                  <a:srgbClr val="000072"/>
                </a:solidFill>
                <a:latin typeface="+mn-lt"/>
              </a:rPr>
              <a:t>organizam</a:t>
            </a:r>
            <a:endParaRPr lang="en-US" sz="2400" dirty="0">
              <a:solidFill>
                <a:srgbClr val="FF0000"/>
              </a:solidFill>
              <a:latin typeface="+mn-lt"/>
            </a:endParaRPr>
          </a:p>
        </p:txBody>
      </p:sp>
      <p:sp>
        <p:nvSpPr>
          <p:cNvPr id="12293" name="Text Box 13"/>
          <p:cNvSpPr txBox="1">
            <a:spLocks noChangeArrowheads="1"/>
          </p:cNvSpPr>
          <p:nvPr/>
        </p:nvSpPr>
        <p:spPr bwMode="auto">
          <a:xfrm>
            <a:off x="714375" y="214313"/>
            <a:ext cx="7651750" cy="646112"/>
          </a:xfrm>
          <a:prstGeom prst="rect">
            <a:avLst/>
          </a:prstGeom>
          <a:noFill/>
          <a:ln w="9525">
            <a:noFill/>
            <a:miter lim="800000"/>
            <a:headEnd/>
            <a:tailEnd/>
          </a:ln>
        </p:spPr>
        <p:txBody>
          <a:bodyPr wrap="none">
            <a:spAutoFit/>
          </a:bodyPr>
          <a:lstStyle/>
          <a:p>
            <a:pPr algn="ctr">
              <a:defRPr/>
            </a:pPr>
            <a:r>
              <a:rPr lang="sr-Latn-CS" sz="3600" b="1" dirty="0">
                <a:solidFill>
                  <a:srgbClr val="000072"/>
                </a:solidFill>
                <a:latin typeface="+mn-lt"/>
              </a:rPr>
              <a:t>Aktivnost </a:t>
            </a:r>
            <a:r>
              <a:rPr lang="sr-Latn-CS" sz="3600" b="1" dirty="0" err="1">
                <a:solidFill>
                  <a:srgbClr val="000072"/>
                </a:solidFill>
                <a:latin typeface="+mn-lt"/>
              </a:rPr>
              <a:t>fagocita</a:t>
            </a:r>
            <a:r>
              <a:rPr lang="en-US" sz="3600" b="1" dirty="0">
                <a:solidFill>
                  <a:srgbClr val="000072"/>
                </a:solidFill>
                <a:latin typeface="+mn-lt"/>
              </a:rPr>
              <a:t> u </a:t>
            </a:r>
            <a:r>
              <a:rPr lang="en-US" sz="3600" b="1" dirty="0" err="1">
                <a:solidFill>
                  <a:srgbClr val="000072"/>
                </a:solidFill>
                <a:latin typeface="+mn-lt"/>
              </a:rPr>
              <a:t>uro</a:t>
            </a:r>
            <a:r>
              <a:rPr lang="sr-Latn-CS" sz="3600" b="1" dirty="0" err="1">
                <a:solidFill>
                  <a:srgbClr val="000072"/>
                </a:solidFill>
                <a:latin typeface="+mn-lt"/>
              </a:rPr>
              <a:t>đenoj</a:t>
            </a:r>
            <a:r>
              <a:rPr lang="sr-Latn-CS" sz="3600" b="1" dirty="0">
                <a:solidFill>
                  <a:srgbClr val="000072"/>
                </a:solidFill>
                <a:latin typeface="+mn-lt"/>
              </a:rPr>
              <a:t> imunosti</a:t>
            </a:r>
            <a:endParaRPr lang="en-US" sz="3600" b="1" dirty="0">
              <a:solidFill>
                <a:srgbClr val="000072"/>
              </a:solidFill>
              <a:latin typeface="+mn-lt"/>
            </a:endParaRPr>
          </a:p>
        </p:txBody>
      </p:sp>
      <p:sp>
        <p:nvSpPr>
          <p:cNvPr id="12294" name="Text Box 15"/>
          <p:cNvSpPr txBox="1">
            <a:spLocks noChangeArrowheads="1"/>
          </p:cNvSpPr>
          <p:nvPr/>
        </p:nvSpPr>
        <p:spPr bwMode="auto">
          <a:xfrm>
            <a:off x="2357438" y="1000125"/>
            <a:ext cx="3795712" cy="461963"/>
          </a:xfrm>
          <a:prstGeom prst="rect">
            <a:avLst/>
          </a:prstGeom>
          <a:noFill/>
          <a:ln w="9525">
            <a:noFill/>
            <a:miter lim="800000"/>
            <a:headEnd/>
            <a:tailEnd/>
          </a:ln>
        </p:spPr>
        <p:txBody>
          <a:bodyPr wrap="none">
            <a:spAutoFit/>
          </a:bodyPr>
          <a:lstStyle/>
          <a:p>
            <a:pPr>
              <a:defRPr/>
            </a:pPr>
            <a:r>
              <a:rPr lang="sr-Latn-CS" sz="2400" i="1" dirty="0">
                <a:solidFill>
                  <a:srgbClr val="000072"/>
                </a:solidFill>
                <a:latin typeface="+mn-lt"/>
              </a:rPr>
              <a:t>Redosled događaja u infekciji</a:t>
            </a:r>
            <a:endParaRPr lang="en-US" sz="2400" i="1" dirty="0">
              <a:solidFill>
                <a:srgbClr val="000072"/>
              </a:solidFill>
              <a:latin typeface="+mn-lt"/>
            </a:endParaRPr>
          </a:p>
        </p:txBody>
      </p:sp>
      <p:sp>
        <p:nvSpPr>
          <p:cNvPr id="7" name="Text Box 7"/>
          <p:cNvSpPr txBox="1">
            <a:spLocks noChangeArrowheads="1"/>
          </p:cNvSpPr>
          <p:nvPr/>
        </p:nvSpPr>
        <p:spPr bwMode="auto">
          <a:xfrm>
            <a:off x="285720" y="2900363"/>
            <a:ext cx="5542415"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3. Aktivacija, fagocitoza i ubijanje </a:t>
            </a:r>
            <a:r>
              <a:rPr lang="sr-Latn-CS" sz="2400" dirty="0" smtClean="0">
                <a:solidFill>
                  <a:srgbClr val="000072"/>
                </a:solidFill>
                <a:latin typeface="+mn-lt"/>
              </a:rPr>
              <a:t>patogena</a:t>
            </a:r>
            <a:endParaRPr lang="en-US" sz="2400" dirty="0">
              <a:solidFill>
                <a:srgbClr val="FF0000"/>
              </a:solidFill>
              <a:latin typeface="+mn-lt"/>
            </a:endParaRPr>
          </a:p>
        </p:txBody>
      </p:sp>
      <p:sp>
        <p:nvSpPr>
          <p:cNvPr id="8" name="Text Box 8"/>
          <p:cNvSpPr txBox="1">
            <a:spLocks noChangeArrowheads="1"/>
          </p:cNvSpPr>
          <p:nvPr/>
        </p:nvSpPr>
        <p:spPr bwMode="auto">
          <a:xfrm>
            <a:off x="857220" y="3462338"/>
            <a:ext cx="8909050" cy="400050"/>
          </a:xfrm>
          <a:prstGeom prst="rect">
            <a:avLst/>
          </a:prstGeom>
          <a:noFill/>
          <a:ln w="9525">
            <a:noFill/>
            <a:miter lim="800000"/>
            <a:headEnd/>
            <a:tailEnd/>
          </a:ln>
        </p:spPr>
        <p:txBody>
          <a:bodyPr>
            <a:spAutoFit/>
          </a:bodyPr>
          <a:lstStyle/>
          <a:p>
            <a:pPr>
              <a:buFontTx/>
              <a:buChar char="-"/>
              <a:defRPr/>
            </a:pPr>
            <a:r>
              <a:rPr lang="sr-Latn-CS" sz="2000" dirty="0">
                <a:solidFill>
                  <a:srgbClr val="000072"/>
                </a:solidFill>
                <a:latin typeface="+mn-lt"/>
              </a:rPr>
              <a:t> reaktivni oblici kiseonika (ROK), azot-monoksid (NO) i </a:t>
            </a:r>
            <a:r>
              <a:rPr lang="sr-Latn-CS" sz="2000" dirty="0" err="1">
                <a:solidFill>
                  <a:srgbClr val="000072"/>
                </a:solidFill>
                <a:latin typeface="+mn-lt"/>
              </a:rPr>
              <a:t>lizozomalne</a:t>
            </a:r>
            <a:r>
              <a:rPr lang="sr-Latn-CS" sz="2000" dirty="0">
                <a:solidFill>
                  <a:srgbClr val="000072"/>
                </a:solidFill>
                <a:latin typeface="+mn-lt"/>
              </a:rPr>
              <a:t> </a:t>
            </a:r>
            <a:r>
              <a:rPr lang="sr-Latn-CS" sz="2000" dirty="0" err="1">
                <a:solidFill>
                  <a:srgbClr val="000072"/>
                </a:solidFill>
                <a:latin typeface="+mn-lt"/>
              </a:rPr>
              <a:t>proteaze</a:t>
            </a:r>
            <a:endParaRPr lang="en-US" sz="2000"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Documents and Settings\Miša\My Documents\Abbas 4th ed prevod\Imunologija-4-prilozi\2\Imunologija 4 - prilog 2-17.jpg"/>
          <p:cNvPicPr>
            <a:picLocks noChangeAspect="1" noChangeArrowheads="1"/>
          </p:cNvPicPr>
          <p:nvPr/>
        </p:nvPicPr>
        <p:blipFill>
          <a:blip r:embed="rId3" cstate="print"/>
          <a:srcRect b="1927"/>
          <a:stretch>
            <a:fillRect/>
          </a:stretch>
        </p:blipFill>
        <p:spPr bwMode="auto">
          <a:xfrm>
            <a:off x="2079625" y="1106488"/>
            <a:ext cx="7064375" cy="5751512"/>
          </a:xfrm>
          <a:prstGeom prst="rect">
            <a:avLst/>
          </a:prstGeom>
          <a:noFill/>
          <a:ln w="9525">
            <a:noFill/>
            <a:miter lim="800000"/>
            <a:headEnd/>
            <a:tailEnd/>
          </a:ln>
        </p:spPr>
      </p:pic>
      <p:sp>
        <p:nvSpPr>
          <p:cNvPr id="15362" name="Text Box 2"/>
          <p:cNvSpPr txBox="1">
            <a:spLocks noChangeArrowheads="1"/>
          </p:cNvSpPr>
          <p:nvPr/>
        </p:nvSpPr>
        <p:spPr bwMode="auto">
          <a:xfrm>
            <a:off x="3143250" y="0"/>
            <a:ext cx="2736850" cy="646113"/>
          </a:xfrm>
          <a:prstGeom prst="rect">
            <a:avLst/>
          </a:prstGeom>
          <a:noFill/>
          <a:ln w="9525">
            <a:noFill/>
            <a:miter lim="800000"/>
            <a:headEnd/>
            <a:tailEnd/>
          </a:ln>
        </p:spPr>
        <p:txBody>
          <a:bodyPr>
            <a:spAutoFit/>
          </a:bodyPr>
          <a:lstStyle/>
          <a:p>
            <a:pPr algn="ctr">
              <a:defRPr/>
            </a:pPr>
            <a:r>
              <a:rPr lang="en-US" sz="3600" b="1" dirty="0" err="1">
                <a:solidFill>
                  <a:srgbClr val="000072"/>
                </a:solidFill>
                <a:latin typeface="+mn-lt"/>
              </a:rPr>
              <a:t>Fagocitoza</a:t>
            </a:r>
            <a:endParaRPr lang="en-US" sz="3600" b="1" dirty="0">
              <a:solidFill>
                <a:srgbClr val="000072"/>
              </a:solidFill>
              <a:latin typeface="+mn-lt"/>
            </a:endParaRPr>
          </a:p>
        </p:txBody>
      </p:sp>
      <p:sp>
        <p:nvSpPr>
          <p:cNvPr id="217093" name="Rectangle 5"/>
          <p:cNvSpPr>
            <a:spLocks noChangeArrowheads="1"/>
          </p:cNvSpPr>
          <p:nvPr/>
        </p:nvSpPr>
        <p:spPr bwMode="auto">
          <a:xfrm>
            <a:off x="1071563" y="701675"/>
            <a:ext cx="7489825" cy="274638"/>
          </a:xfrm>
          <a:prstGeom prst="rect">
            <a:avLst/>
          </a:prstGeom>
          <a:noFill/>
          <a:ln w="9525">
            <a:noFill/>
            <a:miter lim="800000"/>
            <a:headEnd/>
            <a:tailEnd/>
          </a:ln>
        </p:spPr>
        <p:txBody>
          <a:bodyPr wrap="none">
            <a:spAutoFit/>
          </a:bodyPr>
          <a:lstStyle/>
          <a:p>
            <a:r>
              <a:rPr lang="en-US" sz="1200">
                <a:latin typeface="Comic Sans MS" pitchFamily="66" charset="0"/>
                <a:hlinkClick r:id="rId4"/>
              </a:rPr>
              <a:t>http://highered.mcgraw-hill.com/sites/0072556781/student_view0/chapter31/animation_quiz_3.html</a:t>
            </a:r>
            <a:endParaRPr lang="en-US" sz="1200">
              <a:latin typeface="Comic Sans MS" pitchFamily="66" charset="0"/>
            </a:endParaRPr>
          </a:p>
        </p:txBody>
      </p:sp>
      <p:sp>
        <p:nvSpPr>
          <p:cNvPr id="6" name="Text Box 4"/>
          <p:cNvSpPr txBox="1">
            <a:spLocks noChangeArrowheads="1"/>
          </p:cNvSpPr>
          <p:nvPr/>
        </p:nvSpPr>
        <p:spPr bwMode="auto">
          <a:xfrm>
            <a:off x="71438" y="3673475"/>
            <a:ext cx="3929062" cy="2862263"/>
          </a:xfrm>
          <a:prstGeom prst="rect">
            <a:avLst/>
          </a:prstGeom>
          <a:noFill/>
          <a:ln w="9525">
            <a:noFill/>
            <a:miter lim="800000"/>
            <a:headEnd/>
            <a:tailEnd/>
          </a:ln>
        </p:spPr>
        <p:txBody>
          <a:bodyPr>
            <a:spAutoFit/>
          </a:bodyPr>
          <a:lstStyle/>
          <a:p>
            <a:pPr marL="273050" indent="-273050">
              <a:buFont typeface="+mj-lt"/>
              <a:buAutoNum type="arabicPeriod"/>
              <a:defRPr/>
            </a:pPr>
            <a:r>
              <a:rPr lang="sr-Latn-CS" sz="2000" dirty="0">
                <a:solidFill>
                  <a:srgbClr val="000072"/>
                </a:solidFill>
                <a:latin typeface="+mn-lt"/>
              </a:rPr>
              <a:t>Prepoznavanje mikroorganizma</a:t>
            </a:r>
          </a:p>
          <a:p>
            <a:pPr marL="457200" indent="-457200">
              <a:buFont typeface="+mj-lt"/>
              <a:buAutoNum type="arabicPeriod"/>
              <a:defRPr/>
            </a:pPr>
            <a:endParaRPr lang="sr-Latn-CS" sz="2000" dirty="0">
              <a:solidFill>
                <a:srgbClr val="000072"/>
              </a:solidFill>
              <a:latin typeface="+mn-lt"/>
            </a:endParaRPr>
          </a:p>
          <a:p>
            <a:pPr marL="273050" indent="-273050">
              <a:buFont typeface="+mj-lt"/>
              <a:buAutoNum type="arabicPeriod"/>
              <a:defRPr/>
            </a:pPr>
            <a:r>
              <a:rPr lang="sr-Latn-CS" sz="2000" dirty="0">
                <a:solidFill>
                  <a:srgbClr val="000072"/>
                </a:solidFill>
                <a:latin typeface="+mn-lt"/>
              </a:rPr>
              <a:t>Obuhvatanje i unošenje mikroorganizma</a:t>
            </a:r>
          </a:p>
          <a:p>
            <a:pPr marL="273050" indent="-273050">
              <a:buFont typeface="+mj-lt"/>
              <a:buAutoNum type="arabicPeriod"/>
              <a:defRPr/>
            </a:pPr>
            <a:endParaRPr lang="sr-Latn-CS" sz="2000" dirty="0">
              <a:solidFill>
                <a:srgbClr val="000072"/>
              </a:solidFill>
              <a:latin typeface="+mn-lt"/>
            </a:endParaRPr>
          </a:p>
          <a:p>
            <a:pPr marL="273050" indent="-273050">
              <a:buFont typeface="+mj-lt"/>
              <a:buAutoNum type="arabicPeriod"/>
              <a:defRPr/>
            </a:pPr>
            <a:r>
              <a:rPr lang="sr-Latn-CS" sz="2000" dirty="0">
                <a:solidFill>
                  <a:srgbClr val="000072"/>
                </a:solidFill>
                <a:latin typeface="+mn-lt"/>
              </a:rPr>
              <a:t>Nastanak </a:t>
            </a:r>
            <a:r>
              <a:rPr lang="sr-Latn-CS" sz="2000" dirty="0" err="1">
                <a:solidFill>
                  <a:srgbClr val="000072"/>
                </a:solidFill>
                <a:latin typeface="+mn-lt"/>
              </a:rPr>
              <a:t>fagolizozoma</a:t>
            </a:r>
            <a:r>
              <a:rPr lang="sr-Latn-CS" sz="2000" dirty="0">
                <a:solidFill>
                  <a:srgbClr val="000072"/>
                </a:solidFill>
                <a:latin typeface="+mn-lt"/>
              </a:rPr>
              <a:t> i </a:t>
            </a:r>
            <a:r>
              <a:rPr lang="sr-Latn-CS" sz="2000" dirty="0" err="1">
                <a:solidFill>
                  <a:srgbClr val="000072"/>
                </a:solidFill>
                <a:latin typeface="+mn-lt"/>
              </a:rPr>
              <a:t>aktivacija</a:t>
            </a:r>
            <a:r>
              <a:rPr lang="sr-Latn-CS" sz="2000" dirty="0">
                <a:solidFill>
                  <a:srgbClr val="000072"/>
                </a:solidFill>
                <a:latin typeface="+mn-lt"/>
              </a:rPr>
              <a:t> </a:t>
            </a:r>
            <a:r>
              <a:rPr lang="sr-Latn-CS" sz="2000" dirty="0" err="1">
                <a:solidFill>
                  <a:srgbClr val="000072"/>
                </a:solidFill>
                <a:latin typeface="+mn-lt"/>
              </a:rPr>
              <a:t>fagocita</a:t>
            </a:r>
            <a:endParaRPr lang="sr-Latn-CS" sz="2000" dirty="0">
              <a:solidFill>
                <a:srgbClr val="000072"/>
              </a:solidFill>
              <a:latin typeface="+mn-lt"/>
            </a:endParaRPr>
          </a:p>
          <a:p>
            <a:pPr marL="457200" indent="-457200">
              <a:buFont typeface="+mj-lt"/>
              <a:buAutoNum type="arabicPeriod"/>
              <a:defRPr/>
            </a:pPr>
            <a:endParaRPr lang="sr-Latn-CS" sz="2000" dirty="0">
              <a:solidFill>
                <a:srgbClr val="000072"/>
              </a:solidFill>
              <a:latin typeface="+mn-lt"/>
            </a:endParaRPr>
          </a:p>
          <a:p>
            <a:pPr marL="273050" indent="-273050">
              <a:buFont typeface="+mj-lt"/>
              <a:buAutoNum type="arabicPeriod"/>
              <a:defRPr/>
            </a:pPr>
            <a:r>
              <a:rPr lang="sr-Latn-CS" sz="2000" dirty="0">
                <a:solidFill>
                  <a:srgbClr val="000072"/>
                </a:solidFill>
                <a:latin typeface="+mn-lt"/>
              </a:rPr>
              <a:t>Ubijanje mikroorganizma</a:t>
            </a:r>
            <a:endParaRPr lang="en-US" sz="2000" dirty="0">
              <a:solidFill>
                <a:srgbClr val="000072"/>
              </a:solidFill>
              <a:latin typeface="+mn-lt"/>
            </a:endParaRPr>
          </a:p>
        </p:txBody>
      </p:sp>
      <p:sp>
        <p:nvSpPr>
          <p:cNvPr id="13318" name="Rectangle 6"/>
          <p:cNvSpPr>
            <a:spLocks noChangeArrowheads="1"/>
          </p:cNvSpPr>
          <p:nvPr/>
        </p:nvSpPr>
        <p:spPr bwMode="auto">
          <a:xfrm>
            <a:off x="357188" y="3214688"/>
            <a:ext cx="4572000" cy="369887"/>
          </a:xfrm>
          <a:prstGeom prst="rect">
            <a:avLst/>
          </a:prstGeom>
          <a:noFill/>
          <a:ln w="9525">
            <a:noFill/>
            <a:miter lim="800000"/>
            <a:headEnd/>
            <a:tailEnd/>
          </a:ln>
        </p:spPr>
        <p:txBody>
          <a:bodyPr>
            <a:spAutoFit/>
          </a:bodyPr>
          <a:lstStyle/>
          <a:p>
            <a:pPr algn="ctr"/>
            <a:r>
              <a:rPr lang="sr-Latn-CS">
                <a:solidFill>
                  <a:srgbClr val="000072"/>
                </a:solidFill>
                <a:latin typeface="Comic Sans MS" pitchFamily="66" charset="0"/>
              </a:rPr>
              <a:t> </a:t>
            </a:r>
            <a:endParaRPr lang="en-US">
              <a:solidFill>
                <a:srgbClr val="000072"/>
              </a:solidFill>
              <a:latin typeface="Comic Sans MS" pitchFamily="66" charset="0"/>
            </a:endParaRPr>
          </a:p>
        </p:txBody>
      </p:sp>
      <p:grpSp>
        <p:nvGrpSpPr>
          <p:cNvPr id="2" name="Group 25"/>
          <p:cNvGrpSpPr/>
          <p:nvPr/>
        </p:nvGrpSpPr>
        <p:grpSpPr>
          <a:xfrm>
            <a:off x="3929058" y="1119046"/>
            <a:ext cx="3429024" cy="2452830"/>
            <a:chOff x="3929058" y="1119046"/>
            <a:chExt cx="3429024" cy="2452830"/>
          </a:xfrm>
          <a:solidFill>
            <a:schemeClr val="bg1"/>
          </a:solidFill>
        </p:grpSpPr>
        <p:sp>
          <p:nvSpPr>
            <p:cNvPr id="19" name="Rectangle 18"/>
            <p:cNvSpPr/>
            <p:nvPr/>
          </p:nvSpPr>
          <p:spPr>
            <a:xfrm>
              <a:off x="3929058" y="2500306"/>
              <a:ext cx="500066" cy="5000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20" name="Rectangle 19"/>
            <p:cNvSpPr/>
            <p:nvPr/>
          </p:nvSpPr>
          <p:spPr>
            <a:xfrm>
              <a:off x="4572000" y="1119046"/>
              <a:ext cx="2786082" cy="64294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25" name="Rectangle 24"/>
            <p:cNvSpPr/>
            <p:nvPr/>
          </p:nvSpPr>
          <p:spPr>
            <a:xfrm>
              <a:off x="4370119" y="1785926"/>
              <a:ext cx="1888177" cy="178595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grpSp>
      <p:grpSp>
        <p:nvGrpSpPr>
          <p:cNvPr id="3" name="Group 29"/>
          <p:cNvGrpSpPr/>
          <p:nvPr/>
        </p:nvGrpSpPr>
        <p:grpSpPr>
          <a:xfrm>
            <a:off x="6246421" y="1071546"/>
            <a:ext cx="2885704" cy="2954189"/>
            <a:chOff x="6234546" y="1071546"/>
            <a:chExt cx="2885704" cy="2954189"/>
          </a:xfrm>
          <a:solidFill>
            <a:schemeClr val="bg1"/>
          </a:solidFill>
        </p:grpSpPr>
        <p:sp>
          <p:nvSpPr>
            <p:cNvPr id="27" name="Rectangle 26"/>
            <p:cNvSpPr/>
            <p:nvPr/>
          </p:nvSpPr>
          <p:spPr>
            <a:xfrm>
              <a:off x="7500958" y="1071546"/>
              <a:ext cx="1428760" cy="7143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28" name="Rectangle 27"/>
            <p:cNvSpPr/>
            <p:nvPr/>
          </p:nvSpPr>
          <p:spPr>
            <a:xfrm>
              <a:off x="6234546" y="2000240"/>
              <a:ext cx="2885704" cy="202549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grpSp>
      <p:sp>
        <p:nvSpPr>
          <p:cNvPr id="29" name="Rectangle 28"/>
          <p:cNvSpPr/>
          <p:nvPr/>
        </p:nvSpPr>
        <p:spPr>
          <a:xfrm>
            <a:off x="3214688" y="4037013"/>
            <a:ext cx="4429125" cy="2820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17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3" grpId="0"/>
      <p:bldP spid="2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285720" y="2325688"/>
            <a:ext cx="589244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2. Prepoznavanje </a:t>
            </a:r>
            <a:r>
              <a:rPr lang="sr-Latn-CS" sz="2400" dirty="0" smtClean="0">
                <a:solidFill>
                  <a:srgbClr val="000072"/>
                </a:solidFill>
                <a:latin typeface="+mn-lt"/>
              </a:rPr>
              <a:t>patogena i oštećenih ćelija</a:t>
            </a:r>
            <a:endParaRPr lang="en-US" sz="2400" dirty="0">
              <a:solidFill>
                <a:srgbClr val="FF0000"/>
              </a:solidFill>
              <a:latin typeface="+mn-lt"/>
            </a:endParaRPr>
          </a:p>
        </p:txBody>
      </p:sp>
      <p:sp>
        <p:nvSpPr>
          <p:cNvPr id="13317" name="Text Box 11"/>
          <p:cNvSpPr txBox="1">
            <a:spLocks noChangeArrowheads="1"/>
          </p:cNvSpPr>
          <p:nvPr/>
        </p:nvSpPr>
        <p:spPr bwMode="auto">
          <a:xfrm>
            <a:off x="285720" y="1785938"/>
            <a:ext cx="413946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1. Ulazak patogena u </a:t>
            </a:r>
            <a:r>
              <a:rPr lang="sr-Latn-CS" sz="2400" dirty="0" smtClean="0">
                <a:solidFill>
                  <a:srgbClr val="000072"/>
                </a:solidFill>
                <a:latin typeface="+mn-lt"/>
              </a:rPr>
              <a:t>organizam</a:t>
            </a:r>
            <a:endParaRPr lang="en-US" sz="2400" dirty="0">
              <a:solidFill>
                <a:srgbClr val="FF0000"/>
              </a:solidFill>
              <a:latin typeface="+mn-lt"/>
            </a:endParaRPr>
          </a:p>
        </p:txBody>
      </p:sp>
      <p:sp>
        <p:nvSpPr>
          <p:cNvPr id="12293" name="Text Box 13"/>
          <p:cNvSpPr txBox="1">
            <a:spLocks noChangeArrowheads="1"/>
          </p:cNvSpPr>
          <p:nvPr/>
        </p:nvSpPr>
        <p:spPr bwMode="auto">
          <a:xfrm>
            <a:off x="714375" y="214313"/>
            <a:ext cx="7651750" cy="646112"/>
          </a:xfrm>
          <a:prstGeom prst="rect">
            <a:avLst/>
          </a:prstGeom>
          <a:noFill/>
          <a:ln w="9525">
            <a:noFill/>
            <a:miter lim="800000"/>
            <a:headEnd/>
            <a:tailEnd/>
          </a:ln>
        </p:spPr>
        <p:txBody>
          <a:bodyPr wrap="none">
            <a:spAutoFit/>
          </a:bodyPr>
          <a:lstStyle/>
          <a:p>
            <a:pPr algn="ctr">
              <a:defRPr/>
            </a:pPr>
            <a:r>
              <a:rPr lang="sr-Latn-CS" sz="3600" b="1" dirty="0">
                <a:solidFill>
                  <a:srgbClr val="000072"/>
                </a:solidFill>
                <a:latin typeface="+mn-lt"/>
              </a:rPr>
              <a:t>Aktivnost </a:t>
            </a:r>
            <a:r>
              <a:rPr lang="sr-Latn-CS" sz="3600" b="1" dirty="0" err="1">
                <a:solidFill>
                  <a:srgbClr val="000072"/>
                </a:solidFill>
                <a:latin typeface="+mn-lt"/>
              </a:rPr>
              <a:t>fagocita</a:t>
            </a:r>
            <a:r>
              <a:rPr lang="en-US" sz="3600" b="1" dirty="0">
                <a:solidFill>
                  <a:srgbClr val="000072"/>
                </a:solidFill>
                <a:latin typeface="+mn-lt"/>
              </a:rPr>
              <a:t> u </a:t>
            </a:r>
            <a:r>
              <a:rPr lang="en-US" sz="3600" b="1" dirty="0" err="1">
                <a:solidFill>
                  <a:srgbClr val="000072"/>
                </a:solidFill>
                <a:latin typeface="+mn-lt"/>
              </a:rPr>
              <a:t>uro</a:t>
            </a:r>
            <a:r>
              <a:rPr lang="sr-Latn-CS" sz="3600" b="1" dirty="0" err="1">
                <a:solidFill>
                  <a:srgbClr val="000072"/>
                </a:solidFill>
                <a:latin typeface="+mn-lt"/>
              </a:rPr>
              <a:t>đenoj</a:t>
            </a:r>
            <a:r>
              <a:rPr lang="sr-Latn-CS" sz="3600" b="1" dirty="0">
                <a:solidFill>
                  <a:srgbClr val="000072"/>
                </a:solidFill>
                <a:latin typeface="+mn-lt"/>
              </a:rPr>
              <a:t> imunosti</a:t>
            </a:r>
            <a:endParaRPr lang="en-US" sz="3600" b="1" dirty="0">
              <a:solidFill>
                <a:srgbClr val="000072"/>
              </a:solidFill>
              <a:latin typeface="+mn-lt"/>
            </a:endParaRPr>
          </a:p>
        </p:txBody>
      </p:sp>
      <p:sp>
        <p:nvSpPr>
          <p:cNvPr id="12294" name="Text Box 15"/>
          <p:cNvSpPr txBox="1">
            <a:spLocks noChangeArrowheads="1"/>
          </p:cNvSpPr>
          <p:nvPr/>
        </p:nvSpPr>
        <p:spPr bwMode="auto">
          <a:xfrm>
            <a:off x="2357438" y="1000125"/>
            <a:ext cx="3795712" cy="461963"/>
          </a:xfrm>
          <a:prstGeom prst="rect">
            <a:avLst/>
          </a:prstGeom>
          <a:noFill/>
          <a:ln w="9525">
            <a:noFill/>
            <a:miter lim="800000"/>
            <a:headEnd/>
            <a:tailEnd/>
          </a:ln>
        </p:spPr>
        <p:txBody>
          <a:bodyPr wrap="none">
            <a:spAutoFit/>
          </a:bodyPr>
          <a:lstStyle/>
          <a:p>
            <a:pPr>
              <a:defRPr/>
            </a:pPr>
            <a:r>
              <a:rPr lang="sr-Latn-CS" sz="2400" i="1" dirty="0">
                <a:solidFill>
                  <a:srgbClr val="000072"/>
                </a:solidFill>
                <a:latin typeface="+mn-lt"/>
              </a:rPr>
              <a:t>Redosled događaja u infekciji</a:t>
            </a:r>
            <a:endParaRPr lang="en-US" sz="2400" i="1" dirty="0">
              <a:solidFill>
                <a:srgbClr val="000072"/>
              </a:solidFill>
              <a:latin typeface="+mn-lt"/>
            </a:endParaRPr>
          </a:p>
        </p:txBody>
      </p:sp>
      <p:sp>
        <p:nvSpPr>
          <p:cNvPr id="7" name="Text Box 7"/>
          <p:cNvSpPr txBox="1">
            <a:spLocks noChangeArrowheads="1"/>
          </p:cNvSpPr>
          <p:nvPr/>
        </p:nvSpPr>
        <p:spPr bwMode="auto">
          <a:xfrm>
            <a:off x="285720" y="2900363"/>
            <a:ext cx="5542415"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3. Aktivacija, fagocitoza i ubijanje </a:t>
            </a:r>
            <a:r>
              <a:rPr lang="sr-Latn-CS" sz="2400" dirty="0" smtClean="0">
                <a:solidFill>
                  <a:srgbClr val="000072"/>
                </a:solidFill>
                <a:latin typeface="+mn-lt"/>
              </a:rPr>
              <a:t>patogena</a:t>
            </a:r>
            <a:endParaRPr lang="en-US" sz="2400" dirty="0">
              <a:solidFill>
                <a:srgbClr val="FF0000"/>
              </a:solidFill>
              <a:latin typeface="+mn-lt"/>
            </a:endParaRPr>
          </a:p>
        </p:txBody>
      </p:sp>
      <p:sp>
        <p:nvSpPr>
          <p:cNvPr id="9" name="Text Box 8"/>
          <p:cNvSpPr txBox="1">
            <a:spLocks noChangeArrowheads="1"/>
          </p:cNvSpPr>
          <p:nvPr/>
        </p:nvSpPr>
        <p:spPr bwMode="auto">
          <a:xfrm>
            <a:off x="285720" y="3479800"/>
            <a:ext cx="2926250"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4. Indukcija </a:t>
            </a:r>
            <a:r>
              <a:rPr lang="sr-Latn-CS" sz="2400" dirty="0" smtClean="0">
                <a:solidFill>
                  <a:srgbClr val="000072"/>
                </a:solidFill>
                <a:latin typeface="+mn-lt"/>
              </a:rPr>
              <a:t>zapaljenja</a:t>
            </a:r>
            <a:endParaRPr lang="en-US" sz="2400" dirty="0">
              <a:solidFill>
                <a:srgbClr val="FF0000"/>
              </a:solidFill>
              <a:latin typeface="+mn-lt"/>
            </a:endParaRPr>
          </a:p>
        </p:txBody>
      </p:sp>
      <p:sp>
        <p:nvSpPr>
          <p:cNvPr id="10" name="Text Box 9"/>
          <p:cNvSpPr txBox="1">
            <a:spLocks noChangeArrowheads="1"/>
          </p:cNvSpPr>
          <p:nvPr/>
        </p:nvSpPr>
        <p:spPr bwMode="auto">
          <a:xfrm>
            <a:off x="857220" y="4005263"/>
            <a:ext cx="6503988" cy="400050"/>
          </a:xfrm>
          <a:prstGeom prst="rect">
            <a:avLst/>
          </a:prstGeom>
          <a:noFill/>
          <a:ln w="9525">
            <a:noFill/>
            <a:miter lim="800000"/>
            <a:headEnd/>
            <a:tailEnd/>
          </a:ln>
        </p:spPr>
        <p:txBody>
          <a:bodyPr wrap="none">
            <a:spAutoFit/>
          </a:bodyPr>
          <a:lstStyle/>
          <a:p>
            <a:pPr>
              <a:defRPr/>
            </a:pPr>
            <a:r>
              <a:rPr lang="sr-Latn-CS" sz="2000" dirty="0">
                <a:solidFill>
                  <a:srgbClr val="000072"/>
                </a:solidFill>
                <a:latin typeface="+mn-lt"/>
              </a:rPr>
              <a:t>- produkcija </a:t>
            </a:r>
            <a:r>
              <a:rPr lang="sr-Latn-CS" sz="2000" dirty="0" err="1">
                <a:solidFill>
                  <a:srgbClr val="000072"/>
                </a:solidFill>
                <a:latin typeface="+mn-lt"/>
              </a:rPr>
              <a:t>proinflamatornih</a:t>
            </a:r>
            <a:r>
              <a:rPr lang="sr-Latn-CS" sz="2000" dirty="0">
                <a:solidFill>
                  <a:srgbClr val="000072"/>
                </a:solidFill>
                <a:latin typeface="+mn-lt"/>
              </a:rPr>
              <a:t> </a:t>
            </a:r>
            <a:r>
              <a:rPr lang="sr-Latn-CS" sz="2000" dirty="0" err="1">
                <a:solidFill>
                  <a:srgbClr val="000072"/>
                </a:solidFill>
                <a:latin typeface="+mn-lt"/>
              </a:rPr>
              <a:t>citokina</a:t>
            </a:r>
            <a:r>
              <a:rPr lang="sr-Latn-CS" sz="2000" dirty="0">
                <a:solidFill>
                  <a:srgbClr val="000072"/>
                </a:solidFill>
                <a:latin typeface="+mn-lt"/>
              </a:rPr>
              <a:t> (TNF, IL-1, </a:t>
            </a:r>
            <a:r>
              <a:rPr lang="sr-Latn-CS" sz="2000" dirty="0" err="1">
                <a:solidFill>
                  <a:srgbClr val="000072"/>
                </a:solidFill>
                <a:latin typeface="+mn-lt"/>
              </a:rPr>
              <a:t>hemokini</a:t>
            </a:r>
            <a:r>
              <a:rPr lang="sr-Latn-CS" sz="2000" dirty="0">
                <a:solidFill>
                  <a:srgbClr val="000072"/>
                </a:solidFill>
                <a:latin typeface="+mn-lt"/>
              </a:rPr>
              <a:t>...)</a:t>
            </a:r>
            <a:endParaRPr lang="en-US" sz="2000"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285720" y="1857364"/>
            <a:ext cx="8858280" cy="2786082"/>
            <a:chOff x="23750" y="1726363"/>
            <a:chExt cx="9144000" cy="2786082"/>
          </a:xfrm>
          <a:solidFill>
            <a:schemeClr val="bg1"/>
          </a:solidFill>
        </p:grpSpPr>
        <p:pic>
          <p:nvPicPr>
            <p:cNvPr id="75778" name="Picture 2" descr="C:\Documents and Settings\Miša\My Documents\Abbas 4th ed prevod\Imunologija-4-prilozi\2\Imunologija 4 - prilog 2-14.jpg"/>
            <p:cNvPicPr>
              <a:picLocks noChangeAspect="1" noChangeArrowheads="1"/>
            </p:cNvPicPr>
            <p:nvPr/>
          </p:nvPicPr>
          <p:blipFill>
            <a:blip r:embed="rId2" cstate="print"/>
            <a:srcRect l="23719" b="81541"/>
            <a:stretch>
              <a:fillRect/>
            </a:stretch>
          </p:blipFill>
          <p:spPr bwMode="auto">
            <a:xfrm>
              <a:off x="71385" y="1726363"/>
              <a:ext cx="9096365" cy="2786082"/>
            </a:xfrm>
            <a:prstGeom prst="rect">
              <a:avLst/>
            </a:prstGeom>
            <a:grpFill/>
          </p:spPr>
        </p:pic>
        <p:sp>
          <p:nvSpPr>
            <p:cNvPr id="3" name="Rectangle 2"/>
            <p:cNvSpPr/>
            <p:nvPr/>
          </p:nvSpPr>
          <p:spPr>
            <a:xfrm>
              <a:off x="23750" y="3155123"/>
              <a:ext cx="285720" cy="21431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4" name="Rectangle 3"/>
            <p:cNvSpPr/>
            <p:nvPr/>
          </p:nvSpPr>
          <p:spPr>
            <a:xfrm>
              <a:off x="23750" y="3798065"/>
              <a:ext cx="428596" cy="28575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5" name="Rectangle 4"/>
            <p:cNvSpPr/>
            <p:nvPr/>
          </p:nvSpPr>
          <p:spPr>
            <a:xfrm>
              <a:off x="23750" y="1726363"/>
              <a:ext cx="1285852" cy="11430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grpSp>
      <p:sp>
        <p:nvSpPr>
          <p:cNvPr id="7" name="Text Box 2"/>
          <p:cNvSpPr txBox="1">
            <a:spLocks noChangeArrowheads="1"/>
          </p:cNvSpPr>
          <p:nvPr/>
        </p:nvSpPr>
        <p:spPr bwMode="auto">
          <a:xfrm>
            <a:off x="2143125" y="211138"/>
            <a:ext cx="7000875" cy="646331"/>
          </a:xfrm>
          <a:prstGeom prst="rect">
            <a:avLst/>
          </a:prstGeom>
          <a:noFill/>
          <a:ln w="9525">
            <a:noFill/>
            <a:miter lim="800000"/>
            <a:headEnd/>
            <a:tailEnd/>
          </a:ln>
        </p:spPr>
        <p:txBody>
          <a:bodyPr wrap="square">
            <a:spAutoFit/>
          </a:bodyPr>
          <a:lstStyle/>
          <a:p>
            <a:pPr algn="ctr">
              <a:defRPr/>
            </a:pPr>
            <a:r>
              <a:rPr lang="sr-Latn-CS" sz="3600" b="1" dirty="0" smtClean="0">
                <a:solidFill>
                  <a:srgbClr val="000072"/>
                </a:solidFill>
                <a:latin typeface="+mn-lt"/>
              </a:rPr>
              <a:t>Indukcija </a:t>
            </a:r>
            <a:r>
              <a:rPr lang="sr-Latn-CS" sz="3600" b="1" dirty="0" err="1">
                <a:solidFill>
                  <a:srgbClr val="000072"/>
                </a:solidFill>
                <a:latin typeface="+mn-lt"/>
              </a:rPr>
              <a:t>inflamacije</a:t>
            </a:r>
            <a:r>
              <a:rPr lang="sr-Latn-CS" sz="3600" b="1" dirty="0">
                <a:solidFill>
                  <a:srgbClr val="000072"/>
                </a:solidFill>
                <a:latin typeface="+mn-lt"/>
              </a:rPr>
              <a:t> (zapaljenja)</a:t>
            </a:r>
            <a:endParaRPr lang="en-US" sz="3600" b="1" dirty="0">
              <a:solidFill>
                <a:srgbClr val="000072"/>
              </a:solidFill>
              <a:latin typeface="+mn-lt"/>
            </a:endParaRPr>
          </a:p>
        </p:txBody>
      </p:sp>
      <p:sp>
        <p:nvSpPr>
          <p:cNvPr id="10" name="Text Box 11"/>
          <p:cNvSpPr txBox="1">
            <a:spLocks noChangeArrowheads="1"/>
          </p:cNvSpPr>
          <p:nvPr/>
        </p:nvSpPr>
        <p:spPr bwMode="auto">
          <a:xfrm>
            <a:off x="2268538" y="4821238"/>
            <a:ext cx="4089400" cy="1108075"/>
          </a:xfrm>
          <a:prstGeom prst="rect">
            <a:avLst/>
          </a:prstGeom>
          <a:solidFill>
            <a:schemeClr val="bg1"/>
          </a:solidFill>
          <a:ln w="9525">
            <a:noFill/>
            <a:miter lim="800000"/>
            <a:headEnd/>
            <a:tailEnd/>
          </a:ln>
        </p:spPr>
        <p:txBody>
          <a:bodyPr wrap="none">
            <a:spAutoFit/>
          </a:bodyPr>
          <a:lstStyle/>
          <a:p>
            <a:pPr>
              <a:defRPr/>
            </a:pPr>
            <a:r>
              <a:rPr lang="sr-Latn-CS" sz="2200" dirty="0">
                <a:solidFill>
                  <a:srgbClr val="FF0000"/>
                </a:solidFill>
                <a:latin typeface="+mn-lt"/>
              </a:rPr>
              <a:t>TNF</a:t>
            </a:r>
            <a:r>
              <a:rPr lang="sr-Latn-CS" sz="2200" dirty="0">
                <a:solidFill>
                  <a:srgbClr val="000072"/>
                </a:solidFill>
                <a:latin typeface="+mn-lt"/>
              </a:rPr>
              <a:t> ― Faktor </a:t>
            </a:r>
            <a:r>
              <a:rPr lang="sr-Latn-CS" sz="2200" dirty="0" err="1">
                <a:solidFill>
                  <a:srgbClr val="000072"/>
                </a:solidFill>
                <a:latin typeface="+mn-lt"/>
              </a:rPr>
              <a:t>nekroze</a:t>
            </a:r>
            <a:r>
              <a:rPr lang="sr-Latn-CS" sz="2200" dirty="0">
                <a:solidFill>
                  <a:srgbClr val="000072"/>
                </a:solidFill>
                <a:latin typeface="+mn-lt"/>
              </a:rPr>
              <a:t> tumora</a:t>
            </a:r>
          </a:p>
          <a:p>
            <a:pPr>
              <a:defRPr/>
            </a:pPr>
            <a:r>
              <a:rPr lang="sr-Latn-CS" sz="2200" dirty="0">
                <a:solidFill>
                  <a:srgbClr val="FF0000"/>
                </a:solidFill>
                <a:latin typeface="+mn-lt"/>
              </a:rPr>
              <a:t>IL-1</a:t>
            </a:r>
            <a:r>
              <a:rPr lang="sr-Latn-CS" sz="2200" dirty="0">
                <a:solidFill>
                  <a:srgbClr val="000072"/>
                </a:solidFill>
                <a:latin typeface="+mn-lt"/>
              </a:rPr>
              <a:t> ― </a:t>
            </a:r>
            <a:r>
              <a:rPr lang="sr-Latn-CS" sz="2200" dirty="0" err="1">
                <a:solidFill>
                  <a:srgbClr val="000072"/>
                </a:solidFill>
                <a:latin typeface="+mn-lt"/>
              </a:rPr>
              <a:t>Interleukin</a:t>
            </a:r>
            <a:r>
              <a:rPr lang="sr-Latn-CS" sz="2200" dirty="0">
                <a:solidFill>
                  <a:srgbClr val="000072"/>
                </a:solidFill>
                <a:latin typeface="+mn-lt"/>
              </a:rPr>
              <a:t> 1</a:t>
            </a:r>
          </a:p>
          <a:p>
            <a:pPr>
              <a:defRPr/>
            </a:pPr>
            <a:r>
              <a:rPr lang="sr-Latn-CS" sz="2200" dirty="0" err="1">
                <a:solidFill>
                  <a:srgbClr val="FF0000"/>
                </a:solidFill>
                <a:latin typeface="+mn-lt"/>
              </a:rPr>
              <a:t>Hemokini</a:t>
            </a:r>
            <a:r>
              <a:rPr lang="sr-Latn-CS" sz="2200" dirty="0">
                <a:solidFill>
                  <a:srgbClr val="000072"/>
                </a:solidFill>
                <a:latin typeface="+mn-lt"/>
              </a:rPr>
              <a:t> ― </a:t>
            </a:r>
            <a:r>
              <a:rPr lang="sr-Latn-CS" sz="2200" dirty="0" err="1">
                <a:solidFill>
                  <a:srgbClr val="000072"/>
                </a:solidFill>
                <a:latin typeface="+mn-lt"/>
              </a:rPr>
              <a:t>Hemotaktični</a:t>
            </a:r>
            <a:r>
              <a:rPr lang="sr-Latn-CS" sz="2200" dirty="0">
                <a:solidFill>
                  <a:srgbClr val="000072"/>
                </a:solidFill>
                <a:latin typeface="+mn-lt"/>
              </a:rPr>
              <a:t> </a:t>
            </a:r>
            <a:r>
              <a:rPr lang="sr-Latn-CS" sz="2200" dirty="0" err="1">
                <a:solidFill>
                  <a:srgbClr val="000072"/>
                </a:solidFill>
                <a:latin typeface="+mn-lt"/>
              </a:rPr>
              <a:t>citokini</a:t>
            </a:r>
            <a:endParaRPr lang="en-US" sz="2200" dirty="0">
              <a:solidFill>
                <a:srgbClr val="000072"/>
              </a:solidFill>
              <a:latin typeface="+mn-lt"/>
            </a:endParaRPr>
          </a:p>
        </p:txBody>
      </p:sp>
      <p:grpSp>
        <p:nvGrpSpPr>
          <p:cNvPr id="6" name="Group 13"/>
          <p:cNvGrpSpPr/>
          <p:nvPr/>
        </p:nvGrpSpPr>
        <p:grpSpPr>
          <a:xfrm>
            <a:off x="0" y="2202115"/>
            <a:ext cx="2161309" cy="642942"/>
            <a:chOff x="0" y="2000240"/>
            <a:chExt cx="2161309" cy="642942"/>
          </a:xfrm>
          <a:solidFill>
            <a:schemeClr val="bg1"/>
          </a:solidFill>
        </p:grpSpPr>
        <p:pic>
          <p:nvPicPr>
            <p:cNvPr id="75779" name="Picture 3" descr="C:\Documents and Settings\Miša\My Documents\Abbas 4th ed prevod\Imunologija-4-prilozi\2\Imunologija 4 - prilog 2-14.jpg"/>
            <p:cNvPicPr>
              <a:picLocks noChangeAspect="1" noChangeArrowheads="1"/>
            </p:cNvPicPr>
            <p:nvPr/>
          </p:nvPicPr>
          <p:blipFill>
            <a:blip r:embed="rId2" cstate="print"/>
            <a:srcRect l="7666" t="629" r="66807" b="94911"/>
            <a:stretch>
              <a:fillRect/>
            </a:stretch>
          </p:blipFill>
          <p:spPr bwMode="auto">
            <a:xfrm>
              <a:off x="0" y="2000240"/>
              <a:ext cx="2161309" cy="552955"/>
            </a:xfrm>
            <a:prstGeom prst="rect">
              <a:avLst/>
            </a:prstGeom>
            <a:grpFill/>
          </p:spPr>
        </p:pic>
        <p:pic>
          <p:nvPicPr>
            <p:cNvPr id="12" name="Picture 3" descr="C:\Documents and Settings\Miša\My Documents\Abbas 4th ed prevod\Imunologija-4-prilozi\2\Imunologija 4 - prilog 2-14.jpg"/>
            <p:cNvPicPr>
              <a:picLocks noChangeAspect="1" noChangeArrowheads="1"/>
            </p:cNvPicPr>
            <p:nvPr/>
          </p:nvPicPr>
          <p:blipFill>
            <a:blip r:embed="rId2" cstate="print"/>
            <a:srcRect l="7666" t="6967" r="66807" b="92325"/>
            <a:stretch>
              <a:fillRect/>
            </a:stretch>
          </p:blipFill>
          <p:spPr bwMode="auto">
            <a:xfrm>
              <a:off x="0" y="2555345"/>
              <a:ext cx="2161309" cy="87837"/>
            </a:xfrm>
            <a:prstGeom prst="rect">
              <a:avLst/>
            </a:prstGeom>
            <a:grpFill/>
          </p:spPr>
        </p:pic>
      </p:grpSp>
      <p:grpSp>
        <p:nvGrpSpPr>
          <p:cNvPr id="11" name="Group 18"/>
          <p:cNvGrpSpPr/>
          <p:nvPr/>
        </p:nvGrpSpPr>
        <p:grpSpPr>
          <a:xfrm>
            <a:off x="0" y="2071678"/>
            <a:ext cx="2285984" cy="2500330"/>
            <a:chOff x="0" y="2071678"/>
            <a:chExt cx="2285984" cy="2500330"/>
          </a:xfrm>
          <a:solidFill>
            <a:schemeClr val="bg1"/>
          </a:solidFill>
        </p:grpSpPr>
        <p:sp>
          <p:nvSpPr>
            <p:cNvPr id="17" name="Rectangle 16"/>
            <p:cNvSpPr/>
            <p:nvPr/>
          </p:nvSpPr>
          <p:spPr>
            <a:xfrm>
              <a:off x="0" y="2071678"/>
              <a:ext cx="2214546" cy="250033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18" name="Rectangle 17"/>
            <p:cNvSpPr/>
            <p:nvPr/>
          </p:nvSpPr>
          <p:spPr>
            <a:xfrm>
              <a:off x="2071670" y="2786058"/>
              <a:ext cx="214314" cy="21431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grpSp>
      <p:grpSp>
        <p:nvGrpSpPr>
          <p:cNvPr id="13" name="Group 26"/>
          <p:cNvGrpSpPr/>
          <p:nvPr/>
        </p:nvGrpSpPr>
        <p:grpSpPr>
          <a:xfrm>
            <a:off x="1928794" y="3143248"/>
            <a:ext cx="2857520" cy="785818"/>
            <a:chOff x="1928794" y="3143248"/>
            <a:chExt cx="2857520" cy="785818"/>
          </a:xfrm>
          <a:solidFill>
            <a:schemeClr val="bg1"/>
          </a:solidFill>
        </p:grpSpPr>
        <p:sp>
          <p:nvSpPr>
            <p:cNvPr id="20" name="Rectangle 19"/>
            <p:cNvSpPr/>
            <p:nvPr/>
          </p:nvSpPr>
          <p:spPr>
            <a:xfrm>
              <a:off x="2143108" y="3143248"/>
              <a:ext cx="2439882" cy="78581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21" name="Rectangle 20"/>
            <p:cNvSpPr/>
            <p:nvPr/>
          </p:nvSpPr>
          <p:spPr>
            <a:xfrm>
              <a:off x="4311892" y="3143248"/>
              <a:ext cx="474422" cy="5000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26" name="Rectangle 25"/>
            <p:cNvSpPr/>
            <p:nvPr/>
          </p:nvSpPr>
          <p:spPr>
            <a:xfrm>
              <a:off x="1928794" y="3429000"/>
              <a:ext cx="357190" cy="35719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grpSp>
      <p:grpSp>
        <p:nvGrpSpPr>
          <p:cNvPr id="14" name="Group 28"/>
          <p:cNvGrpSpPr>
            <a:grpSpLocks/>
          </p:cNvGrpSpPr>
          <p:nvPr/>
        </p:nvGrpSpPr>
        <p:grpSpPr bwMode="auto">
          <a:xfrm>
            <a:off x="4643438" y="1857375"/>
            <a:ext cx="4357687" cy="2786063"/>
            <a:chOff x="4643438" y="1857364"/>
            <a:chExt cx="4357718" cy="2786082"/>
          </a:xfrm>
        </p:grpSpPr>
        <p:sp>
          <p:nvSpPr>
            <p:cNvPr id="23" name="Rectangle 22"/>
            <p:cNvSpPr/>
            <p:nvPr/>
          </p:nvSpPr>
          <p:spPr>
            <a:xfrm>
              <a:off x="4786314" y="1857364"/>
              <a:ext cx="4214842" cy="2786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24" name="Rectangle 23"/>
            <p:cNvSpPr/>
            <p:nvPr/>
          </p:nvSpPr>
          <p:spPr>
            <a:xfrm>
              <a:off x="4643438" y="2643182"/>
              <a:ext cx="500066" cy="500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28" name="Rectangle 27"/>
            <p:cNvSpPr/>
            <p:nvPr/>
          </p:nvSpPr>
          <p:spPr>
            <a:xfrm>
              <a:off x="4643438" y="3643314"/>
              <a:ext cx="500066" cy="500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grpSp>
      <p:sp>
        <p:nvSpPr>
          <p:cNvPr id="8" name="Oval 7"/>
          <p:cNvSpPr/>
          <p:nvPr/>
        </p:nvSpPr>
        <p:spPr>
          <a:xfrm>
            <a:off x="2286000" y="2857500"/>
            <a:ext cx="1928813" cy="12858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 Box 11"/>
          <p:cNvSpPr txBox="1">
            <a:spLocks noChangeArrowheads="1"/>
          </p:cNvSpPr>
          <p:nvPr/>
        </p:nvSpPr>
        <p:spPr bwMode="auto">
          <a:xfrm>
            <a:off x="2214563" y="4324350"/>
            <a:ext cx="3678237" cy="461963"/>
          </a:xfrm>
          <a:prstGeom prst="rect">
            <a:avLst/>
          </a:prstGeom>
          <a:solidFill>
            <a:schemeClr val="bg1"/>
          </a:solidFill>
          <a:ln w="9525">
            <a:noFill/>
            <a:miter lim="800000"/>
            <a:headEnd/>
            <a:tailEnd/>
          </a:ln>
        </p:spPr>
        <p:txBody>
          <a:bodyPr>
            <a:spAutoFit/>
          </a:bodyPr>
          <a:lstStyle/>
          <a:p>
            <a:pPr>
              <a:defRPr/>
            </a:pPr>
            <a:r>
              <a:rPr lang="sr-Latn-CS" sz="2400" dirty="0" err="1">
                <a:solidFill>
                  <a:srgbClr val="000072"/>
                </a:solidFill>
                <a:latin typeface="+mn-lt"/>
              </a:rPr>
              <a:t>Proinflamatorni</a:t>
            </a:r>
            <a:r>
              <a:rPr lang="sr-Latn-CS" sz="2400" dirty="0">
                <a:solidFill>
                  <a:srgbClr val="000072"/>
                </a:solidFill>
                <a:latin typeface="+mn-lt"/>
              </a:rPr>
              <a:t> </a:t>
            </a:r>
            <a:r>
              <a:rPr lang="sr-Latn-CS" sz="2400" dirty="0" err="1">
                <a:solidFill>
                  <a:srgbClr val="000072"/>
                </a:solidFill>
                <a:latin typeface="+mn-lt"/>
              </a:rPr>
              <a:t>citokini</a:t>
            </a:r>
            <a:endParaRPr lang="en-US" sz="2400"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Miša\My Documents\Abbas 4th ed prevod\Imunologija-4-prilozi\2\Imunologija 4 - prilog 2-15.jpg"/>
          <p:cNvPicPr>
            <a:picLocks noChangeAspect="1" noChangeArrowheads="1"/>
          </p:cNvPicPr>
          <p:nvPr/>
        </p:nvPicPr>
        <p:blipFill>
          <a:blip r:embed="rId2" cstate="print"/>
          <a:srcRect/>
          <a:stretch>
            <a:fillRect/>
          </a:stretch>
        </p:blipFill>
        <p:spPr bwMode="auto">
          <a:xfrm>
            <a:off x="1071563" y="1165225"/>
            <a:ext cx="7243762" cy="5681663"/>
          </a:xfrm>
          <a:prstGeom prst="rect">
            <a:avLst/>
          </a:prstGeom>
          <a:noFill/>
          <a:ln w="9525">
            <a:noFill/>
            <a:miter lim="800000"/>
            <a:headEnd/>
            <a:tailEnd/>
          </a:ln>
        </p:spPr>
      </p:pic>
      <p:sp>
        <p:nvSpPr>
          <p:cNvPr id="3" name="Text Box 2"/>
          <p:cNvSpPr txBox="1">
            <a:spLocks noChangeArrowheads="1"/>
          </p:cNvSpPr>
          <p:nvPr/>
        </p:nvSpPr>
        <p:spPr bwMode="auto">
          <a:xfrm>
            <a:off x="2143125" y="211138"/>
            <a:ext cx="4786313" cy="646112"/>
          </a:xfrm>
          <a:prstGeom prst="rect">
            <a:avLst/>
          </a:prstGeom>
          <a:noFill/>
          <a:ln w="9525">
            <a:noFill/>
            <a:miter lim="800000"/>
            <a:headEnd/>
            <a:tailEnd/>
          </a:ln>
        </p:spPr>
        <p:txBody>
          <a:bodyPr>
            <a:spAutoFit/>
          </a:bodyPr>
          <a:lstStyle/>
          <a:p>
            <a:pPr algn="ctr">
              <a:defRPr/>
            </a:pPr>
            <a:r>
              <a:rPr lang="sr-Latn-CS" sz="3600" b="1" dirty="0" err="1">
                <a:solidFill>
                  <a:srgbClr val="000072"/>
                </a:solidFill>
                <a:latin typeface="+mn-lt"/>
              </a:rPr>
              <a:t>Inflamacija</a:t>
            </a:r>
            <a:r>
              <a:rPr lang="sr-Latn-CS" sz="3600" b="1" dirty="0">
                <a:solidFill>
                  <a:srgbClr val="000072"/>
                </a:solidFill>
                <a:latin typeface="+mn-lt"/>
              </a:rPr>
              <a:t> (zapaljenje)</a:t>
            </a:r>
            <a:endParaRPr lang="en-US" sz="3600" b="1" dirty="0">
              <a:solidFill>
                <a:srgbClr val="000072"/>
              </a:solidFill>
              <a:latin typeface="+mn-l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285749" y="2325688"/>
            <a:ext cx="589244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2. Prepoznavanje patogena </a:t>
            </a:r>
            <a:r>
              <a:rPr lang="sr-Latn-CS" sz="2400" dirty="0" smtClean="0">
                <a:solidFill>
                  <a:srgbClr val="000072"/>
                </a:solidFill>
                <a:latin typeface="+mn-lt"/>
              </a:rPr>
              <a:t>i oštećenih ćelija</a:t>
            </a:r>
            <a:endParaRPr lang="en-US" sz="2400" dirty="0">
              <a:solidFill>
                <a:srgbClr val="FF0000"/>
              </a:solidFill>
              <a:latin typeface="+mn-lt"/>
            </a:endParaRPr>
          </a:p>
        </p:txBody>
      </p:sp>
      <p:sp>
        <p:nvSpPr>
          <p:cNvPr id="13317" name="Text Box 11"/>
          <p:cNvSpPr txBox="1">
            <a:spLocks noChangeArrowheads="1"/>
          </p:cNvSpPr>
          <p:nvPr/>
        </p:nvSpPr>
        <p:spPr bwMode="auto">
          <a:xfrm>
            <a:off x="285749" y="1785938"/>
            <a:ext cx="413946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1. Ulazak patogena u </a:t>
            </a:r>
            <a:r>
              <a:rPr lang="sr-Latn-CS" sz="2400" dirty="0" smtClean="0">
                <a:solidFill>
                  <a:srgbClr val="000072"/>
                </a:solidFill>
                <a:latin typeface="+mn-lt"/>
              </a:rPr>
              <a:t>organizam</a:t>
            </a:r>
            <a:endParaRPr lang="en-US" sz="2400" dirty="0">
              <a:solidFill>
                <a:srgbClr val="FF0000"/>
              </a:solidFill>
              <a:latin typeface="+mn-lt"/>
            </a:endParaRPr>
          </a:p>
        </p:txBody>
      </p:sp>
      <p:sp>
        <p:nvSpPr>
          <p:cNvPr id="12293" name="Text Box 13"/>
          <p:cNvSpPr txBox="1">
            <a:spLocks noChangeArrowheads="1"/>
          </p:cNvSpPr>
          <p:nvPr/>
        </p:nvSpPr>
        <p:spPr bwMode="auto">
          <a:xfrm>
            <a:off x="714375" y="214313"/>
            <a:ext cx="7651750" cy="646112"/>
          </a:xfrm>
          <a:prstGeom prst="rect">
            <a:avLst/>
          </a:prstGeom>
          <a:noFill/>
          <a:ln w="9525">
            <a:noFill/>
            <a:miter lim="800000"/>
            <a:headEnd/>
            <a:tailEnd/>
          </a:ln>
        </p:spPr>
        <p:txBody>
          <a:bodyPr wrap="none">
            <a:spAutoFit/>
          </a:bodyPr>
          <a:lstStyle/>
          <a:p>
            <a:pPr algn="ctr">
              <a:defRPr/>
            </a:pPr>
            <a:r>
              <a:rPr lang="sr-Latn-CS" sz="3600" b="1" dirty="0">
                <a:solidFill>
                  <a:srgbClr val="000072"/>
                </a:solidFill>
                <a:latin typeface="+mn-lt"/>
              </a:rPr>
              <a:t>Aktivnost </a:t>
            </a:r>
            <a:r>
              <a:rPr lang="sr-Latn-CS" sz="3600" b="1" dirty="0" err="1">
                <a:solidFill>
                  <a:srgbClr val="000072"/>
                </a:solidFill>
                <a:latin typeface="+mn-lt"/>
              </a:rPr>
              <a:t>fagocita</a:t>
            </a:r>
            <a:r>
              <a:rPr lang="en-US" sz="3600" b="1" dirty="0">
                <a:solidFill>
                  <a:srgbClr val="000072"/>
                </a:solidFill>
                <a:latin typeface="+mn-lt"/>
              </a:rPr>
              <a:t> u </a:t>
            </a:r>
            <a:r>
              <a:rPr lang="en-US" sz="3600" b="1" dirty="0" err="1">
                <a:solidFill>
                  <a:srgbClr val="000072"/>
                </a:solidFill>
                <a:latin typeface="+mn-lt"/>
              </a:rPr>
              <a:t>uro</a:t>
            </a:r>
            <a:r>
              <a:rPr lang="sr-Latn-CS" sz="3600" b="1" dirty="0" err="1">
                <a:solidFill>
                  <a:srgbClr val="000072"/>
                </a:solidFill>
                <a:latin typeface="+mn-lt"/>
              </a:rPr>
              <a:t>đenoj</a:t>
            </a:r>
            <a:r>
              <a:rPr lang="sr-Latn-CS" sz="3600" b="1" dirty="0">
                <a:solidFill>
                  <a:srgbClr val="000072"/>
                </a:solidFill>
                <a:latin typeface="+mn-lt"/>
              </a:rPr>
              <a:t> imunosti</a:t>
            </a:r>
            <a:endParaRPr lang="en-US" sz="3600" b="1" dirty="0">
              <a:solidFill>
                <a:srgbClr val="000072"/>
              </a:solidFill>
              <a:latin typeface="+mn-lt"/>
            </a:endParaRPr>
          </a:p>
        </p:txBody>
      </p:sp>
      <p:sp>
        <p:nvSpPr>
          <p:cNvPr id="12294" name="Text Box 15"/>
          <p:cNvSpPr txBox="1">
            <a:spLocks noChangeArrowheads="1"/>
          </p:cNvSpPr>
          <p:nvPr/>
        </p:nvSpPr>
        <p:spPr bwMode="auto">
          <a:xfrm>
            <a:off x="2357438" y="1000125"/>
            <a:ext cx="3795712" cy="461963"/>
          </a:xfrm>
          <a:prstGeom prst="rect">
            <a:avLst/>
          </a:prstGeom>
          <a:noFill/>
          <a:ln w="9525">
            <a:noFill/>
            <a:miter lim="800000"/>
            <a:headEnd/>
            <a:tailEnd/>
          </a:ln>
        </p:spPr>
        <p:txBody>
          <a:bodyPr wrap="none">
            <a:spAutoFit/>
          </a:bodyPr>
          <a:lstStyle/>
          <a:p>
            <a:pPr>
              <a:defRPr/>
            </a:pPr>
            <a:r>
              <a:rPr lang="sr-Latn-CS" sz="2400" i="1" dirty="0">
                <a:solidFill>
                  <a:srgbClr val="000072"/>
                </a:solidFill>
                <a:latin typeface="+mn-lt"/>
              </a:rPr>
              <a:t>Redosled događaja u infekciji</a:t>
            </a:r>
            <a:endParaRPr lang="en-US" sz="2400" i="1" dirty="0">
              <a:solidFill>
                <a:srgbClr val="000072"/>
              </a:solidFill>
              <a:latin typeface="+mn-lt"/>
            </a:endParaRPr>
          </a:p>
        </p:txBody>
      </p:sp>
      <p:sp>
        <p:nvSpPr>
          <p:cNvPr id="7" name="Text Box 7"/>
          <p:cNvSpPr txBox="1">
            <a:spLocks noChangeArrowheads="1"/>
          </p:cNvSpPr>
          <p:nvPr/>
        </p:nvSpPr>
        <p:spPr bwMode="auto">
          <a:xfrm>
            <a:off x="285749" y="2900363"/>
            <a:ext cx="5542415"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3. Aktivacija, fagocitoza i ubijanje </a:t>
            </a:r>
            <a:r>
              <a:rPr lang="sr-Latn-CS" sz="2400" dirty="0" smtClean="0">
                <a:solidFill>
                  <a:srgbClr val="000072"/>
                </a:solidFill>
                <a:latin typeface="+mn-lt"/>
              </a:rPr>
              <a:t>patogena</a:t>
            </a:r>
            <a:endParaRPr lang="en-US" sz="2400" dirty="0">
              <a:solidFill>
                <a:srgbClr val="FF0000"/>
              </a:solidFill>
              <a:latin typeface="+mn-lt"/>
            </a:endParaRPr>
          </a:p>
        </p:txBody>
      </p:sp>
      <p:sp>
        <p:nvSpPr>
          <p:cNvPr id="9" name="Text Box 8"/>
          <p:cNvSpPr txBox="1">
            <a:spLocks noChangeArrowheads="1"/>
          </p:cNvSpPr>
          <p:nvPr/>
        </p:nvSpPr>
        <p:spPr bwMode="auto">
          <a:xfrm>
            <a:off x="285749" y="3479800"/>
            <a:ext cx="2926250"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4. Indukcija </a:t>
            </a:r>
            <a:r>
              <a:rPr lang="sr-Latn-CS" sz="2400" dirty="0" smtClean="0">
                <a:solidFill>
                  <a:srgbClr val="000072"/>
                </a:solidFill>
                <a:latin typeface="+mn-lt"/>
              </a:rPr>
              <a:t>zapaljenja</a:t>
            </a:r>
            <a:endParaRPr lang="en-US" sz="2400" dirty="0">
              <a:solidFill>
                <a:srgbClr val="FF0000"/>
              </a:solidFill>
              <a:latin typeface="+mn-lt"/>
            </a:endParaRPr>
          </a:p>
        </p:txBody>
      </p:sp>
      <p:sp>
        <p:nvSpPr>
          <p:cNvPr id="11" name="Text Box 8"/>
          <p:cNvSpPr txBox="1">
            <a:spLocks noChangeArrowheads="1"/>
          </p:cNvSpPr>
          <p:nvPr/>
        </p:nvSpPr>
        <p:spPr bwMode="auto">
          <a:xfrm>
            <a:off x="285720" y="4038905"/>
            <a:ext cx="5766771" cy="461665"/>
          </a:xfrm>
          <a:prstGeom prst="rect">
            <a:avLst/>
          </a:prstGeom>
          <a:noFill/>
          <a:ln w="9525">
            <a:noFill/>
            <a:miter lim="800000"/>
            <a:headEnd/>
            <a:tailEnd/>
          </a:ln>
        </p:spPr>
        <p:txBody>
          <a:bodyPr wrap="none">
            <a:spAutoFit/>
          </a:bodyPr>
          <a:lstStyle/>
          <a:p>
            <a:pPr>
              <a:defRPr/>
            </a:pPr>
            <a:r>
              <a:rPr lang="sr-Latn-CS" sz="2400" dirty="0" smtClean="0">
                <a:solidFill>
                  <a:srgbClr val="000072"/>
                </a:solidFill>
                <a:latin typeface="+mn-lt"/>
              </a:rPr>
              <a:t>5. </a:t>
            </a:r>
            <a:r>
              <a:rPr lang="sr-Latn-CS" sz="2400" dirty="0">
                <a:solidFill>
                  <a:srgbClr val="000072"/>
                </a:solidFill>
                <a:latin typeface="+mn-lt"/>
              </a:rPr>
              <a:t>Dolazak leukocita iz krvi na mesto infekcije</a:t>
            </a:r>
            <a:endParaRPr lang="en-US" sz="2400" dirty="0">
              <a:solidFill>
                <a:srgbClr val="FF0000"/>
              </a:solidFill>
              <a:latin typeface="+mn-lt"/>
            </a:endParaRPr>
          </a:p>
        </p:txBody>
      </p:sp>
      <p:sp>
        <p:nvSpPr>
          <p:cNvPr id="12" name="Text Box 9"/>
          <p:cNvSpPr txBox="1">
            <a:spLocks noChangeArrowheads="1"/>
          </p:cNvSpPr>
          <p:nvPr/>
        </p:nvSpPr>
        <p:spPr bwMode="auto">
          <a:xfrm>
            <a:off x="857249" y="4500570"/>
            <a:ext cx="5563382" cy="400110"/>
          </a:xfrm>
          <a:prstGeom prst="rect">
            <a:avLst/>
          </a:prstGeom>
          <a:noFill/>
          <a:ln w="9525">
            <a:noFill/>
            <a:miter lim="800000"/>
            <a:headEnd/>
            <a:tailEnd/>
          </a:ln>
        </p:spPr>
        <p:txBody>
          <a:bodyPr wrap="none">
            <a:spAutoFit/>
          </a:bodyPr>
          <a:lstStyle/>
          <a:p>
            <a:pPr>
              <a:defRPr/>
            </a:pPr>
            <a:r>
              <a:rPr lang="sr-Latn-CS" sz="2000" dirty="0">
                <a:solidFill>
                  <a:srgbClr val="000072"/>
                </a:solidFill>
                <a:latin typeface="+mn-lt"/>
              </a:rPr>
              <a:t>- </a:t>
            </a:r>
            <a:r>
              <a:rPr lang="sr-Latn-CS" sz="2000" dirty="0" smtClean="0">
                <a:solidFill>
                  <a:srgbClr val="000072"/>
                </a:solidFill>
                <a:latin typeface="+mn-lt"/>
              </a:rPr>
              <a:t>adhezivni molekuli (</a:t>
            </a:r>
            <a:r>
              <a:rPr lang="sr-Latn-CS" sz="2000" dirty="0" err="1" smtClean="0">
                <a:solidFill>
                  <a:srgbClr val="000072"/>
                </a:solidFill>
                <a:latin typeface="+mn-lt"/>
              </a:rPr>
              <a:t>selektini</a:t>
            </a:r>
            <a:r>
              <a:rPr lang="sr-Latn-CS" sz="2000" dirty="0" smtClean="0">
                <a:solidFill>
                  <a:srgbClr val="000072"/>
                </a:solidFill>
                <a:latin typeface="+mn-lt"/>
              </a:rPr>
              <a:t> i </a:t>
            </a:r>
            <a:r>
              <a:rPr lang="sr-Latn-CS" sz="2000" dirty="0" err="1" smtClean="0">
                <a:solidFill>
                  <a:srgbClr val="000072"/>
                </a:solidFill>
                <a:latin typeface="+mn-lt"/>
              </a:rPr>
              <a:t>integrini</a:t>
            </a:r>
            <a:r>
              <a:rPr lang="sr-Latn-CS" sz="2000" dirty="0" smtClean="0">
                <a:solidFill>
                  <a:srgbClr val="000072"/>
                </a:solidFill>
                <a:latin typeface="+mn-lt"/>
              </a:rPr>
              <a:t>) i </a:t>
            </a:r>
            <a:r>
              <a:rPr lang="sr-Latn-CS" sz="2000" dirty="0" err="1" smtClean="0">
                <a:solidFill>
                  <a:srgbClr val="000072"/>
                </a:solidFill>
                <a:latin typeface="+mn-lt"/>
              </a:rPr>
              <a:t>hemokini</a:t>
            </a:r>
            <a:endParaRPr lang="en-US" sz="2000"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428625" y="214313"/>
            <a:ext cx="8358188" cy="1200329"/>
          </a:xfrm>
          <a:prstGeom prst="rect">
            <a:avLst/>
          </a:prstGeom>
          <a:noFill/>
          <a:ln w="9525">
            <a:noFill/>
            <a:miter lim="800000"/>
            <a:headEnd/>
            <a:tailEnd/>
          </a:ln>
        </p:spPr>
        <p:txBody>
          <a:bodyPr>
            <a:spAutoFit/>
          </a:bodyPr>
          <a:lstStyle/>
          <a:p>
            <a:pPr algn="ctr"/>
            <a:r>
              <a:rPr lang="sr-Latn-CS" sz="3600" b="1" dirty="0">
                <a:solidFill>
                  <a:srgbClr val="000072"/>
                </a:solidFill>
                <a:latin typeface="+mn-lt"/>
              </a:rPr>
              <a:t>Dolazak leukocita na mesto infekcije (</a:t>
            </a:r>
            <a:r>
              <a:rPr lang="sr-Latn-CS" sz="3600" b="1" dirty="0" err="1">
                <a:solidFill>
                  <a:srgbClr val="000072"/>
                </a:solidFill>
                <a:latin typeface="+mn-lt"/>
              </a:rPr>
              <a:t>ekstravazacija</a:t>
            </a:r>
            <a:r>
              <a:rPr lang="sr-Latn-CS" sz="3600" b="1" dirty="0">
                <a:solidFill>
                  <a:srgbClr val="000072"/>
                </a:solidFill>
                <a:latin typeface="+mn-lt"/>
              </a:rPr>
              <a:t>)</a:t>
            </a:r>
            <a:endParaRPr lang="en-US" sz="3600" b="1" dirty="0">
              <a:solidFill>
                <a:srgbClr val="000072"/>
              </a:solidFill>
              <a:latin typeface="+mn-lt"/>
            </a:endParaRPr>
          </a:p>
        </p:txBody>
      </p:sp>
      <p:pic>
        <p:nvPicPr>
          <p:cNvPr id="3074" name="Picture 2" descr="F:\Abbas 4th ed prevod\Imunologija-4-prilozi\2\Imunologija 4 - prilog 2-16.jpg"/>
          <p:cNvPicPr>
            <a:picLocks noChangeAspect="1" noChangeArrowheads="1"/>
          </p:cNvPicPr>
          <p:nvPr/>
        </p:nvPicPr>
        <p:blipFill>
          <a:blip r:embed="rId3" cstate="print"/>
          <a:srcRect/>
          <a:stretch>
            <a:fillRect/>
          </a:stretch>
        </p:blipFill>
        <p:spPr bwMode="auto">
          <a:xfrm>
            <a:off x="455790" y="1593843"/>
            <a:ext cx="8316304" cy="5207491"/>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428625" y="214313"/>
            <a:ext cx="8358188" cy="1200329"/>
          </a:xfrm>
          <a:prstGeom prst="rect">
            <a:avLst/>
          </a:prstGeom>
          <a:noFill/>
          <a:ln w="9525">
            <a:noFill/>
            <a:miter lim="800000"/>
            <a:headEnd/>
            <a:tailEnd/>
          </a:ln>
        </p:spPr>
        <p:txBody>
          <a:bodyPr>
            <a:spAutoFit/>
          </a:bodyPr>
          <a:lstStyle/>
          <a:p>
            <a:pPr algn="ctr"/>
            <a:r>
              <a:rPr lang="sr-Latn-CS" sz="3600" b="1" dirty="0">
                <a:solidFill>
                  <a:srgbClr val="000072"/>
                </a:solidFill>
                <a:latin typeface="+mn-lt"/>
              </a:rPr>
              <a:t>Dolazak leukocita na mesto infekcije (</a:t>
            </a:r>
            <a:r>
              <a:rPr lang="sr-Latn-CS" sz="3600" b="1" dirty="0" err="1">
                <a:solidFill>
                  <a:srgbClr val="000072"/>
                </a:solidFill>
                <a:latin typeface="+mn-lt"/>
              </a:rPr>
              <a:t>ekstravazacija</a:t>
            </a:r>
            <a:r>
              <a:rPr lang="sr-Latn-CS" sz="3600" b="1" dirty="0">
                <a:solidFill>
                  <a:srgbClr val="000072"/>
                </a:solidFill>
                <a:latin typeface="+mn-lt"/>
              </a:rPr>
              <a:t>)</a:t>
            </a:r>
            <a:endParaRPr lang="en-US" sz="3600" b="1" dirty="0">
              <a:solidFill>
                <a:srgbClr val="000072"/>
              </a:solidFill>
              <a:latin typeface="+mn-lt"/>
            </a:endParaRPr>
          </a:p>
        </p:txBody>
      </p:sp>
      <p:pic>
        <p:nvPicPr>
          <p:cNvPr id="18435" name="Picture 2"/>
          <p:cNvPicPr>
            <a:picLocks noChangeAspect="1" noChangeArrowheads="1"/>
          </p:cNvPicPr>
          <p:nvPr/>
        </p:nvPicPr>
        <p:blipFill>
          <a:blip r:embed="rId3" cstate="print"/>
          <a:srcRect t="33673"/>
          <a:stretch>
            <a:fillRect/>
          </a:stretch>
        </p:blipFill>
        <p:spPr bwMode="auto">
          <a:xfrm>
            <a:off x="285750" y="2214563"/>
            <a:ext cx="8515350" cy="2533650"/>
          </a:xfrm>
          <a:prstGeom prst="rect">
            <a:avLst/>
          </a:prstGeom>
          <a:noFill/>
          <a:ln w="9525">
            <a:noFill/>
            <a:miter lim="800000"/>
            <a:headEnd/>
            <a:tailEnd/>
          </a:ln>
        </p:spPr>
      </p:pic>
      <p:sp>
        <p:nvSpPr>
          <p:cNvPr id="7" name="Rectangle 6"/>
          <p:cNvSpPr/>
          <p:nvPr/>
        </p:nvSpPr>
        <p:spPr>
          <a:xfrm>
            <a:off x="7072313" y="2643188"/>
            <a:ext cx="1428750"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214313" y="2643188"/>
            <a:ext cx="5786437" cy="1000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5643563" y="3357563"/>
            <a:ext cx="3143250" cy="714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11"/>
          <p:cNvSpPr txBox="1">
            <a:spLocks noChangeArrowheads="1"/>
          </p:cNvSpPr>
          <p:nvPr/>
        </p:nvSpPr>
        <p:spPr bwMode="auto">
          <a:xfrm>
            <a:off x="447675" y="2863850"/>
            <a:ext cx="1945597" cy="707886"/>
          </a:xfrm>
          <a:prstGeom prst="rect">
            <a:avLst/>
          </a:prstGeom>
          <a:noFill/>
          <a:ln w="9525">
            <a:noFill/>
            <a:miter lim="800000"/>
            <a:headEnd/>
            <a:tailEnd/>
          </a:ln>
        </p:spPr>
        <p:txBody>
          <a:bodyPr wrap="none">
            <a:spAutoFit/>
          </a:bodyPr>
          <a:lstStyle/>
          <a:p>
            <a:pPr algn="ctr"/>
            <a:r>
              <a:rPr lang="sr-Latn-CS" sz="2000">
                <a:solidFill>
                  <a:srgbClr val="000072"/>
                </a:solidFill>
                <a:latin typeface="+mn-lt"/>
              </a:rPr>
              <a:t>Slabo vezivanje i </a:t>
            </a:r>
          </a:p>
          <a:p>
            <a:pPr algn="ctr"/>
            <a:r>
              <a:rPr lang="sr-Latn-CS" sz="2000">
                <a:solidFill>
                  <a:srgbClr val="000072"/>
                </a:solidFill>
                <a:latin typeface="+mn-lt"/>
              </a:rPr>
              <a:t>kotrljanje</a:t>
            </a:r>
            <a:endParaRPr lang="en-US" sz="2000">
              <a:solidFill>
                <a:srgbClr val="000072"/>
              </a:solidFill>
              <a:latin typeface="+mn-lt"/>
            </a:endParaRPr>
          </a:p>
        </p:txBody>
      </p:sp>
      <p:sp>
        <p:nvSpPr>
          <p:cNvPr id="18441" name="Text Box 11"/>
          <p:cNvSpPr txBox="1">
            <a:spLocks noChangeArrowheads="1"/>
          </p:cNvSpPr>
          <p:nvPr/>
        </p:nvSpPr>
        <p:spPr bwMode="auto">
          <a:xfrm>
            <a:off x="7143750" y="2671763"/>
            <a:ext cx="980205" cy="400110"/>
          </a:xfrm>
          <a:prstGeom prst="rect">
            <a:avLst/>
          </a:prstGeom>
          <a:noFill/>
          <a:ln w="9525">
            <a:noFill/>
            <a:miter lim="800000"/>
            <a:headEnd/>
            <a:tailEnd/>
          </a:ln>
        </p:spPr>
        <p:txBody>
          <a:bodyPr wrap="none">
            <a:spAutoFit/>
          </a:bodyPr>
          <a:lstStyle/>
          <a:p>
            <a:pPr algn="ctr"/>
            <a:r>
              <a:rPr lang="sr-Latn-CS" sz="2000">
                <a:solidFill>
                  <a:srgbClr val="000072"/>
                </a:solidFill>
                <a:latin typeface="+mn-lt"/>
              </a:rPr>
              <a:t>Tok krvi</a:t>
            </a:r>
            <a:endParaRPr lang="en-US" sz="2000">
              <a:solidFill>
                <a:srgbClr val="000072"/>
              </a:solidFill>
              <a:latin typeface="+mn-lt"/>
            </a:endParaRPr>
          </a:p>
        </p:txBody>
      </p:sp>
      <p:pic>
        <p:nvPicPr>
          <p:cNvPr id="18442" name="Picture 2"/>
          <p:cNvPicPr>
            <a:picLocks noChangeAspect="1" noChangeArrowheads="1"/>
          </p:cNvPicPr>
          <p:nvPr/>
        </p:nvPicPr>
        <p:blipFill>
          <a:blip r:embed="rId4" cstate="print"/>
          <a:srcRect l="9009" t="73386"/>
          <a:stretch>
            <a:fillRect/>
          </a:stretch>
        </p:blipFill>
        <p:spPr bwMode="auto">
          <a:xfrm>
            <a:off x="500063" y="4929188"/>
            <a:ext cx="7215187" cy="1270000"/>
          </a:xfrm>
          <a:prstGeom prst="rect">
            <a:avLst/>
          </a:prstGeom>
          <a:noFill/>
          <a:ln w="9525">
            <a:noFill/>
            <a:miter lim="800000"/>
            <a:headEnd/>
            <a:tailEnd/>
          </a:ln>
        </p:spPr>
      </p:pic>
      <p:sp>
        <p:nvSpPr>
          <p:cNvPr id="18443" name="Text Box 11"/>
          <p:cNvSpPr txBox="1">
            <a:spLocks noChangeArrowheads="1"/>
          </p:cNvSpPr>
          <p:nvPr/>
        </p:nvSpPr>
        <p:spPr bwMode="auto">
          <a:xfrm>
            <a:off x="285750" y="4857750"/>
            <a:ext cx="985013" cy="400110"/>
          </a:xfrm>
          <a:prstGeom prst="rect">
            <a:avLst/>
          </a:prstGeom>
          <a:solidFill>
            <a:schemeClr val="bg1"/>
          </a:solidFill>
          <a:ln w="9525">
            <a:noFill/>
            <a:miter lim="800000"/>
            <a:headEnd/>
            <a:tailEnd/>
          </a:ln>
        </p:spPr>
        <p:txBody>
          <a:bodyPr wrap="none">
            <a:spAutoFit/>
          </a:bodyPr>
          <a:lstStyle/>
          <a:p>
            <a:pPr algn="ctr"/>
            <a:r>
              <a:rPr lang="sr-Latn-CS" sz="2000">
                <a:solidFill>
                  <a:srgbClr val="000072"/>
                </a:solidFill>
                <a:latin typeface="+mn-lt"/>
              </a:rPr>
              <a:t>Endotel</a:t>
            </a:r>
            <a:endParaRPr lang="en-US" sz="2000">
              <a:solidFill>
                <a:srgbClr val="000072"/>
              </a:solidFill>
              <a:latin typeface="+mn-lt"/>
            </a:endParaRPr>
          </a:p>
        </p:txBody>
      </p:sp>
      <p:sp>
        <p:nvSpPr>
          <p:cNvPr id="17" name="Rectangle 16"/>
          <p:cNvSpPr/>
          <p:nvPr/>
        </p:nvSpPr>
        <p:spPr>
          <a:xfrm>
            <a:off x="2619375" y="5286375"/>
            <a:ext cx="1428750"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 Box 11"/>
          <p:cNvSpPr txBox="1">
            <a:spLocks noChangeArrowheads="1"/>
          </p:cNvSpPr>
          <p:nvPr/>
        </p:nvSpPr>
        <p:spPr bwMode="auto">
          <a:xfrm>
            <a:off x="1547813" y="5600700"/>
            <a:ext cx="2143125" cy="461665"/>
          </a:xfrm>
          <a:prstGeom prst="rect">
            <a:avLst/>
          </a:prstGeom>
          <a:noFill/>
          <a:ln w="9525">
            <a:noFill/>
            <a:miter lim="800000"/>
            <a:headEnd/>
            <a:tailEnd/>
          </a:ln>
        </p:spPr>
        <p:txBody>
          <a:bodyPr>
            <a:spAutoFit/>
          </a:bodyPr>
          <a:lstStyle/>
          <a:p>
            <a:pPr algn="ctr"/>
            <a:r>
              <a:rPr lang="sr-Latn-CS" sz="2400">
                <a:solidFill>
                  <a:srgbClr val="FF0000"/>
                </a:solidFill>
                <a:latin typeface="+mn-lt"/>
              </a:rPr>
              <a:t>TNF i IL-1</a:t>
            </a:r>
          </a:p>
        </p:txBody>
      </p:sp>
      <p:sp>
        <p:nvSpPr>
          <p:cNvPr id="18" name="Text Box 11"/>
          <p:cNvSpPr txBox="1">
            <a:spLocks noChangeArrowheads="1"/>
          </p:cNvSpPr>
          <p:nvPr/>
        </p:nvSpPr>
        <p:spPr bwMode="auto">
          <a:xfrm>
            <a:off x="6240463" y="3571875"/>
            <a:ext cx="1682705" cy="400110"/>
          </a:xfrm>
          <a:prstGeom prst="rect">
            <a:avLst/>
          </a:prstGeom>
          <a:noFill/>
          <a:ln w="9525">
            <a:noFill/>
            <a:miter lim="800000"/>
            <a:headEnd/>
            <a:tailEnd/>
          </a:ln>
        </p:spPr>
        <p:txBody>
          <a:bodyPr wrap="none">
            <a:spAutoFit/>
          </a:bodyPr>
          <a:lstStyle/>
          <a:p>
            <a:pPr algn="ctr"/>
            <a:r>
              <a:rPr lang="sr-Latn-CS" sz="2000">
                <a:solidFill>
                  <a:srgbClr val="000072"/>
                </a:solidFill>
                <a:latin typeface="+mn-lt"/>
              </a:rPr>
              <a:t>Transmigracija</a:t>
            </a:r>
          </a:p>
        </p:txBody>
      </p:sp>
      <p:sp>
        <p:nvSpPr>
          <p:cNvPr id="19" name="Text Box 11"/>
          <p:cNvSpPr txBox="1">
            <a:spLocks noChangeArrowheads="1"/>
          </p:cNvSpPr>
          <p:nvPr/>
        </p:nvSpPr>
        <p:spPr bwMode="auto">
          <a:xfrm>
            <a:off x="5000625" y="5857875"/>
            <a:ext cx="2951962" cy="400110"/>
          </a:xfrm>
          <a:prstGeom prst="rect">
            <a:avLst/>
          </a:prstGeom>
          <a:noFill/>
          <a:ln w="9525">
            <a:noFill/>
            <a:miter lim="800000"/>
            <a:headEnd/>
            <a:tailEnd/>
          </a:ln>
        </p:spPr>
        <p:txBody>
          <a:bodyPr wrap="none">
            <a:spAutoFit/>
          </a:bodyPr>
          <a:lstStyle/>
          <a:p>
            <a:pPr algn="ctr"/>
            <a:r>
              <a:rPr lang="sr-Latn-CS" sz="2000">
                <a:solidFill>
                  <a:srgbClr val="000072"/>
                </a:solidFill>
                <a:latin typeface="+mn-lt"/>
              </a:rPr>
              <a:t>Odlazak na mesto infekcije</a:t>
            </a:r>
          </a:p>
        </p:txBody>
      </p:sp>
      <p:sp>
        <p:nvSpPr>
          <p:cNvPr id="21" name="Text Box 11"/>
          <p:cNvSpPr txBox="1">
            <a:spLocks noChangeArrowheads="1"/>
          </p:cNvSpPr>
          <p:nvPr/>
        </p:nvSpPr>
        <p:spPr bwMode="auto">
          <a:xfrm>
            <a:off x="962025" y="1714500"/>
            <a:ext cx="1247586" cy="461665"/>
          </a:xfrm>
          <a:prstGeom prst="rect">
            <a:avLst/>
          </a:prstGeom>
          <a:noFill/>
          <a:ln w="9525">
            <a:noFill/>
            <a:miter lim="800000"/>
            <a:headEnd/>
            <a:tailEnd/>
          </a:ln>
        </p:spPr>
        <p:txBody>
          <a:bodyPr wrap="none">
            <a:spAutoFit/>
          </a:bodyPr>
          <a:lstStyle/>
          <a:p>
            <a:pPr algn="ctr"/>
            <a:r>
              <a:rPr lang="sr-Latn-CS" sz="2400" dirty="0" err="1">
                <a:solidFill>
                  <a:srgbClr val="FF0000"/>
                </a:solidFill>
                <a:latin typeface="+mn-lt"/>
              </a:rPr>
              <a:t>Selektini</a:t>
            </a:r>
            <a:endParaRPr lang="en-US" sz="2400" dirty="0">
              <a:solidFill>
                <a:srgbClr val="FF0000"/>
              </a:solidFill>
              <a:latin typeface="+mn-lt"/>
            </a:endParaRPr>
          </a:p>
        </p:txBody>
      </p:sp>
      <p:sp>
        <p:nvSpPr>
          <p:cNvPr id="22" name="Text Box 11"/>
          <p:cNvSpPr txBox="1">
            <a:spLocks noChangeArrowheads="1"/>
          </p:cNvSpPr>
          <p:nvPr/>
        </p:nvSpPr>
        <p:spPr bwMode="auto">
          <a:xfrm>
            <a:off x="4027488" y="1701800"/>
            <a:ext cx="1228413" cy="461665"/>
          </a:xfrm>
          <a:prstGeom prst="rect">
            <a:avLst/>
          </a:prstGeom>
          <a:noFill/>
          <a:ln w="9525">
            <a:noFill/>
            <a:miter lim="800000"/>
            <a:headEnd/>
            <a:tailEnd/>
          </a:ln>
        </p:spPr>
        <p:txBody>
          <a:bodyPr wrap="none">
            <a:spAutoFit/>
          </a:bodyPr>
          <a:lstStyle/>
          <a:p>
            <a:pPr algn="ctr"/>
            <a:r>
              <a:rPr lang="sr-Latn-CS" sz="2400">
                <a:solidFill>
                  <a:srgbClr val="FF0000"/>
                </a:solidFill>
                <a:latin typeface="+mn-lt"/>
              </a:rPr>
              <a:t>Integrini</a:t>
            </a:r>
            <a:endParaRPr lang="en-US" sz="2400">
              <a:solidFill>
                <a:srgbClr val="FF0000"/>
              </a:solidFill>
              <a:latin typeface="+mn-lt"/>
            </a:endParaRPr>
          </a:p>
        </p:txBody>
      </p:sp>
      <p:sp>
        <p:nvSpPr>
          <p:cNvPr id="23" name="Text Box 11"/>
          <p:cNvSpPr txBox="1">
            <a:spLocks noChangeArrowheads="1"/>
          </p:cNvSpPr>
          <p:nvPr/>
        </p:nvSpPr>
        <p:spPr bwMode="auto">
          <a:xfrm>
            <a:off x="6215063" y="1500188"/>
            <a:ext cx="2510111" cy="830997"/>
          </a:xfrm>
          <a:prstGeom prst="rect">
            <a:avLst/>
          </a:prstGeom>
          <a:noFill/>
          <a:ln w="9525">
            <a:noFill/>
            <a:miter lim="800000"/>
            <a:headEnd/>
            <a:tailEnd/>
          </a:ln>
        </p:spPr>
        <p:txBody>
          <a:bodyPr wrap="none">
            <a:spAutoFit/>
          </a:bodyPr>
          <a:lstStyle/>
          <a:p>
            <a:pPr algn="ctr"/>
            <a:r>
              <a:rPr lang="sr-Latn-CS" sz="2400">
                <a:solidFill>
                  <a:srgbClr val="FF0000"/>
                </a:solidFill>
                <a:latin typeface="+mn-lt"/>
              </a:rPr>
              <a:t>Različiti </a:t>
            </a:r>
          </a:p>
          <a:p>
            <a:pPr algn="ctr"/>
            <a:r>
              <a:rPr lang="sr-Latn-CS" sz="2400">
                <a:solidFill>
                  <a:srgbClr val="FF0000"/>
                </a:solidFill>
                <a:latin typeface="+mn-lt"/>
              </a:rPr>
              <a:t>adhezivni molekuli</a:t>
            </a:r>
            <a:endParaRPr lang="en-US" sz="2400">
              <a:solidFill>
                <a:srgbClr val="FF0000"/>
              </a:solidFill>
              <a:latin typeface="+mn-lt"/>
            </a:endParaRPr>
          </a:p>
        </p:txBody>
      </p:sp>
      <p:sp>
        <p:nvSpPr>
          <p:cNvPr id="24" name="Text Box 11"/>
          <p:cNvSpPr txBox="1">
            <a:spLocks noChangeArrowheads="1"/>
          </p:cNvSpPr>
          <p:nvPr/>
        </p:nvSpPr>
        <p:spPr bwMode="auto">
          <a:xfrm>
            <a:off x="6084888" y="6286500"/>
            <a:ext cx="1380506" cy="461665"/>
          </a:xfrm>
          <a:prstGeom prst="rect">
            <a:avLst/>
          </a:prstGeom>
          <a:noFill/>
          <a:ln w="9525">
            <a:noFill/>
            <a:miter lim="800000"/>
            <a:headEnd/>
            <a:tailEnd/>
          </a:ln>
        </p:spPr>
        <p:txBody>
          <a:bodyPr wrap="none">
            <a:spAutoFit/>
          </a:bodyPr>
          <a:lstStyle/>
          <a:p>
            <a:pPr algn="ctr"/>
            <a:r>
              <a:rPr lang="sr-Latn-CS" sz="2400" dirty="0" err="1">
                <a:solidFill>
                  <a:srgbClr val="FF0000"/>
                </a:solidFill>
                <a:latin typeface="+mn-lt"/>
              </a:rPr>
              <a:t>Hemokini</a:t>
            </a:r>
            <a:endParaRPr lang="en-US" sz="2400" dirty="0">
              <a:solidFill>
                <a:srgbClr val="FF0000"/>
              </a:solidFill>
              <a:latin typeface="+mn-lt"/>
            </a:endParaRPr>
          </a:p>
        </p:txBody>
      </p:sp>
      <p:sp>
        <p:nvSpPr>
          <p:cNvPr id="25" name="Rectangle 24"/>
          <p:cNvSpPr/>
          <p:nvPr/>
        </p:nvSpPr>
        <p:spPr>
          <a:xfrm>
            <a:off x="6072188" y="4929188"/>
            <a:ext cx="1357312" cy="1000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 Box 11"/>
          <p:cNvSpPr txBox="1">
            <a:spLocks noChangeArrowheads="1"/>
          </p:cNvSpPr>
          <p:nvPr/>
        </p:nvSpPr>
        <p:spPr bwMode="auto">
          <a:xfrm>
            <a:off x="1357290" y="6150138"/>
            <a:ext cx="1973362" cy="707886"/>
          </a:xfrm>
          <a:prstGeom prst="rect">
            <a:avLst/>
          </a:prstGeom>
          <a:solidFill>
            <a:schemeClr val="bg1"/>
          </a:solidFill>
          <a:ln w="9525">
            <a:noFill/>
            <a:miter lim="800000"/>
            <a:headEnd/>
            <a:tailEnd/>
          </a:ln>
        </p:spPr>
        <p:txBody>
          <a:bodyPr wrap="none">
            <a:spAutoFit/>
          </a:bodyPr>
          <a:lstStyle/>
          <a:p>
            <a:pPr algn="ctr"/>
            <a:r>
              <a:rPr lang="sr-Latn-CS" sz="2000" dirty="0" err="1" smtClean="0">
                <a:solidFill>
                  <a:srgbClr val="000072"/>
                </a:solidFill>
                <a:latin typeface="+mn-lt"/>
              </a:rPr>
              <a:t>Makrofagi</a:t>
            </a:r>
            <a:endParaRPr lang="sr-Latn-CS" sz="2000" dirty="0">
              <a:solidFill>
                <a:srgbClr val="000072"/>
              </a:solidFill>
              <a:latin typeface="+mn-lt"/>
            </a:endParaRPr>
          </a:p>
          <a:p>
            <a:pPr algn="ctr"/>
            <a:r>
              <a:rPr lang="sr-Latn-CS" sz="2000" dirty="0" smtClean="0">
                <a:solidFill>
                  <a:srgbClr val="000072"/>
                </a:solidFill>
                <a:latin typeface="+mn-lt"/>
              </a:rPr>
              <a:t> </a:t>
            </a:r>
            <a:r>
              <a:rPr lang="sr-Latn-CS" sz="2000" dirty="0" err="1" smtClean="0">
                <a:solidFill>
                  <a:srgbClr val="000072"/>
                </a:solidFill>
                <a:latin typeface="+mn-lt"/>
              </a:rPr>
              <a:t>Dendritske</a:t>
            </a:r>
            <a:r>
              <a:rPr lang="sr-Latn-CS" sz="2000" dirty="0" smtClean="0">
                <a:solidFill>
                  <a:srgbClr val="000072"/>
                </a:solidFill>
                <a:latin typeface="+mn-lt"/>
              </a:rPr>
              <a:t> ćelije</a:t>
            </a:r>
            <a:endParaRPr lang="en-US" sz="2000" dirty="0">
              <a:solidFill>
                <a:srgbClr val="000072"/>
              </a:solidFill>
              <a:latin typeface="+mn-lt"/>
            </a:endParaRPr>
          </a:p>
        </p:txBody>
      </p:sp>
      <p:sp>
        <p:nvSpPr>
          <p:cNvPr id="40" name="Rectangle 39"/>
          <p:cNvSpPr/>
          <p:nvPr/>
        </p:nvSpPr>
        <p:spPr>
          <a:xfrm>
            <a:off x="5916613" y="4000500"/>
            <a:ext cx="3000375" cy="857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 name="Picture 2"/>
          <p:cNvPicPr>
            <a:picLocks noChangeAspect="1" noChangeArrowheads="1"/>
          </p:cNvPicPr>
          <p:nvPr/>
        </p:nvPicPr>
        <p:blipFill>
          <a:blip r:embed="rId3" cstate="print"/>
          <a:srcRect l="66277" t="35544" b="55103"/>
          <a:stretch>
            <a:fillRect/>
          </a:stretch>
        </p:blipFill>
        <p:spPr bwMode="auto">
          <a:xfrm>
            <a:off x="5868988" y="4405313"/>
            <a:ext cx="2871787" cy="357187"/>
          </a:xfrm>
          <a:prstGeom prst="rect">
            <a:avLst/>
          </a:prstGeom>
          <a:noFill/>
          <a:ln w="9525">
            <a:noFill/>
            <a:miter lim="800000"/>
            <a:headEnd/>
            <a:tailEnd/>
          </a:ln>
        </p:spPr>
      </p:pic>
      <p:grpSp>
        <p:nvGrpSpPr>
          <p:cNvPr id="2" name="Group 42"/>
          <p:cNvGrpSpPr>
            <a:grpSpLocks/>
          </p:cNvGrpSpPr>
          <p:nvPr/>
        </p:nvGrpSpPr>
        <p:grpSpPr bwMode="auto">
          <a:xfrm>
            <a:off x="357188" y="3643313"/>
            <a:ext cx="2571750" cy="809625"/>
            <a:chOff x="357158" y="3643314"/>
            <a:chExt cx="2571768" cy="809756"/>
          </a:xfrm>
        </p:grpSpPr>
        <p:sp>
          <p:nvSpPr>
            <p:cNvPr id="41" name="Rectangle 40"/>
            <p:cNvSpPr/>
            <p:nvPr/>
          </p:nvSpPr>
          <p:spPr>
            <a:xfrm>
              <a:off x="357158" y="3643314"/>
              <a:ext cx="2571768" cy="785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p:nvSpPr>
          <p:spPr>
            <a:xfrm>
              <a:off x="1714479" y="4238722"/>
              <a:ext cx="285752" cy="214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p:cNvSpPr/>
          <p:nvPr/>
        </p:nvSpPr>
        <p:spPr>
          <a:xfrm>
            <a:off x="3357563" y="3797300"/>
            <a:ext cx="2571750" cy="642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82"/>
          <p:cNvGrpSpPr>
            <a:grpSpLocks/>
          </p:cNvGrpSpPr>
          <p:nvPr/>
        </p:nvGrpSpPr>
        <p:grpSpPr bwMode="auto">
          <a:xfrm>
            <a:off x="727075" y="4357688"/>
            <a:ext cx="7653338" cy="142875"/>
            <a:chOff x="726411" y="4357694"/>
            <a:chExt cx="7653704" cy="142876"/>
          </a:xfrm>
        </p:grpSpPr>
        <p:grpSp>
          <p:nvGrpSpPr>
            <p:cNvPr id="4" name="Group 44"/>
            <p:cNvGrpSpPr>
              <a:grpSpLocks/>
            </p:cNvGrpSpPr>
            <p:nvPr/>
          </p:nvGrpSpPr>
          <p:grpSpPr bwMode="auto">
            <a:xfrm>
              <a:off x="726411" y="4357694"/>
              <a:ext cx="807719" cy="142876"/>
              <a:chOff x="726411" y="4357694"/>
              <a:chExt cx="807719" cy="142876"/>
            </a:xfrm>
          </p:grpSpPr>
          <p:sp>
            <p:nvSpPr>
              <p:cNvPr id="27" name="Rectangle 26"/>
              <p:cNvSpPr/>
              <p:nvPr/>
            </p:nvSpPr>
            <p:spPr>
              <a:xfrm>
                <a:off x="726411"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878818"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1031226"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1183633"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1336040"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1488448"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 name="Group 45"/>
            <p:cNvGrpSpPr>
              <a:grpSpLocks/>
            </p:cNvGrpSpPr>
            <p:nvPr/>
          </p:nvGrpSpPr>
          <p:grpSpPr bwMode="auto">
            <a:xfrm>
              <a:off x="2121207" y="4357694"/>
              <a:ext cx="807719" cy="142876"/>
              <a:chOff x="726411" y="4357694"/>
              <a:chExt cx="807719" cy="142876"/>
            </a:xfrm>
          </p:grpSpPr>
          <p:sp>
            <p:nvSpPr>
              <p:cNvPr id="47" name="Rectangle 46"/>
              <p:cNvSpPr/>
              <p:nvPr/>
            </p:nvSpPr>
            <p:spPr>
              <a:xfrm>
                <a:off x="727095" y="4357694"/>
                <a:ext cx="46039"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879502" y="4357694"/>
                <a:ext cx="46039"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1031910" y="4357694"/>
                <a:ext cx="44452"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p:cNvSpPr/>
              <p:nvPr/>
            </p:nvSpPr>
            <p:spPr>
              <a:xfrm>
                <a:off x="1184317" y="4357694"/>
                <a:ext cx="44452"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1335136"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p:cNvSpPr/>
              <p:nvPr/>
            </p:nvSpPr>
            <p:spPr>
              <a:xfrm>
                <a:off x="1487544"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52"/>
            <p:cNvGrpSpPr>
              <a:grpSpLocks/>
            </p:cNvGrpSpPr>
            <p:nvPr/>
          </p:nvGrpSpPr>
          <p:grpSpPr bwMode="auto">
            <a:xfrm>
              <a:off x="3478529" y="4357694"/>
              <a:ext cx="807719" cy="142876"/>
              <a:chOff x="726411" y="4357694"/>
              <a:chExt cx="807719" cy="142876"/>
            </a:xfrm>
          </p:grpSpPr>
          <p:sp>
            <p:nvSpPr>
              <p:cNvPr id="54" name="Rectangle 53"/>
              <p:cNvSpPr/>
              <p:nvPr/>
            </p:nvSpPr>
            <p:spPr>
              <a:xfrm>
                <a:off x="727150"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p:cNvSpPr/>
              <p:nvPr/>
            </p:nvSpPr>
            <p:spPr>
              <a:xfrm>
                <a:off x="879557"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1031965" y="4357694"/>
                <a:ext cx="44452"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1184372" y="4357694"/>
                <a:ext cx="44452"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1335192" y="4357694"/>
                <a:ext cx="46039"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Rectangle 58"/>
              <p:cNvSpPr/>
              <p:nvPr/>
            </p:nvSpPr>
            <p:spPr>
              <a:xfrm>
                <a:off x="1487600" y="4357694"/>
                <a:ext cx="46039"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59"/>
            <p:cNvGrpSpPr>
              <a:grpSpLocks/>
            </p:cNvGrpSpPr>
            <p:nvPr/>
          </p:nvGrpSpPr>
          <p:grpSpPr bwMode="auto">
            <a:xfrm>
              <a:off x="4821939" y="4357694"/>
              <a:ext cx="807719" cy="142876"/>
              <a:chOff x="726411" y="4357694"/>
              <a:chExt cx="807719" cy="142876"/>
            </a:xfrm>
          </p:grpSpPr>
          <p:sp>
            <p:nvSpPr>
              <p:cNvPr id="61" name="Rectangle 60"/>
              <p:cNvSpPr/>
              <p:nvPr/>
            </p:nvSpPr>
            <p:spPr>
              <a:xfrm>
                <a:off x="726829"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p:nvSpPr>
            <p:spPr>
              <a:xfrm>
                <a:off x="879236"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Rectangle 62"/>
              <p:cNvSpPr/>
              <p:nvPr/>
            </p:nvSpPr>
            <p:spPr>
              <a:xfrm>
                <a:off x="1031644"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p:cNvSpPr/>
              <p:nvPr/>
            </p:nvSpPr>
            <p:spPr>
              <a:xfrm>
                <a:off x="1184051"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ectangle 64"/>
              <p:cNvSpPr/>
              <p:nvPr/>
            </p:nvSpPr>
            <p:spPr>
              <a:xfrm>
                <a:off x="1336458"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p:cNvSpPr/>
              <p:nvPr/>
            </p:nvSpPr>
            <p:spPr>
              <a:xfrm>
                <a:off x="1488866"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66"/>
            <p:cNvGrpSpPr>
              <a:grpSpLocks/>
            </p:cNvGrpSpPr>
            <p:nvPr/>
          </p:nvGrpSpPr>
          <p:grpSpPr bwMode="auto">
            <a:xfrm>
              <a:off x="6143636" y="4357694"/>
              <a:ext cx="807719" cy="142876"/>
              <a:chOff x="726411" y="4357694"/>
              <a:chExt cx="807719" cy="142876"/>
            </a:xfrm>
          </p:grpSpPr>
          <p:sp>
            <p:nvSpPr>
              <p:cNvPr id="68" name="Rectangle 67"/>
              <p:cNvSpPr/>
              <p:nvPr/>
            </p:nvSpPr>
            <p:spPr>
              <a:xfrm>
                <a:off x="725995"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878402"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1030810"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1183217"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1335624"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p:cNvSpPr/>
              <p:nvPr/>
            </p:nvSpPr>
            <p:spPr>
              <a:xfrm>
                <a:off x="1488032"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73"/>
            <p:cNvGrpSpPr>
              <a:grpSpLocks/>
            </p:cNvGrpSpPr>
            <p:nvPr/>
          </p:nvGrpSpPr>
          <p:grpSpPr bwMode="auto">
            <a:xfrm>
              <a:off x="7572396" y="4357694"/>
              <a:ext cx="807719" cy="142876"/>
              <a:chOff x="726411" y="4357694"/>
              <a:chExt cx="807719" cy="142876"/>
            </a:xfrm>
          </p:grpSpPr>
          <p:sp>
            <p:nvSpPr>
              <p:cNvPr id="75" name="Rectangle 74"/>
              <p:cNvSpPr/>
              <p:nvPr/>
            </p:nvSpPr>
            <p:spPr>
              <a:xfrm>
                <a:off x="726053"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Rectangle 75"/>
              <p:cNvSpPr/>
              <p:nvPr/>
            </p:nvSpPr>
            <p:spPr>
              <a:xfrm>
                <a:off x="878460"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Rectangle 76"/>
              <p:cNvSpPr/>
              <p:nvPr/>
            </p:nvSpPr>
            <p:spPr>
              <a:xfrm>
                <a:off x="1030868"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Rectangle 77"/>
              <p:cNvSpPr/>
              <p:nvPr/>
            </p:nvSpPr>
            <p:spPr>
              <a:xfrm>
                <a:off x="1183275"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Rectangle 78"/>
              <p:cNvSpPr/>
              <p:nvPr/>
            </p:nvSpPr>
            <p:spPr>
              <a:xfrm>
                <a:off x="1335682"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Rectangle 79"/>
              <p:cNvSpPr/>
              <p:nvPr/>
            </p:nvSpPr>
            <p:spPr>
              <a:xfrm>
                <a:off x="1488090" y="4357694"/>
                <a:ext cx="46040" cy="1428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81" name="Rectangle 80"/>
          <p:cNvSpPr/>
          <p:nvPr/>
        </p:nvSpPr>
        <p:spPr>
          <a:xfrm rot="3326527">
            <a:off x="1098550" y="4557713"/>
            <a:ext cx="642937" cy="2281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p:cNvSpPr/>
          <p:nvPr/>
        </p:nvSpPr>
        <p:spPr>
          <a:xfrm rot="3326527">
            <a:off x="3789363" y="4629150"/>
            <a:ext cx="642938" cy="2281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p:cNvSpPr/>
          <p:nvPr/>
        </p:nvSpPr>
        <p:spPr>
          <a:xfrm>
            <a:off x="142875" y="4786313"/>
            <a:ext cx="1357313"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Text Box 11"/>
          <p:cNvSpPr txBox="1">
            <a:spLocks noChangeArrowheads="1"/>
          </p:cNvSpPr>
          <p:nvPr/>
        </p:nvSpPr>
        <p:spPr bwMode="auto">
          <a:xfrm>
            <a:off x="2506663" y="5229225"/>
            <a:ext cx="1380506" cy="461665"/>
          </a:xfrm>
          <a:prstGeom prst="rect">
            <a:avLst/>
          </a:prstGeom>
          <a:noFill/>
          <a:ln w="9525">
            <a:noFill/>
            <a:miter lim="800000"/>
            <a:headEnd/>
            <a:tailEnd/>
          </a:ln>
        </p:spPr>
        <p:txBody>
          <a:bodyPr wrap="none">
            <a:spAutoFit/>
          </a:bodyPr>
          <a:lstStyle/>
          <a:p>
            <a:pPr algn="ctr"/>
            <a:r>
              <a:rPr lang="sr-Latn-CS" sz="2400" dirty="0" err="1">
                <a:solidFill>
                  <a:srgbClr val="FF0000"/>
                </a:solidFill>
                <a:latin typeface="+mn-lt"/>
              </a:rPr>
              <a:t>Hemokini</a:t>
            </a:r>
            <a:endParaRPr lang="en-US" sz="2400" dirty="0">
              <a:solidFill>
                <a:srgbClr val="FF0000"/>
              </a:solidFill>
              <a:latin typeface="+mn-lt"/>
            </a:endParaRPr>
          </a:p>
        </p:txBody>
      </p:sp>
      <p:sp>
        <p:nvSpPr>
          <p:cNvPr id="12" name="Text Box 11"/>
          <p:cNvSpPr txBox="1">
            <a:spLocks noChangeArrowheads="1"/>
          </p:cNvSpPr>
          <p:nvPr/>
        </p:nvSpPr>
        <p:spPr bwMode="auto">
          <a:xfrm>
            <a:off x="3429000" y="3143250"/>
            <a:ext cx="2500322" cy="707886"/>
          </a:xfrm>
          <a:prstGeom prst="rect">
            <a:avLst/>
          </a:prstGeom>
          <a:noFill/>
          <a:ln w="9525">
            <a:noFill/>
            <a:miter lim="800000"/>
            <a:headEnd/>
            <a:tailEnd/>
          </a:ln>
        </p:spPr>
        <p:txBody>
          <a:bodyPr wrap="square">
            <a:spAutoFit/>
          </a:bodyPr>
          <a:lstStyle/>
          <a:p>
            <a:pPr algn="ctr"/>
            <a:r>
              <a:rPr lang="sr-Latn-CS" sz="2000" dirty="0" smtClean="0">
                <a:solidFill>
                  <a:srgbClr val="000072"/>
                </a:solidFill>
                <a:latin typeface="+mn-lt"/>
              </a:rPr>
              <a:t>Aktivacija intergrina</a:t>
            </a:r>
          </a:p>
          <a:p>
            <a:pPr algn="ctr"/>
            <a:r>
              <a:rPr lang="sr-Latn-CS" sz="2000" dirty="0" smtClean="0">
                <a:solidFill>
                  <a:srgbClr val="000072"/>
                </a:solidFill>
                <a:latin typeface="+mn-lt"/>
              </a:rPr>
              <a:t> </a:t>
            </a:r>
            <a:r>
              <a:rPr lang="sr-Latn-CS" sz="2000" dirty="0">
                <a:solidFill>
                  <a:srgbClr val="000072"/>
                </a:solidFill>
                <a:latin typeface="+mn-lt"/>
              </a:rPr>
              <a:t>i </a:t>
            </a:r>
            <a:r>
              <a:rPr lang="sr-Latn-CS" sz="2000" dirty="0" smtClean="0">
                <a:solidFill>
                  <a:srgbClr val="000072"/>
                </a:solidFill>
                <a:latin typeface="+mn-lt"/>
              </a:rPr>
              <a:t>čvrsto vezivanje</a:t>
            </a:r>
            <a:endParaRPr lang="en-US" sz="2000" dirty="0">
              <a:solidFill>
                <a:srgbClr val="000072"/>
              </a:solidFill>
              <a:latin typeface="+mn-lt"/>
            </a:endParaRPr>
          </a:p>
        </p:txBody>
      </p:sp>
      <p:sp>
        <p:nvSpPr>
          <p:cNvPr id="86" name="Text Box 6"/>
          <p:cNvSpPr txBox="1">
            <a:spLocks noChangeArrowheads="1"/>
          </p:cNvSpPr>
          <p:nvPr/>
        </p:nvSpPr>
        <p:spPr bwMode="auto">
          <a:xfrm>
            <a:off x="285750" y="2632075"/>
            <a:ext cx="8572500" cy="1800225"/>
          </a:xfrm>
          <a:prstGeom prst="rect">
            <a:avLst/>
          </a:prstGeom>
          <a:ln w="28575">
            <a:solidFill>
              <a:schemeClr val="tx1"/>
            </a:solidFill>
            <a:headEnd/>
            <a:tailEnd/>
          </a:ln>
        </p:spPr>
        <p:style>
          <a:lnRef idx="2">
            <a:schemeClr val="accent6"/>
          </a:lnRef>
          <a:fillRef idx="1">
            <a:schemeClr val="lt1"/>
          </a:fillRef>
          <a:effectRef idx="0">
            <a:schemeClr val="accent6"/>
          </a:effectRef>
          <a:fontRef idx="minor">
            <a:schemeClr val="dk1"/>
          </a:fontRef>
        </p:style>
        <p:txBody>
          <a:bodyPr anchor="ctr"/>
          <a:lstStyle/>
          <a:p>
            <a:pPr algn="ctr">
              <a:lnSpc>
                <a:spcPct val="150000"/>
              </a:lnSpc>
              <a:defRPr/>
            </a:pPr>
            <a:r>
              <a:rPr lang="sr-Latn-CS" sz="2200" dirty="0">
                <a:solidFill>
                  <a:srgbClr val="000072"/>
                </a:solidFill>
              </a:rPr>
              <a:t>U nekim hroničnim inflamatornim bolestima terapija je usmerena </a:t>
            </a:r>
          </a:p>
          <a:p>
            <a:pPr algn="ctr">
              <a:lnSpc>
                <a:spcPct val="150000"/>
              </a:lnSpc>
              <a:defRPr/>
            </a:pPr>
            <a:r>
              <a:rPr lang="sr-Latn-CS" sz="2200" dirty="0">
                <a:solidFill>
                  <a:srgbClr val="000072"/>
                </a:solidFill>
              </a:rPr>
              <a:t>na blokadu pojedinih proinflamatornih citokina ili adhezivnih molekula</a:t>
            </a:r>
          </a:p>
          <a:p>
            <a:pPr algn="ctr">
              <a:lnSpc>
                <a:spcPct val="150000"/>
              </a:lnSpc>
              <a:defRPr/>
            </a:pPr>
            <a:r>
              <a:rPr lang="sr-Latn-CS" sz="2200" dirty="0">
                <a:solidFill>
                  <a:srgbClr val="000072"/>
                </a:solidFill>
              </a:rPr>
              <a:t>(npr. TNF u reumatoidnom artritisu ili VLA-4 u multiploj sklerozi)</a:t>
            </a:r>
            <a:endParaRPr lang="en-US" sz="2200" dirty="0">
              <a:solidFill>
                <a:srgbClr val="00007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xit" presetSubtype="0" fill="hold" grpId="2"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3"/>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844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6"/>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83"/>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animBg="1"/>
      <p:bldP spid="16" grpId="0"/>
      <p:bldP spid="16" grpId="1"/>
      <p:bldP spid="18" grpId="0"/>
      <p:bldP spid="19" grpId="0"/>
      <p:bldP spid="19" grpId="1"/>
      <p:bldP spid="21" grpId="0"/>
      <p:bldP spid="22" grpId="0"/>
      <p:bldP spid="22" grpId="1"/>
      <p:bldP spid="23" grpId="0"/>
      <p:bldP spid="23" grpId="1"/>
      <p:bldP spid="24" grpId="0"/>
      <p:bldP spid="24" grpId="1"/>
      <p:bldP spid="25" grpId="0" animBg="1"/>
      <p:bldP spid="25" grpId="1" animBg="1"/>
      <p:bldP spid="25" grpId="2" animBg="1"/>
      <p:bldP spid="26" grpId="0" animBg="1"/>
      <p:bldP spid="26" grpId="1" animBg="1"/>
      <p:bldP spid="40" grpId="0" animBg="1"/>
      <p:bldP spid="44" grpId="0" animBg="1"/>
      <p:bldP spid="81" grpId="0" animBg="1"/>
      <p:bldP spid="81" grpId="1" animBg="1"/>
      <p:bldP spid="82" grpId="0" animBg="1"/>
      <p:bldP spid="82" grpId="1" animBg="1"/>
      <p:bldP spid="74" grpId="0" animBg="1"/>
      <p:bldP spid="83" grpId="0"/>
      <p:bldP spid="83" grpId="1"/>
      <p:bldP spid="12" grpId="0"/>
      <p:bldP spid="8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rilog 2-11"/>
          <p:cNvPicPr>
            <a:picLocks noChangeAspect="1" noChangeArrowheads="1"/>
          </p:cNvPicPr>
          <p:nvPr/>
        </p:nvPicPr>
        <p:blipFill>
          <a:blip r:embed="rId2" cstate="print"/>
          <a:srcRect/>
          <a:stretch>
            <a:fillRect/>
          </a:stretch>
        </p:blipFill>
        <p:spPr bwMode="auto">
          <a:xfrm>
            <a:off x="323528" y="8879"/>
            <a:ext cx="4878388" cy="6858000"/>
          </a:xfrm>
          <a:prstGeom prst="rect">
            <a:avLst/>
          </a:prstGeom>
          <a:noFill/>
          <a:ln w="9525">
            <a:noFill/>
            <a:miter lim="800000"/>
            <a:headEnd/>
            <a:tailEnd/>
          </a:ln>
        </p:spPr>
      </p:pic>
      <p:sp>
        <p:nvSpPr>
          <p:cNvPr id="16387" name="Rectangle 4"/>
          <p:cNvSpPr>
            <a:spLocks noChangeArrowheads="1"/>
          </p:cNvSpPr>
          <p:nvPr/>
        </p:nvSpPr>
        <p:spPr bwMode="auto">
          <a:xfrm>
            <a:off x="1442716" y="485129"/>
            <a:ext cx="863600" cy="1657350"/>
          </a:xfrm>
          <a:prstGeom prst="rect">
            <a:avLst/>
          </a:prstGeom>
          <a:noFill/>
          <a:ln w="38100">
            <a:solidFill>
              <a:srgbClr val="000072"/>
            </a:solidFill>
            <a:miter lim="800000"/>
            <a:headEnd/>
            <a:tailEnd/>
          </a:ln>
        </p:spPr>
        <p:txBody>
          <a:bodyPr wrap="none" anchor="ctr"/>
          <a:lstStyle/>
          <a:p>
            <a:endParaRPr lang="sr-Latn-CS"/>
          </a:p>
        </p:txBody>
      </p:sp>
      <p:sp>
        <p:nvSpPr>
          <p:cNvPr id="16388" name="Rectangle 5"/>
          <p:cNvSpPr>
            <a:spLocks noChangeArrowheads="1"/>
          </p:cNvSpPr>
          <p:nvPr/>
        </p:nvSpPr>
        <p:spPr bwMode="auto">
          <a:xfrm>
            <a:off x="3052441" y="485129"/>
            <a:ext cx="863600" cy="1657350"/>
          </a:xfrm>
          <a:prstGeom prst="rect">
            <a:avLst/>
          </a:prstGeom>
          <a:noFill/>
          <a:ln w="38100">
            <a:solidFill>
              <a:srgbClr val="000072"/>
            </a:solidFill>
            <a:miter lim="800000"/>
            <a:headEnd/>
            <a:tailEnd/>
          </a:ln>
        </p:spPr>
        <p:txBody>
          <a:bodyPr wrap="none" anchor="ctr"/>
          <a:lstStyle/>
          <a:p>
            <a:pPr algn="ctr"/>
            <a:endParaRPr lang="sr-Latn-CS" b="1"/>
          </a:p>
        </p:txBody>
      </p:sp>
      <p:sp>
        <p:nvSpPr>
          <p:cNvPr id="6" name="Oval 5"/>
          <p:cNvSpPr/>
          <p:nvPr/>
        </p:nvSpPr>
        <p:spPr>
          <a:xfrm>
            <a:off x="3893835" y="3498431"/>
            <a:ext cx="1357322" cy="835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7" name="TextBox 6"/>
          <p:cNvSpPr txBox="1"/>
          <p:nvPr/>
        </p:nvSpPr>
        <p:spPr>
          <a:xfrm>
            <a:off x="5319485" y="3723631"/>
            <a:ext cx="288862" cy="369332"/>
          </a:xfrm>
          <a:prstGeom prst="rect">
            <a:avLst/>
          </a:prstGeom>
          <a:noFill/>
        </p:spPr>
        <p:txBody>
          <a:bodyPr wrap="none" rtlCol="0">
            <a:spAutoFit/>
          </a:bodyPr>
          <a:lstStyle/>
          <a:p>
            <a:r>
              <a:rPr lang="sr-Latn-CS" dirty="0" smtClean="0"/>
              <a:t>1</a:t>
            </a:r>
            <a:endParaRPr lang="sr-Latn-CS" dirty="0"/>
          </a:p>
        </p:txBody>
      </p:sp>
      <p:sp>
        <p:nvSpPr>
          <p:cNvPr id="8" name="Oval 7"/>
          <p:cNvSpPr/>
          <p:nvPr/>
        </p:nvSpPr>
        <p:spPr>
          <a:xfrm>
            <a:off x="3893835" y="6196067"/>
            <a:ext cx="1357322" cy="6429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9" name="TextBox 8"/>
          <p:cNvSpPr txBox="1"/>
          <p:nvPr/>
        </p:nvSpPr>
        <p:spPr>
          <a:xfrm>
            <a:off x="5322595" y="5107591"/>
            <a:ext cx="325730" cy="369332"/>
          </a:xfrm>
          <a:prstGeom prst="rect">
            <a:avLst/>
          </a:prstGeom>
          <a:noFill/>
        </p:spPr>
        <p:txBody>
          <a:bodyPr wrap="none" rtlCol="0">
            <a:spAutoFit/>
          </a:bodyPr>
          <a:lstStyle/>
          <a:p>
            <a:r>
              <a:rPr lang="sr-Latn-CS" dirty="0" smtClean="0"/>
              <a:t>2</a:t>
            </a:r>
            <a:endParaRPr lang="sr-Latn-CS" dirty="0"/>
          </a:p>
        </p:txBody>
      </p:sp>
      <p:sp>
        <p:nvSpPr>
          <p:cNvPr id="10" name="TextBox 9"/>
          <p:cNvSpPr txBox="1"/>
          <p:nvPr/>
        </p:nvSpPr>
        <p:spPr>
          <a:xfrm>
            <a:off x="5322595" y="2905155"/>
            <a:ext cx="325730" cy="369332"/>
          </a:xfrm>
          <a:prstGeom prst="rect">
            <a:avLst/>
          </a:prstGeom>
          <a:noFill/>
        </p:spPr>
        <p:txBody>
          <a:bodyPr wrap="none" rtlCol="0">
            <a:spAutoFit/>
          </a:bodyPr>
          <a:lstStyle/>
          <a:p>
            <a:r>
              <a:rPr lang="sr-Latn-CS" dirty="0" smtClean="0"/>
              <a:t>2</a:t>
            </a:r>
            <a:endParaRPr lang="sr-Latn-CS" dirty="0"/>
          </a:p>
        </p:txBody>
      </p:sp>
      <p:sp>
        <p:nvSpPr>
          <p:cNvPr id="11" name="TextBox 10"/>
          <p:cNvSpPr txBox="1"/>
          <p:nvPr/>
        </p:nvSpPr>
        <p:spPr>
          <a:xfrm>
            <a:off x="5282617" y="6322037"/>
            <a:ext cx="325730" cy="369332"/>
          </a:xfrm>
          <a:prstGeom prst="rect">
            <a:avLst/>
          </a:prstGeom>
          <a:noFill/>
        </p:spPr>
        <p:txBody>
          <a:bodyPr wrap="none" rtlCol="0">
            <a:spAutoFit/>
          </a:bodyPr>
          <a:lstStyle/>
          <a:p>
            <a:r>
              <a:rPr lang="sr-Latn-CS" dirty="0" smtClean="0"/>
              <a:t>3</a:t>
            </a:r>
            <a:endParaRPr lang="sr-Latn-CS" dirty="0"/>
          </a:p>
        </p:txBody>
      </p:sp>
      <p:sp>
        <p:nvSpPr>
          <p:cNvPr id="12" name="Oval 11"/>
          <p:cNvSpPr/>
          <p:nvPr/>
        </p:nvSpPr>
        <p:spPr>
          <a:xfrm>
            <a:off x="3893835" y="5020425"/>
            <a:ext cx="1357322" cy="5510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13" name="Oval 12"/>
          <p:cNvSpPr/>
          <p:nvPr/>
        </p:nvSpPr>
        <p:spPr>
          <a:xfrm>
            <a:off x="3893835" y="2794937"/>
            <a:ext cx="1357322" cy="5510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14" name="Title 1"/>
          <p:cNvSpPr txBox="1">
            <a:spLocks/>
          </p:cNvSpPr>
          <p:nvPr/>
        </p:nvSpPr>
        <p:spPr>
          <a:xfrm>
            <a:off x="4860032" y="126357"/>
            <a:ext cx="4283968" cy="1143000"/>
          </a:xfrm>
          <a:prstGeom prst="rect">
            <a:avLst/>
          </a:prstGeom>
        </p:spPr>
        <p:txBody>
          <a:bodyPr rtlCol="0">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sr-Latn-CS" dirty="0" smtClean="0">
                <a:solidFill>
                  <a:srgbClr val="002060"/>
                </a:solidFill>
              </a:rPr>
              <a:t>Osnovni pojmovi</a:t>
            </a:r>
          </a:p>
          <a:p>
            <a:pPr fontAlgn="auto">
              <a:spcAft>
                <a:spcPts val="0"/>
              </a:spcAft>
              <a:defRPr/>
            </a:pPr>
            <a:r>
              <a:rPr lang="sr-Latn-CS" dirty="0" smtClean="0">
                <a:solidFill>
                  <a:srgbClr val="002060"/>
                </a:solidFill>
              </a:rPr>
              <a:t> – </a:t>
            </a:r>
            <a:r>
              <a:rPr lang="sr-Latn-CS" u="sng" dirty="0" smtClean="0">
                <a:solidFill>
                  <a:srgbClr val="FF0000"/>
                </a:solidFill>
              </a:rPr>
              <a:t>komplement</a:t>
            </a:r>
            <a:r>
              <a:rPr lang="sr-Latn-CS" dirty="0" smtClean="0">
                <a:solidFill>
                  <a:srgbClr val="FF0000"/>
                </a:solidFill>
              </a:rPr>
              <a:t> </a:t>
            </a:r>
            <a:r>
              <a:rPr lang="sr-Latn-CS" dirty="0" smtClean="0">
                <a:solidFill>
                  <a:srgbClr val="002060"/>
                </a:solidFill>
              </a:rPr>
              <a:t>(C)</a:t>
            </a:r>
            <a:endParaRPr lang="sr-Latn-CS" dirty="0">
              <a:solidFill>
                <a:srgbClr val="002060"/>
              </a:solidFill>
            </a:endParaRPr>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3815" y="2497172"/>
            <a:ext cx="319405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4615" y="4568860"/>
            <a:ext cx="314325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89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6" grpId="0" animBg="1"/>
      <p:bldP spid="6" grpId="1" animBg="1"/>
      <p:bldP spid="7" grpId="0"/>
      <p:bldP spid="8" grpId="0" animBg="1"/>
      <p:bldP spid="9" grpId="0"/>
      <p:bldP spid="10" grpId="0"/>
      <p:bldP spid="11" grpId="0"/>
      <p:bldP spid="12" grpId="0" animBg="1"/>
      <p:bldP spid="12" grpId="1" animBg="1"/>
      <p:bldP spid="13" grpId="0" animBg="1"/>
      <p:bldP spid="13"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285749" y="2325688"/>
            <a:ext cx="589244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2. Prepoznavanje </a:t>
            </a:r>
            <a:r>
              <a:rPr lang="sr-Latn-CS" sz="2400" dirty="0" smtClean="0">
                <a:solidFill>
                  <a:srgbClr val="000072"/>
                </a:solidFill>
                <a:latin typeface="+mn-lt"/>
              </a:rPr>
              <a:t>patogena i oštećenih ćelija</a:t>
            </a:r>
            <a:endParaRPr lang="en-US" sz="2400" dirty="0">
              <a:solidFill>
                <a:srgbClr val="FF0000"/>
              </a:solidFill>
              <a:latin typeface="+mn-lt"/>
            </a:endParaRPr>
          </a:p>
        </p:txBody>
      </p:sp>
      <p:sp>
        <p:nvSpPr>
          <p:cNvPr id="13317" name="Text Box 11"/>
          <p:cNvSpPr txBox="1">
            <a:spLocks noChangeArrowheads="1"/>
          </p:cNvSpPr>
          <p:nvPr/>
        </p:nvSpPr>
        <p:spPr bwMode="auto">
          <a:xfrm>
            <a:off x="285749" y="1785938"/>
            <a:ext cx="413946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1. Ulazak patogena u </a:t>
            </a:r>
            <a:r>
              <a:rPr lang="sr-Latn-CS" sz="2400" dirty="0" smtClean="0">
                <a:solidFill>
                  <a:srgbClr val="000072"/>
                </a:solidFill>
                <a:latin typeface="+mn-lt"/>
              </a:rPr>
              <a:t>organizam</a:t>
            </a:r>
            <a:endParaRPr lang="en-US" sz="2400" dirty="0">
              <a:solidFill>
                <a:srgbClr val="FF0000"/>
              </a:solidFill>
              <a:latin typeface="+mn-lt"/>
            </a:endParaRPr>
          </a:p>
        </p:txBody>
      </p:sp>
      <p:sp>
        <p:nvSpPr>
          <p:cNvPr id="12293" name="Text Box 13"/>
          <p:cNvSpPr txBox="1">
            <a:spLocks noChangeArrowheads="1"/>
          </p:cNvSpPr>
          <p:nvPr/>
        </p:nvSpPr>
        <p:spPr bwMode="auto">
          <a:xfrm>
            <a:off x="714375" y="214313"/>
            <a:ext cx="7651750" cy="646112"/>
          </a:xfrm>
          <a:prstGeom prst="rect">
            <a:avLst/>
          </a:prstGeom>
          <a:noFill/>
          <a:ln w="9525">
            <a:noFill/>
            <a:miter lim="800000"/>
            <a:headEnd/>
            <a:tailEnd/>
          </a:ln>
        </p:spPr>
        <p:txBody>
          <a:bodyPr wrap="none">
            <a:spAutoFit/>
          </a:bodyPr>
          <a:lstStyle/>
          <a:p>
            <a:pPr algn="ctr">
              <a:defRPr/>
            </a:pPr>
            <a:r>
              <a:rPr lang="sr-Latn-CS" sz="3600" b="1" dirty="0">
                <a:solidFill>
                  <a:srgbClr val="000072"/>
                </a:solidFill>
                <a:latin typeface="+mn-lt"/>
              </a:rPr>
              <a:t>Aktivnost </a:t>
            </a:r>
            <a:r>
              <a:rPr lang="sr-Latn-CS" sz="3600" b="1" dirty="0" err="1">
                <a:solidFill>
                  <a:srgbClr val="000072"/>
                </a:solidFill>
                <a:latin typeface="+mn-lt"/>
              </a:rPr>
              <a:t>fagocita</a:t>
            </a:r>
            <a:r>
              <a:rPr lang="en-US" sz="3600" b="1" dirty="0">
                <a:solidFill>
                  <a:srgbClr val="000072"/>
                </a:solidFill>
                <a:latin typeface="+mn-lt"/>
              </a:rPr>
              <a:t> u </a:t>
            </a:r>
            <a:r>
              <a:rPr lang="en-US" sz="3600" b="1" dirty="0" err="1">
                <a:solidFill>
                  <a:srgbClr val="000072"/>
                </a:solidFill>
                <a:latin typeface="+mn-lt"/>
              </a:rPr>
              <a:t>uro</a:t>
            </a:r>
            <a:r>
              <a:rPr lang="sr-Latn-CS" sz="3600" b="1" dirty="0" err="1">
                <a:solidFill>
                  <a:srgbClr val="000072"/>
                </a:solidFill>
                <a:latin typeface="+mn-lt"/>
              </a:rPr>
              <a:t>đenoj</a:t>
            </a:r>
            <a:r>
              <a:rPr lang="sr-Latn-CS" sz="3600" b="1" dirty="0">
                <a:solidFill>
                  <a:srgbClr val="000072"/>
                </a:solidFill>
                <a:latin typeface="+mn-lt"/>
              </a:rPr>
              <a:t> imunosti</a:t>
            </a:r>
            <a:endParaRPr lang="en-US" sz="3600" b="1" dirty="0">
              <a:solidFill>
                <a:srgbClr val="000072"/>
              </a:solidFill>
              <a:latin typeface="+mn-lt"/>
            </a:endParaRPr>
          </a:p>
        </p:txBody>
      </p:sp>
      <p:sp>
        <p:nvSpPr>
          <p:cNvPr id="12294" name="Text Box 15"/>
          <p:cNvSpPr txBox="1">
            <a:spLocks noChangeArrowheads="1"/>
          </p:cNvSpPr>
          <p:nvPr/>
        </p:nvSpPr>
        <p:spPr bwMode="auto">
          <a:xfrm>
            <a:off x="2357438" y="1000125"/>
            <a:ext cx="3795712" cy="461963"/>
          </a:xfrm>
          <a:prstGeom prst="rect">
            <a:avLst/>
          </a:prstGeom>
          <a:noFill/>
          <a:ln w="9525">
            <a:noFill/>
            <a:miter lim="800000"/>
            <a:headEnd/>
            <a:tailEnd/>
          </a:ln>
        </p:spPr>
        <p:txBody>
          <a:bodyPr wrap="none">
            <a:spAutoFit/>
          </a:bodyPr>
          <a:lstStyle/>
          <a:p>
            <a:pPr>
              <a:defRPr/>
            </a:pPr>
            <a:r>
              <a:rPr lang="sr-Latn-CS" sz="2400" i="1" dirty="0">
                <a:solidFill>
                  <a:srgbClr val="000072"/>
                </a:solidFill>
                <a:latin typeface="+mn-lt"/>
              </a:rPr>
              <a:t>Redosled događaja u infekciji</a:t>
            </a:r>
            <a:endParaRPr lang="en-US" sz="2400" i="1" dirty="0">
              <a:solidFill>
                <a:srgbClr val="000072"/>
              </a:solidFill>
              <a:latin typeface="+mn-lt"/>
            </a:endParaRPr>
          </a:p>
        </p:txBody>
      </p:sp>
      <p:sp>
        <p:nvSpPr>
          <p:cNvPr id="7" name="Text Box 7"/>
          <p:cNvSpPr txBox="1">
            <a:spLocks noChangeArrowheads="1"/>
          </p:cNvSpPr>
          <p:nvPr/>
        </p:nvSpPr>
        <p:spPr bwMode="auto">
          <a:xfrm>
            <a:off x="285749" y="2900363"/>
            <a:ext cx="5542415"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3. Aktivacija, fagocitoza i ubijanje </a:t>
            </a:r>
            <a:r>
              <a:rPr lang="sr-Latn-CS" sz="2400" dirty="0" smtClean="0">
                <a:solidFill>
                  <a:srgbClr val="000072"/>
                </a:solidFill>
                <a:latin typeface="+mn-lt"/>
              </a:rPr>
              <a:t>patogena</a:t>
            </a:r>
            <a:endParaRPr lang="en-US" sz="2400" dirty="0">
              <a:solidFill>
                <a:srgbClr val="FF0000"/>
              </a:solidFill>
              <a:latin typeface="+mn-lt"/>
            </a:endParaRPr>
          </a:p>
        </p:txBody>
      </p:sp>
      <p:sp>
        <p:nvSpPr>
          <p:cNvPr id="9" name="Text Box 8"/>
          <p:cNvSpPr txBox="1">
            <a:spLocks noChangeArrowheads="1"/>
          </p:cNvSpPr>
          <p:nvPr/>
        </p:nvSpPr>
        <p:spPr bwMode="auto">
          <a:xfrm>
            <a:off x="285749" y="3479800"/>
            <a:ext cx="2926250"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4. Indukcija </a:t>
            </a:r>
            <a:r>
              <a:rPr lang="sr-Latn-CS" sz="2400" dirty="0" smtClean="0">
                <a:solidFill>
                  <a:srgbClr val="000072"/>
                </a:solidFill>
                <a:latin typeface="+mn-lt"/>
              </a:rPr>
              <a:t>zapaljenja</a:t>
            </a:r>
            <a:endParaRPr lang="en-US" sz="2400" dirty="0">
              <a:solidFill>
                <a:srgbClr val="FF0000"/>
              </a:solidFill>
              <a:latin typeface="+mn-lt"/>
            </a:endParaRPr>
          </a:p>
        </p:txBody>
      </p:sp>
      <p:sp>
        <p:nvSpPr>
          <p:cNvPr id="11" name="Text Box 8"/>
          <p:cNvSpPr txBox="1">
            <a:spLocks noChangeArrowheads="1"/>
          </p:cNvSpPr>
          <p:nvPr/>
        </p:nvSpPr>
        <p:spPr bwMode="auto">
          <a:xfrm>
            <a:off x="285720" y="4038905"/>
            <a:ext cx="5766771" cy="461665"/>
          </a:xfrm>
          <a:prstGeom prst="rect">
            <a:avLst/>
          </a:prstGeom>
          <a:noFill/>
          <a:ln w="9525">
            <a:noFill/>
            <a:miter lim="800000"/>
            <a:headEnd/>
            <a:tailEnd/>
          </a:ln>
        </p:spPr>
        <p:txBody>
          <a:bodyPr wrap="none">
            <a:spAutoFit/>
          </a:bodyPr>
          <a:lstStyle/>
          <a:p>
            <a:pPr>
              <a:defRPr/>
            </a:pPr>
            <a:r>
              <a:rPr lang="sr-Latn-CS" sz="2400" dirty="0" smtClean="0">
                <a:solidFill>
                  <a:srgbClr val="000072"/>
                </a:solidFill>
                <a:latin typeface="+mn-lt"/>
              </a:rPr>
              <a:t>5. </a:t>
            </a:r>
            <a:r>
              <a:rPr lang="sr-Latn-CS" sz="2400" dirty="0">
                <a:solidFill>
                  <a:srgbClr val="000072"/>
                </a:solidFill>
                <a:latin typeface="+mn-lt"/>
              </a:rPr>
              <a:t>Dolazak leukocita iz krvi na mesto infekcije</a:t>
            </a:r>
            <a:endParaRPr lang="en-US" sz="2400" dirty="0">
              <a:solidFill>
                <a:srgbClr val="FF0000"/>
              </a:solidFill>
              <a:latin typeface="+mn-lt"/>
            </a:endParaRPr>
          </a:p>
        </p:txBody>
      </p:sp>
      <p:sp>
        <p:nvSpPr>
          <p:cNvPr id="14" name="Text Box 8"/>
          <p:cNvSpPr txBox="1">
            <a:spLocks noChangeArrowheads="1"/>
          </p:cNvSpPr>
          <p:nvPr/>
        </p:nvSpPr>
        <p:spPr bwMode="auto">
          <a:xfrm>
            <a:off x="274290" y="4594868"/>
            <a:ext cx="5917774" cy="461665"/>
          </a:xfrm>
          <a:prstGeom prst="rect">
            <a:avLst/>
          </a:prstGeom>
          <a:noFill/>
          <a:ln w="9525">
            <a:noFill/>
            <a:miter lim="800000"/>
            <a:headEnd/>
            <a:tailEnd/>
          </a:ln>
        </p:spPr>
        <p:txBody>
          <a:bodyPr wrap="none">
            <a:spAutoFit/>
          </a:bodyPr>
          <a:lstStyle/>
          <a:p>
            <a:pPr>
              <a:defRPr/>
            </a:pPr>
            <a:r>
              <a:rPr lang="sr-Latn-CS" sz="2400" dirty="0" smtClean="0">
                <a:solidFill>
                  <a:srgbClr val="000072"/>
                </a:solidFill>
                <a:latin typeface="+mn-lt"/>
              </a:rPr>
              <a:t>6. Eliminacija patogena i/ili aktivacija limfocita</a:t>
            </a:r>
            <a:endParaRPr lang="en-US" sz="2400" dirty="0">
              <a:solidFill>
                <a:srgbClr val="FF0000"/>
              </a:solidFill>
              <a:latin typeface="+mn-lt"/>
            </a:endParaRPr>
          </a:p>
        </p:txBody>
      </p:sp>
      <p:sp>
        <p:nvSpPr>
          <p:cNvPr id="16" name="Text Box 9"/>
          <p:cNvSpPr txBox="1">
            <a:spLocks noChangeArrowheads="1"/>
          </p:cNvSpPr>
          <p:nvPr/>
        </p:nvSpPr>
        <p:spPr bwMode="auto">
          <a:xfrm>
            <a:off x="857249" y="5100592"/>
            <a:ext cx="3838167" cy="400110"/>
          </a:xfrm>
          <a:prstGeom prst="rect">
            <a:avLst/>
          </a:prstGeom>
          <a:noFill/>
          <a:ln w="9525">
            <a:noFill/>
            <a:miter lim="800000"/>
            <a:headEnd/>
            <a:tailEnd/>
          </a:ln>
        </p:spPr>
        <p:txBody>
          <a:bodyPr wrap="none">
            <a:spAutoFit/>
          </a:bodyPr>
          <a:lstStyle/>
          <a:p>
            <a:pPr>
              <a:defRPr/>
            </a:pPr>
            <a:r>
              <a:rPr lang="sr-Latn-CS" sz="2000" dirty="0">
                <a:solidFill>
                  <a:srgbClr val="000072"/>
                </a:solidFill>
                <a:latin typeface="+mn-lt"/>
              </a:rPr>
              <a:t>- </a:t>
            </a:r>
            <a:r>
              <a:rPr lang="sr-Latn-CS" sz="2000" dirty="0" smtClean="0">
                <a:solidFill>
                  <a:srgbClr val="000072"/>
                </a:solidFill>
                <a:latin typeface="+mn-lt"/>
              </a:rPr>
              <a:t>citokini, kostimulatorni molekuli…</a:t>
            </a:r>
            <a:endParaRPr lang="en-US" sz="200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6"/>
          <p:cNvSpPr txBox="1">
            <a:spLocks noChangeArrowheads="1"/>
          </p:cNvSpPr>
          <p:nvPr/>
        </p:nvSpPr>
        <p:spPr bwMode="auto">
          <a:xfrm>
            <a:off x="285749" y="2325688"/>
            <a:ext cx="589244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2. Prepoznavanje </a:t>
            </a:r>
            <a:r>
              <a:rPr lang="sr-Latn-CS" sz="2400" dirty="0" smtClean="0">
                <a:solidFill>
                  <a:srgbClr val="000072"/>
                </a:solidFill>
                <a:latin typeface="+mn-lt"/>
              </a:rPr>
              <a:t>patogena i oštećenih ćelija</a:t>
            </a:r>
            <a:endParaRPr lang="en-US" sz="2400" dirty="0">
              <a:solidFill>
                <a:srgbClr val="000072"/>
              </a:solidFill>
              <a:latin typeface="+mn-lt"/>
            </a:endParaRPr>
          </a:p>
        </p:txBody>
      </p:sp>
      <p:sp>
        <p:nvSpPr>
          <p:cNvPr id="13317" name="Text Box 11"/>
          <p:cNvSpPr txBox="1">
            <a:spLocks noChangeArrowheads="1"/>
          </p:cNvSpPr>
          <p:nvPr/>
        </p:nvSpPr>
        <p:spPr bwMode="auto">
          <a:xfrm>
            <a:off x="285749" y="1785938"/>
            <a:ext cx="4139467"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1. Ulazak patogena u </a:t>
            </a:r>
            <a:r>
              <a:rPr lang="sr-Latn-CS" sz="2400" dirty="0" smtClean="0">
                <a:solidFill>
                  <a:srgbClr val="000072"/>
                </a:solidFill>
                <a:latin typeface="+mn-lt"/>
              </a:rPr>
              <a:t>organizam</a:t>
            </a:r>
            <a:endParaRPr lang="en-US" sz="2400" dirty="0">
              <a:solidFill>
                <a:srgbClr val="FF0000"/>
              </a:solidFill>
              <a:latin typeface="+mn-lt"/>
            </a:endParaRPr>
          </a:p>
        </p:txBody>
      </p:sp>
      <p:sp>
        <p:nvSpPr>
          <p:cNvPr id="12293" name="Text Box 13"/>
          <p:cNvSpPr txBox="1">
            <a:spLocks noChangeArrowheads="1"/>
          </p:cNvSpPr>
          <p:nvPr/>
        </p:nvSpPr>
        <p:spPr bwMode="auto">
          <a:xfrm>
            <a:off x="714375" y="214313"/>
            <a:ext cx="7651750" cy="646112"/>
          </a:xfrm>
          <a:prstGeom prst="rect">
            <a:avLst/>
          </a:prstGeom>
          <a:noFill/>
          <a:ln w="9525">
            <a:noFill/>
            <a:miter lim="800000"/>
            <a:headEnd/>
            <a:tailEnd/>
          </a:ln>
        </p:spPr>
        <p:txBody>
          <a:bodyPr wrap="none">
            <a:spAutoFit/>
          </a:bodyPr>
          <a:lstStyle/>
          <a:p>
            <a:pPr algn="ctr">
              <a:defRPr/>
            </a:pPr>
            <a:r>
              <a:rPr lang="sr-Latn-CS" sz="3600" b="1" dirty="0">
                <a:solidFill>
                  <a:srgbClr val="000072"/>
                </a:solidFill>
                <a:latin typeface="+mn-lt"/>
              </a:rPr>
              <a:t>Aktivnost </a:t>
            </a:r>
            <a:r>
              <a:rPr lang="sr-Latn-CS" sz="3600" b="1" dirty="0" err="1">
                <a:solidFill>
                  <a:srgbClr val="000072"/>
                </a:solidFill>
                <a:latin typeface="+mn-lt"/>
              </a:rPr>
              <a:t>fagocita</a:t>
            </a:r>
            <a:r>
              <a:rPr lang="en-US" sz="3600" b="1" dirty="0">
                <a:solidFill>
                  <a:srgbClr val="000072"/>
                </a:solidFill>
                <a:latin typeface="+mn-lt"/>
              </a:rPr>
              <a:t> u </a:t>
            </a:r>
            <a:r>
              <a:rPr lang="en-US" sz="3600" b="1" dirty="0" err="1">
                <a:solidFill>
                  <a:srgbClr val="000072"/>
                </a:solidFill>
                <a:latin typeface="+mn-lt"/>
              </a:rPr>
              <a:t>uro</a:t>
            </a:r>
            <a:r>
              <a:rPr lang="sr-Latn-CS" sz="3600" b="1" dirty="0" err="1">
                <a:solidFill>
                  <a:srgbClr val="000072"/>
                </a:solidFill>
                <a:latin typeface="+mn-lt"/>
              </a:rPr>
              <a:t>đenoj</a:t>
            </a:r>
            <a:r>
              <a:rPr lang="sr-Latn-CS" sz="3600" b="1" dirty="0">
                <a:solidFill>
                  <a:srgbClr val="000072"/>
                </a:solidFill>
                <a:latin typeface="+mn-lt"/>
              </a:rPr>
              <a:t> imunosti</a:t>
            </a:r>
            <a:endParaRPr lang="en-US" sz="3600" b="1" dirty="0">
              <a:solidFill>
                <a:srgbClr val="000072"/>
              </a:solidFill>
              <a:latin typeface="+mn-lt"/>
            </a:endParaRPr>
          </a:p>
        </p:txBody>
      </p:sp>
      <p:sp>
        <p:nvSpPr>
          <p:cNvPr id="12294" name="Text Box 15"/>
          <p:cNvSpPr txBox="1">
            <a:spLocks noChangeArrowheads="1"/>
          </p:cNvSpPr>
          <p:nvPr/>
        </p:nvSpPr>
        <p:spPr bwMode="auto">
          <a:xfrm>
            <a:off x="2357438" y="1000125"/>
            <a:ext cx="3795712" cy="461963"/>
          </a:xfrm>
          <a:prstGeom prst="rect">
            <a:avLst/>
          </a:prstGeom>
          <a:noFill/>
          <a:ln w="9525">
            <a:noFill/>
            <a:miter lim="800000"/>
            <a:headEnd/>
            <a:tailEnd/>
          </a:ln>
        </p:spPr>
        <p:txBody>
          <a:bodyPr wrap="none">
            <a:spAutoFit/>
          </a:bodyPr>
          <a:lstStyle/>
          <a:p>
            <a:pPr>
              <a:defRPr/>
            </a:pPr>
            <a:r>
              <a:rPr lang="sr-Latn-CS" sz="2400" i="1" dirty="0">
                <a:solidFill>
                  <a:srgbClr val="000072"/>
                </a:solidFill>
                <a:latin typeface="+mn-lt"/>
              </a:rPr>
              <a:t>Redosled događaja u infekciji</a:t>
            </a:r>
            <a:endParaRPr lang="en-US" sz="2400" i="1" dirty="0">
              <a:solidFill>
                <a:srgbClr val="000072"/>
              </a:solidFill>
              <a:latin typeface="+mn-lt"/>
            </a:endParaRPr>
          </a:p>
        </p:txBody>
      </p:sp>
      <p:sp>
        <p:nvSpPr>
          <p:cNvPr id="7" name="Text Box 7"/>
          <p:cNvSpPr txBox="1">
            <a:spLocks noChangeArrowheads="1"/>
          </p:cNvSpPr>
          <p:nvPr/>
        </p:nvSpPr>
        <p:spPr bwMode="auto">
          <a:xfrm>
            <a:off x="285749" y="2900363"/>
            <a:ext cx="5542415"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3. Aktivacija, fagocitoza i ubijanje </a:t>
            </a:r>
            <a:r>
              <a:rPr lang="sr-Latn-CS" sz="2400" dirty="0" smtClean="0">
                <a:solidFill>
                  <a:srgbClr val="000072"/>
                </a:solidFill>
                <a:latin typeface="+mn-lt"/>
              </a:rPr>
              <a:t>patogena</a:t>
            </a:r>
            <a:endParaRPr lang="en-US" sz="2400" dirty="0">
              <a:solidFill>
                <a:srgbClr val="FF0000"/>
              </a:solidFill>
              <a:latin typeface="+mn-lt"/>
            </a:endParaRPr>
          </a:p>
        </p:txBody>
      </p:sp>
      <p:sp>
        <p:nvSpPr>
          <p:cNvPr id="9" name="Text Box 8"/>
          <p:cNvSpPr txBox="1">
            <a:spLocks noChangeArrowheads="1"/>
          </p:cNvSpPr>
          <p:nvPr/>
        </p:nvSpPr>
        <p:spPr bwMode="auto">
          <a:xfrm>
            <a:off x="285749" y="3479800"/>
            <a:ext cx="2926250" cy="461665"/>
          </a:xfrm>
          <a:prstGeom prst="rect">
            <a:avLst/>
          </a:prstGeom>
          <a:noFill/>
          <a:ln w="9525">
            <a:noFill/>
            <a:miter lim="800000"/>
            <a:headEnd/>
            <a:tailEnd/>
          </a:ln>
        </p:spPr>
        <p:txBody>
          <a:bodyPr wrap="none">
            <a:spAutoFit/>
          </a:bodyPr>
          <a:lstStyle/>
          <a:p>
            <a:pPr>
              <a:defRPr/>
            </a:pPr>
            <a:r>
              <a:rPr lang="sr-Latn-CS" sz="2400" dirty="0">
                <a:solidFill>
                  <a:srgbClr val="000072"/>
                </a:solidFill>
                <a:latin typeface="+mn-lt"/>
              </a:rPr>
              <a:t>4. Indukcija </a:t>
            </a:r>
            <a:r>
              <a:rPr lang="sr-Latn-CS" sz="2400" dirty="0" smtClean="0">
                <a:solidFill>
                  <a:srgbClr val="000072"/>
                </a:solidFill>
                <a:latin typeface="+mn-lt"/>
              </a:rPr>
              <a:t>zapaljenja</a:t>
            </a:r>
            <a:endParaRPr lang="en-US" sz="2400" dirty="0">
              <a:solidFill>
                <a:srgbClr val="FF0000"/>
              </a:solidFill>
              <a:latin typeface="+mn-lt"/>
            </a:endParaRPr>
          </a:p>
        </p:txBody>
      </p:sp>
      <p:sp>
        <p:nvSpPr>
          <p:cNvPr id="11" name="Text Box 8"/>
          <p:cNvSpPr txBox="1">
            <a:spLocks noChangeArrowheads="1"/>
          </p:cNvSpPr>
          <p:nvPr/>
        </p:nvSpPr>
        <p:spPr bwMode="auto">
          <a:xfrm>
            <a:off x="285720" y="4038905"/>
            <a:ext cx="5766771" cy="461665"/>
          </a:xfrm>
          <a:prstGeom prst="rect">
            <a:avLst/>
          </a:prstGeom>
          <a:noFill/>
          <a:ln w="9525">
            <a:noFill/>
            <a:miter lim="800000"/>
            <a:headEnd/>
            <a:tailEnd/>
          </a:ln>
        </p:spPr>
        <p:txBody>
          <a:bodyPr wrap="none">
            <a:spAutoFit/>
          </a:bodyPr>
          <a:lstStyle/>
          <a:p>
            <a:pPr>
              <a:defRPr/>
            </a:pPr>
            <a:r>
              <a:rPr lang="sr-Latn-CS" sz="2400" dirty="0" smtClean="0">
                <a:solidFill>
                  <a:srgbClr val="000072"/>
                </a:solidFill>
                <a:latin typeface="+mn-lt"/>
              </a:rPr>
              <a:t>5. </a:t>
            </a:r>
            <a:r>
              <a:rPr lang="sr-Latn-CS" sz="2400" dirty="0">
                <a:solidFill>
                  <a:srgbClr val="000072"/>
                </a:solidFill>
                <a:latin typeface="+mn-lt"/>
              </a:rPr>
              <a:t>Dolazak leukocita iz krvi na mesto infekcije</a:t>
            </a:r>
            <a:endParaRPr lang="en-US" sz="2400" dirty="0">
              <a:solidFill>
                <a:srgbClr val="FF0000"/>
              </a:solidFill>
              <a:latin typeface="+mn-lt"/>
            </a:endParaRPr>
          </a:p>
        </p:txBody>
      </p:sp>
      <p:sp>
        <p:nvSpPr>
          <p:cNvPr id="14" name="Text Box 8"/>
          <p:cNvSpPr txBox="1">
            <a:spLocks noChangeArrowheads="1"/>
          </p:cNvSpPr>
          <p:nvPr/>
        </p:nvSpPr>
        <p:spPr bwMode="auto">
          <a:xfrm>
            <a:off x="274290" y="4594868"/>
            <a:ext cx="5917774" cy="461665"/>
          </a:xfrm>
          <a:prstGeom prst="rect">
            <a:avLst/>
          </a:prstGeom>
          <a:noFill/>
          <a:ln w="9525">
            <a:noFill/>
            <a:miter lim="800000"/>
            <a:headEnd/>
            <a:tailEnd/>
          </a:ln>
        </p:spPr>
        <p:txBody>
          <a:bodyPr wrap="none">
            <a:spAutoFit/>
          </a:bodyPr>
          <a:lstStyle/>
          <a:p>
            <a:pPr>
              <a:defRPr/>
            </a:pPr>
            <a:r>
              <a:rPr lang="sr-Latn-CS" sz="2400" dirty="0" smtClean="0">
                <a:solidFill>
                  <a:srgbClr val="000072"/>
                </a:solidFill>
                <a:latin typeface="+mn-lt"/>
              </a:rPr>
              <a:t>6. Eliminacija patogena i/ili aktivacija limfocita</a:t>
            </a:r>
            <a:endParaRPr lang="en-US" sz="2400" dirty="0">
              <a:solidFill>
                <a:srgbClr val="FF0000"/>
              </a:solidFill>
              <a:latin typeface="+mn-lt"/>
            </a:endParaRPr>
          </a:p>
        </p:txBody>
      </p:sp>
      <p:sp>
        <p:nvSpPr>
          <p:cNvPr id="12" name="Text Box 9"/>
          <p:cNvSpPr txBox="1">
            <a:spLocks noChangeArrowheads="1"/>
          </p:cNvSpPr>
          <p:nvPr/>
        </p:nvSpPr>
        <p:spPr bwMode="auto">
          <a:xfrm>
            <a:off x="857249" y="6077864"/>
            <a:ext cx="8369855" cy="400110"/>
          </a:xfrm>
          <a:prstGeom prst="rect">
            <a:avLst/>
          </a:prstGeom>
          <a:noFill/>
          <a:ln w="9525">
            <a:noFill/>
            <a:miter lim="800000"/>
            <a:headEnd/>
            <a:tailEnd/>
          </a:ln>
        </p:spPr>
        <p:txBody>
          <a:bodyPr wrap="none">
            <a:spAutoFit/>
          </a:bodyPr>
          <a:lstStyle/>
          <a:p>
            <a:pPr>
              <a:defRPr/>
            </a:pPr>
            <a:r>
              <a:rPr lang="sr-Latn-CS" sz="2000" dirty="0">
                <a:solidFill>
                  <a:srgbClr val="000072"/>
                </a:solidFill>
                <a:latin typeface="+mn-lt"/>
              </a:rPr>
              <a:t>- </a:t>
            </a:r>
            <a:r>
              <a:rPr lang="sr-Latn-CS" sz="2000" dirty="0" smtClean="0">
                <a:solidFill>
                  <a:srgbClr val="000072"/>
                </a:solidFill>
                <a:latin typeface="+mn-lt"/>
              </a:rPr>
              <a:t>produkcija </a:t>
            </a:r>
            <a:r>
              <a:rPr lang="it-IT" sz="2000" dirty="0" smtClean="0">
                <a:solidFill>
                  <a:srgbClr val="000072"/>
                </a:solidFill>
                <a:latin typeface="+mn-lt"/>
              </a:rPr>
              <a:t>enzim</a:t>
            </a:r>
            <a:r>
              <a:rPr lang="sr-Latn-CS" sz="2000" dirty="0" smtClean="0">
                <a:solidFill>
                  <a:srgbClr val="000072"/>
                </a:solidFill>
                <a:latin typeface="+mn-lt"/>
              </a:rPr>
              <a:t>a</a:t>
            </a:r>
            <a:r>
              <a:rPr lang="it-IT" sz="2000" dirty="0" smtClean="0">
                <a:solidFill>
                  <a:srgbClr val="000072"/>
                </a:solidFill>
                <a:latin typeface="+mn-lt"/>
              </a:rPr>
              <a:t> i citokin</a:t>
            </a:r>
            <a:r>
              <a:rPr lang="sr-Latn-CS" sz="2000" dirty="0" smtClean="0">
                <a:solidFill>
                  <a:srgbClr val="000072"/>
                </a:solidFill>
                <a:latin typeface="+mn-lt"/>
              </a:rPr>
              <a:t>a</a:t>
            </a:r>
            <a:r>
              <a:rPr lang="it-IT" sz="2000" dirty="0" smtClean="0">
                <a:solidFill>
                  <a:srgbClr val="000072"/>
                </a:solidFill>
                <a:latin typeface="+mn-lt"/>
              </a:rPr>
              <a:t> (faktor</a:t>
            </a:r>
            <a:r>
              <a:rPr lang="sr-Latn-CS" sz="2000" dirty="0" smtClean="0">
                <a:solidFill>
                  <a:srgbClr val="000072"/>
                </a:solidFill>
                <a:latin typeface="+mn-lt"/>
              </a:rPr>
              <a:t>a</a:t>
            </a:r>
            <a:r>
              <a:rPr lang="it-IT" sz="2000" dirty="0" smtClean="0">
                <a:solidFill>
                  <a:srgbClr val="000072"/>
                </a:solidFill>
                <a:latin typeface="+mn-lt"/>
              </a:rPr>
              <a:t> rasta i angiogeneze, metaloproteinaz</a:t>
            </a:r>
            <a:r>
              <a:rPr lang="sr-Latn-CS" sz="2000" dirty="0" smtClean="0">
                <a:solidFill>
                  <a:srgbClr val="000072"/>
                </a:solidFill>
                <a:latin typeface="+mn-lt"/>
              </a:rPr>
              <a:t>a</a:t>
            </a:r>
            <a:r>
              <a:rPr lang="it-IT" sz="2000" dirty="0" smtClean="0">
                <a:solidFill>
                  <a:srgbClr val="000072"/>
                </a:solidFill>
                <a:latin typeface="+mn-lt"/>
              </a:rPr>
              <a:t>...)</a:t>
            </a:r>
            <a:endParaRPr lang="en-US" sz="2000" dirty="0">
              <a:solidFill>
                <a:srgbClr val="FF0000"/>
              </a:solidFill>
              <a:latin typeface="+mn-lt"/>
            </a:endParaRPr>
          </a:p>
        </p:txBody>
      </p:sp>
      <p:sp>
        <p:nvSpPr>
          <p:cNvPr id="13" name="Text Box 8"/>
          <p:cNvSpPr txBox="1">
            <a:spLocks noChangeArrowheads="1"/>
          </p:cNvSpPr>
          <p:nvPr/>
        </p:nvSpPr>
        <p:spPr bwMode="auto">
          <a:xfrm>
            <a:off x="285720" y="5143512"/>
            <a:ext cx="7472880" cy="461665"/>
          </a:xfrm>
          <a:prstGeom prst="rect">
            <a:avLst/>
          </a:prstGeom>
          <a:noFill/>
          <a:ln w="9525">
            <a:noFill/>
            <a:miter lim="800000"/>
            <a:headEnd/>
            <a:tailEnd/>
          </a:ln>
        </p:spPr>
        <p:txBody>
          <a:bodyPr wrap="none">
            <a:spAutoFit/>
          </a:bodyPr>
          <a:lstStyle/>
          <a:p>
            <a:pPr>
              <a:defRPr/>
            </a:pPr>
            <a:r>
              <a:rPr lang="sr-Latn-CS" sz="2400" dirty="0" smtClean="0">
                <a:solidFill>
                  <a:srgbClr val="000072"/>
                </a:solidFill>
                <a:latin typeface="+mn-lt"/>
              </a:rPr>
              <a:t>7. Uklanjanje mrtvih ćelija, reparacija/remodelovanje tkiva</a:t>
            </a:r>
            <a:endParaRPr lang="en-US" sz="2400" dirty="0">
              <a:solidFill>
                <a:srgbClr val="FF0000"/>
              </a:solidFill>
              <a:latin typeface="+mn-lt"/>
            </a:endParaRPr>
          </a:p>
        </p:txBody>
      </p:sp>
      <p:sp>
        <p:nvSpPr>
          <p:cNvPr id="15" name="Text Box 9"/>
          <p:cNvSpPr txBox="1">
            <a:spLocks noChangeArrowheads="1"/>
          </p:cNvSpPr>
          <p:nvPr/>
        </p:nvSpPr>
        <p:spPr bwMode="auto">
          <a:xfrm>
            <a:off x="857249" y="5649236"/>
            <a:ext cx="7358168" cy="400110"/>
          </a:xfrm>
          <a:prstGeom prst="rect">
            <a:avLst/>
          </a:prstGeom>
          <a:noFill/>
          <a:ln w="9525">
            <a:noFill/>
            <a:miter lim="800000"/>
            <a:headEnd/>
            <a:tailEnd/>
          </a:ln>
        </p:spPr>
        <p:txBody>
          <a:bodyPr wrap="none">
            <a:spAutoFit/>
          </a:bodyPr>
          <a:lstStyle/>
          <a:p>
            <a:pPr>
              <a:defRPr/>
            </a:pPr>
            <a:r>
              <a:rPr lang="sr-Latn-CS" sz="2000" dirty="0">
                <a:solidFill>
                  <a:srgbClr val="000072"/>
                </a:solidFill>
                <a:latin typeface="+mn-lt"/>
              </a:rPr>
              <a:t>- </a:t>
            </a:r>
            <a:r>
              <a:rPr lang="sr-Latn-CS" sz="2000" dirty="0" smtClean="0">
                <a:solidFill>
                  <a:srgbClr val="000072"/>
                </a:solidFill>
                <a:latin typeface="+mn-lt"/>
              </a:rPr>
              <a:t>prepoznavanje obrazaca oštećenih ćelija (DAMP) i njihova </a:t>
            </a:r>
            <a:r>
              <a:rPr lang="sr-Latn-CS" sz="2000" dirty="0" err="1" smtClean="0">
                <a:solidFill>
                  <a:srgbClr val="000072"/>
                </a:solidFill>
                <a:latin typeface="+mn-lt"/>
              </a:rPr>
              <a:t>fagocitoza</a:t>
            </a:r>
            <a:endParaRPr lang="en-US" sz="2000" dirty="0">
              <a:solidFill>
                <a:srgbClr val="FF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Text Box 3"/>
          <p:cNvSpPr txBox="1">
            <a:spLocks noChangeArrowheads="1"/>
          </p:cNvSpPr>
          <p:nvPr/>
        </p:nvSpPr>
        <p:spPr bwMode="auto">
          <a:xfrm>
            <a:off x="973166" y="2108200"/>
            <a:ext cx="7527925" cy="523220"/>
          </a:xfrm>
          <a:prstGeom prst="rect">
            <a:avLst/>
          </a:prstGeom>
          <a:noFill/>
          <a:ln w="9525">
            <a:noFill/>
            <a:miter lim="800000"/>
            <a:headEnd/>
            <a:tailEnd/>
          </a:ln>
        </p:spPr>
        <p:txBody>
          <a:bodyPr>
            <a:spAutoFit/>
          </a:bodyPr>
          <a:lstStyle/>
          <a:p>
            <a:pPr>
              <a:buFontTx/>
              <a:buChar char="-"/>
            </a:pPr>
            <a:r>
              <a:rPr lang="sr-Latn-CS" sz="2800" dirty="0">
                <a:solidFill>
                  <a:srgbClr val="000072"/>
                </a:solidFill>
                <a:latin typeface="+mn-lt"/>
              </a:rPr>
              <a:t> </a:t>
            </a:r>
            <a:r>
              <a:rPr lang="sr-Latn-CS" sz="2800" dirty="0" smtClean="0">
                <a:solidFill>
                  <a:srgbClr val="000072"/>
                </a:solidFill>
                <a:latin typeface="+mn-lt"/>
              </a:rPr>
              <a:t>Sistem </a:t>
            </a:r>
            <a:r>
              <a:rPr lang="sr-Latn-CS" sz="2800" dirty="0">
                <a:solidFill>
                  <a:srgbClr val="000072"/>
                </a:solidFill>
                <a:latin typeface="+mn-lt"/>
              </a:rPr>
              <a:t>komplement</a:t>
            </a:r>
            <a:r>
              <a:rPr lang="en-US" sz="2800" dirty="0" smtClean="0">
                <a:solidFill>
                  <a:srgbClr val="000072"/>
                </a:solidFill>
                <a:latin typeface="+mn-lt"/>
              </a:rPr>
              <a:t>a</a:t>
            </a:r>
            <a:endParaRPr lang="en-US" sz="2800" dirty="0">
              <a:solidFill>
                <a:srgbClr val="FF0000"/>
              </a:solidFill>
              <a:latin typeface="+mn-lt"/>
            </a:endParaRPr>
          </a:p>
        </p:txBody>
      </p:sp>
      <p:sp>
        <p:nvSpPr>
          <p:cNvPr id="136198" name="Rectangle 6"/>
          <p:cNvSpPr>
            <a:spLocks noChangeArrowheads="1"/>
          </p:cNvSpPr>
          <p:nvPr/>
        </p:nvSpPr>
        <p:spPr bwMode="auto">
          <a:xfrm>
            <a:off x="973166" y="3292808"/>
            <a:ext cx="7670800" cy="523220"/>
          </a:xfrm>
          <a:prstGeom prst="rect">
            <a:avLst/>
          </a:prstGeom>
          <a:noFill/>
          <a:ln w="9525">
            <a:noFill/>
            <a:miter lim="800000"/>
            <a:headEnd/>
            <a:tailEnd/>
          </a:ln>
        </p:spPr>
        <p:txBody>
          <a:bodyPr wrap="square">
            <a:spAutoFit/>
          </a:bodyPr>
          <a:lstStyle/>
          <a:p>
            <a:pPr>
              <a:buFontTx/>
              <a:buChar char="-"/>
            </a:pPr>
            <a:r>
              <a:rPr lang="sr-Latn-CS" sz="2800" dirty="0" smtClean="0">
                <a:solidFill>
                  <a:srgbClr val="000072"/>
                </a:solidFill>
                <a:latin typeface="+mn-lt"/>
              </a:rPr>
              <a:t> Citokini</a:t>
            </a:r>
          </a:p>
        </p:txBody>
      </p:sp>
      <p:sp>
        <p:nvSpPr>
          <p:cNvPr id="28676" name="Text Box 7"/>
          <p:cNvSpPr txBox="1">
            <a:spLocks noChangeArrowheads="1"/>
          </p:cNvSpPr>
          <p:nvPr/>
        </p:nvSpPr>
        <p:spPr bwMode="auto">
          <a:xfrm>
            <a:off x="714375" y="501650"/>
            <a:ext cx="7954293" cy="646331"/>
          </a:xfrm>
          <a:prstGeom prst="rect">
            <a:avLst/>
          </a:prstGeom>
          <a:noFill/>
          <a:ln w="9525">
            <a:noFill/>
            <a:miter lim="800000"/>
            <a:headEnd/>
            <a:tailEnd/>
          </a:ln>
        </p:spPr>
        <p:txBody>
          <a:bodyPr wrap="none">
            <a:spAutoFit/>
          </a:bodyPr>
          <a:lstStyle/>
          <a:p>
            <a:r>
              <a:rPr lang="sr-Latn-CS" sz="3600" b="1" dirty="0">
                <a:solidFill>
                  <a:srgbClr val="000072"/>
                </a:solidFill>
                <a:latin typeface="+mn-lt"/>
              </a:rPr>
              <a:t>Humoralni mehanizmi urođene imunosti</a:t>
            </a:r>
            <a:endParaRPr lang="en-US" sz="3600" b="1" dirty="0">
              <a:solidFill>
                <a:srgbClr val="000072"/>
              </a:solidFill>
              <a:latin typeface="+mn-lt"/>
            </a:endParaRPr>
          </a:p>
        </p:txBody>
      </p:sp>
      <p:sp>
        <p:nvSpPr>
          <p:cNvPr id="6" name="Rectangle 6"/>
          <p:cNvSpPr>
            <a:spLocks noChangeArrowheads="1"/>
          </p:cNvSpPr>
          <p:nvPr/>
        </p:nvSpPr>
        <p:spPr bwMode="auto">
          <a:xfrm>
            <a:off x="973166" y="4477416"/>
            <a:ext cx="7670800" cy="523220"/>
          </a:xfrm>
          <a:prstGeom prst="rect">
            <a:avLst/>
          </a:prstGeom>
          <a:noFill/>
          <a:ln w="9525">
            <a:noFill/>
            <a:miter lim="800000"/>
            <a:headEnd/>
            <a:tailEnd/>
          </a:ln>
        </p:spPr>
        <p:txBody>
          <a:bodyPr wrap="square">
            <a:spAutoFit/>
          </a:bodyPr>
          <a:lstStyle/>
          <a:p>
            <a:r>
              <a:rPr lang="sr-Latn-CS" sz="2800" dirty="0" smtClean="0">
                <a:solidFill>
                  <a:srgbClr val="000072"/>
                </a:solidFill>
                <a:latin typeface="+mn-lt"/>
              </a:rPr>
              <a:t>- Ostali </a:t>
            </a:r>
            <a:r>
              <a:rPr lang="sr-Latn-CS" sz="2800" dirty="0">
                <a:solidFill>
                  <a:srgbClr val="000072"/>
                </a:solidFill>
                <a:latin typeface="+mn-lt"/>
              </a:rPr>
              <a:t>proteini plazme (CRP, MBL itd</a:t>
            </a:r>
            <a:r>
              <a:rPr lang="sr-Latn-CS" sz="2800" dirty="0" smtClean="0">
                <a:solidFill>
                  <a:srgbClr val="000072"/>
                </a:solidFill>
                <a:latin typeface="+mn-lt"/>
              </a:rPr>
              <a:t>.)</a:t>
            </a:r>
            <a:endParaRPr lang="en-US" sz="2800" dirty="0">
              <a:solidFill>
                <a:srgbClr val="00007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p:bldP spid="136198"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71406" y="357166"/>
            <a:ext cx="9076395" cy="646331"/>
          </a:xfrm>
          <a:prstGeom prst="rect">
            <a:avLst/>
          </a:prstGeom>
          <a:noFill/>
          <a:ln w="9525">
            <a:noFill/>
            <a:miter lim="800000"/>
            <a:headEnd/>
            <a:tailEnd/>
          </a:ln>
        </p:spPr>
        <p:txBody>
          <a:bodyPr wrap="none">
            <a:spAutoFit/>
          </a:bodyPr>
          <a:lstStyle/>
          <a:p>
            <a:r>
              <a:rPr lang="sr-Latn-CS" sz="3600" b="1" dirty="0">
                <a:solidFill>
                  <a:srgbClr val="000066"/>
                </a:solidFill>
                <a:latin typeface="+mn-lt"/>
              </a:rPr>
              <a:t>Funkcija najvažnijih citokina urođene imunosti</a:t>
            </a:r>
            <a:endParaRPr lang="en-US" sz="3600" b="1" dirty="0">
              <a:solidFill>
                <a:srgbClr val="000066"/>
              </a:solidFill>
              <a:latin typeface="+mn-lt"/>
            </a:endParaRPr>
          </a:p>
        </p:txBody>
      </p:sp>
      <p:sp>
        <p:nvSpPr>
          <p:cNvPr id="7" name="Text Box 5"/>
          <p:cNvSpPr txBox="1">
            <a:spLocks noChangeArrowheads="1"/>
          </p:cNvSpPr>
          <p:nvPr/>
        </p:nvSpPr>
        <p:spPr bwMode="auto">
          <a:xfrm>
            <a:off x="357158" y="1428750"/>
            <a:ext cx="7298793" cy="830997"/>
          </a:xfrm>
          <a:prstGeom prst="rect">
            <a:avLst/>
          </a:prstGeom>
          <a:noFill/>
          <a:ln w="9525">
            <a:noFill/>
            <a:miter lim="800000"/>
            <a:headEnd/>
            <a:tailEnd/>
          </a:ln>
        </p:spPr>
        <p:txBody>
          <a:bodyPr wrap="none">
            <a:spAutoFit/>
          </a:bodyPr>
          <a:lstStyle/>
          <a:p>
            <a:pPr marL="457200" indent="-457200"/>
            <a:r>
              <a:rPr lang="sr-Latn-CS" sz="2400" dirty="0">
                <a:solidFill>
                  <a:srgbClr val="000072"/>
                </a:solidFill>
                <a:latin typeface="+mn-lt"/>
              </a:rPr>
              <a:t>1.  Indukcija zapaljenja – proinflamatorni citokini </a:t>
            </a:r>
          </a:p>
          <a:p>
            <a:pPr marL="457200" indent="-457200" algn="ctr"/>
            <a:r>
              <a:rPr lang="sr-Latn-CS" sz="2400" dirty="0">
                <a:solidFill>
                  <a:srgbClr val="000072"/>
                </a:solidFill>
                <a:latin typeface="+mn-lt"/>
              </a:rPr>
              <a:t>						</a:t>
            </a:r>
            <a:r>
              <a:rPr lang="sr-Latn-CS" sz="2400" dirty="0">
                <a:solidFill>
                  <a:srgbClr val="FF0000"/>
                </a:solidFill>
                <a:latin typeface="+mn-lt"/>
              </a:rPr>
              <a:t>(TNF, IL-1, hemokini...) </a:t>
            </a:r>
          </a:p>
        </p:txBody>
      </p:sp>
      <p:grpSp>
        <p:nvGrpSpPr>
          <p:cNvPr id="8" name="Group 5"/>
          <p:cNvGrpSpPr/>
          <p:nvPr/>
        </p:nvGrpSpPr>
        <p:grpSpPr>
          <a:xfrm>
            <a:off x="785786" y="2857496"/>
            <a:ext cx="7358114" cy="2786082"/>
            <a:chOff x="23750" y="1726363"/>
            <a:chExt cx="9144000" cy="2786082"/>
          </a:xfrm>
          <a:solidFill>
            <a:schemeClr val="bg1"/>
          </a:solidFill>
        </p:grpSpPr>
        <p:pic>
          <p:nvPicPr>
            <p:cNvPr id="9" name="Picture 2" descr="C:\Documents and Settings\Miša\My Documents\Abbas 4th ed prevod\Imunologija-4-prilozi\2\Imunologija 4 - prilog 2-14.jpg"/>
            <p:cNvPicPr>
              <a:picLocks noChangeAspect="1" noChangeArrowheads="1"/>
            </p:cNvPicPr>
            <p:nvPr/>
          </p:nvPicPr>
          <p:blipFill>
            <a:blip r:embed="rId2" cstate="print"/>
            <a:srcRect l="23719" b="81541"/>
            <a:stretch>
              <a:fillRect/>
            </a:stretch>
          </p:blipFill>
          <p:spPr bwMode="auto">
            <a:xfrm>
              <a:off x="71385" y="1726363"/>
              <a:ext cx="9096365" cy="2786082"/>
            </a:xfrm>
            <a:prstGeom prst="rect">
              <a:avLst/>
            </a:prstGeom>
            <a:grpFill/>
          </p:spPr>
        </p:pic>
        <p:sp>
          <p:nvSpPr>
            <p:cNvPr id="10" name="Rectangle 9"/>
            <p:cNvSpPr/>
            <p:nvPr/>
          </p:nvSpPr>
          <p:spPr>
            <a:xfrm>
              <a:off x="23750" y="3155123"/>
              <a:ext cx="285720" cy="21431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11" name="Rectangle 10"/>
            <p:cNvSpPr/>
            <p:nvPr/>
          </p:nvSpPr>
          <p:spPr>
            <a:xfrm>
              <a:off x="23750" y="3798065"/>
              <a:ext cx="428596" cy="28575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sp>
          <p:nvSpPr>
            <p:cNvPr id="12" name="Rectangle 11"/>
            <p:cNvSpPr/>
            <p:nvPr/>
          </p:nvSpPr>
          <p:spPr>
            <a:xfrm>
              <a:off x="23750" y="1726363"/>
              <a:ext cx="1285852" cy="114300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C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71406" y="357166"/>
            <a:ext cx="9076395" cy="646331"/>
          </a:xfrm>
          <a:prstGeom prst="rect">
            <a:avLst/>
          </a:prstGeom>
          <a:noFill/>
          <a:ln w="9525">
            <a:noFill/>
            <a:miter lim="800000"/>
            <a:headEnd/>
            <a:tailEnd/>
          </a:ln>
        </p:spPr>
        <p:txBody>
          <a:bodyPr wrap="none">
            <a:spAutoFit/>
          </a:bodyPr>
          <a:lstStyle/>
          <a:p>
            <a:r>
              <a:rPr lang="sr-Latn-CS" sz="3600" b="1" dirty="0">
                <a:solidFill>
                  <a:srgbClr val="000066"/>
                </a:solidFill>
                <a:latin typeface="+mn-lt"/>
              </a:rPr>
              <a:t>Funkcija najvažnijih citokina urođene imunosti</a:t>
            </a:r>
            <a:endParaRPr lang="en-US" sz="3600" b="1" dirty="0">
              <a:solidFill>
                <a:srgbClr val="000066"/>
              </a:solidFill>
              <a:latin typeface="+mn-lt"/>
            </a:endParaRPr>
          </a:p>
        </p:txBody>
      </p:sp>
      <p:sp>
        <p:nvSpPr>
          <p:cNvPr id="7" name="Text Box 5"/>
          <p:cNvSpPr txBox="1">
            <a:spLocks noChangeArrowheads="1"/>
          </p:cNvSpPr>
          <p:nvPr/>
        </p:nvSpPr>
        <p:spPr bwMode="auto">
          <a:xfrm>
            <a:off x="357159" y="1428750"/>
            <a:ext cx="7298793" cy="830997"/>
          </a:xfrm>
          <a:prstGeom prst="rect">
            <a:avLst/>
          </a:prstGeom>
          <a:noFill/>
          <a:ln w="9525">
            <a:noFill/>
            <a:miter lim="800000"/>
            <a:headEnd/>
            <a:tailEnd/>
          </a:ln>
        </p:spPr>
        <p:txBody>
          <a:bodyPr wrap="none">
            <a:spAutoFit/>
          </a:bodyPr>
          <a:lstStyle/>
          <a:p>
            <a:pPr marL="457200" indent="-457200"/>
            <a:r>
              <a:rPr lang="sr-Latn-CS" sz="2400" dirty="0">
                <a:solidFill>
                  <a:srgbClr val="000072"/>
                </a:solidFill>
                <a:latin typeface="+mn-lt"/>
              </a:rPr>
              <a:t>1.  Indukcija zapaljenja – proinflamatorni citokini </a:t>
            </a:r>
          </a:p>
          <a:p>
            <a:pPr marL="457200" indent="-457200" algn="ctr"/>
            <a:r>
              <a:rPr lang="sr-Latn-CS" sz="2400" dirty="0">
                <a:solidFill>
                  <a:srgbClr val="000072"/>
                </a:solidFill>
                <a:latin typeface="+mn-lt"/>
              </a:rPr>
              <a:t>						</a:t>
            </a:r>
            <a:r>
              <a:rPr lang="sr-Latn-CS" sz="2400" dirty="0">
                <a:solidFill>
                  <a:srgbClr val="FF0000"/>
                </a:solidFill>
                <a:latin typeface="+mn-lt"/>
              </a:rPr>
              <a:t>(TNF, IL-1, hemokini...) </a:t>
            </a:r>
          </a:p>
        </p:txBody>
      </p:sp>
      <p:sp>
        <p:nvSpPr>
          <p:cNvPr id="13" name="Text Box 4"/>
          <p:cNvSpPr txBox="1">
            <a:spLocks noChangeArrowheads="1"/>
          </p:cNvSpPr>
          <p:nvPr/>
        </p:nvSpPr>
        <p:spPr bwMode="auto">
          <a:xfrm>
            <a:off x="357158" y="2428875"/>
            <a:ext cx="8715375" cy="830997"/>
          </a:xfrm>
          <a:prstGeom prst="rect">
            <a:avLst/>
          </a:prstGeom>
          <a:noFill/>
          <a:ln w="9525">
            <a:noFill/>
            <a:miter lim="800000"/>
            <a:headEnd/>
            <a:tailEnd/>
          </a:ln>
        </p:spPr>
        <p:txBody>
          <a:bodyPr wrap="square">
            <a:spAutoFit/>
          </a:bodyPr>
          <a:lstStyle/>
          <a:p>
            <a:r>
              <a:rPr lang="sr-Latn-CS" sz="2400" dirty="0">
                <a:solidFill>
                  <a:srgbClr val="000072"/>
                </a:solidFill>
                <a:latin typeface="Calibri" pitchFamily="34" charset="0"/>
                <a:cs typeface="Calibri" pitchFamily="34" charset="0"/>
              </a:rPr>
              <a:t>2.  Stimulacija makrofaga, NK ćelija i drugih ćelija urođene imunosti </a:t>
            </a:r>
          </a:p>
          <a:p>
            <a:r>
              <a:rPr lang="sr-Latn-CS" sz="2400" dirty="0">
                <a:solidFill>
                  <a:srgbClr val="000072"/>
                </a:solidFill>
                <a:latin typeface="Calibri" pitchFamily="34" charset="0"/>
                <a:cs typeface="Calibri" pitchFamily="34" charset="0"/>
              </a:rPr>
              <a:t>				       </a:t>
            </a:r>
            <a:r>
              <a:rPr lang="sr-Latn-CS" sz="2400" dirty="0" smtClean="0">
                <a:solidFill>
                  <a:srgbClr val="000072"/>
                </a:solidFill>
                <a:latin typeface="Calibri" pitchFamily="34" charset="0"/>
                <a:cs typeface="Calibri" pitchFamily="34" charset="0"/>
              </a:rPr>
              <a:t>   </a:t>
            </a:r>
            <a:r>
              <a:rPr lang="sr-Latn-CS" sz="2400" dirty="0">
                <a:solidFill>
                  <a:srgbClr val="FF0000"/>
                </a:solidFill>
                <a:latin typeface="Calibri" pitchFamily="34" charset="0"/>
                <a:cs typeface="Calibri" pitchFamily="34" charset="0"/>
              </a:rPr>
              <a:t>(</a:t>
            </a:r>
            <a:r>
              <a:rPr lang="sr-Latn-CS" sz="2400" dirty="0" smtClean="0">
                <a:solidFill>
                  <a:srgbClr val="FF0000"/>
                </a:solidFill>
                <a:latin typeface="Calibri" pitchFamily="34" charset="0"/>
                <a:cs typeface="Calibri" pitchFamily="34" charset="0"/>
              </a:rPr>
              <a:t>IL-12 i IFN-</a:t>
            </a:r>
            <a:r>
              <a:rPr lang="el-GR" sz="2400" dirty="0" smtClean="0">
                <a:solidFill>
                  <a:srgbClr val="FF0000"/>
                </a:solidFill>
                <a:latin typeface="Calibri" pitchFamily="34" charset="0"/>
                <a:cs typeface="Calibri" pitchFamily="34" charset="0"/>
              </a:rPr>
              <a:t>γ</a:t>
            </a:r>
            <a:r>
              <a:rPr lang="en-US" sz="2400" dirty="0" smtClean="0">
                <a:solidFill>
                  <a:srgbClr val="FF0000"/>
                </a:solidFill>
                <a:latin typeface="Calibri" pitchFamily="34" charset="0"/>
                <a:cs typeface="Calibri" pitchFamily="34" charset="0"/>
              </a:rPr>
              <a:t>)</a:t>
            </a:r>
            <a:endParaRPr lang="en-US" sz="2400" dirty="0">
              <a:solidFill>
                <a:srgbClr val="FF0000"/>
              </a:solidFill>
              <a:latin typeface="Calibri" pitchFamily="34" charset="0"/>
              <a:cs typeface="Calibri" pitchFamily="34" charset="0"/>
            </a:endParaRPr>
          </a:p>
        </p:txBody>
      </p:sp>
      <p:pic>
        <p:nvPicPr>
          <p:cNvPr id="4098" name="Picture 2" descr="F:\Abbas 4th ed prevod\Imunologija-4-prilozi\2\Imunologija 4 - prilog 2-11.jpg"/>
          <p:cNvPicPr>
            <a:picLocks noChangeAspect="1" noChangeArrowheads="1"/>
          </p:cNvPicPr>
          <p:nvPr/>
        </p:nvPicPr>
        <p:blipFill>
          <a:blip r:embed="rId2" cstate="print"/>
          <a:srcRect t="52223"/>
          <a:stretch>
            <a:fillRect/>
          </a:stretch>
        </p:blipFill>
        <p:spPr bwMode="auto">
          <a:xfrm>
            <a:off x="1142976" y="3202240"/>
            <a:ext cx="6072230" cy="3436713"/>
          </a:xfrm>
          <a:prstGeom prst="rect">
            <a:avLst/>
          </a:prstGeom>
          <a:noFill/>
        </p:spPr>
      </p:pic>
      <p:sp>
        <p:nvSpPr>
          <p:cNvPr id="14" name="Rectangle 13"/>
          <p:cNvSpPr/>
          <p:nvPr/>
        </p:nvSpPr>
        <p:spPr>
          <a:xfrm>
            <a:off x="928662" y="3130802"/>
            <a:ext cx="642942"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C:\Documents and Settings\Miša\My Documents\Abbas 4th ed prevod\Imunologija-4-prilozi\2\Imunologija 4 - prilog 2-12.jpg"/>
          <p:cNvPicPr>
            <a:picLocks noChangeAspect="1" noChangeArrowheads="1"/>
          </p:cNvPicPr>
          <p:nvPr/>
        </p:nvPicPr>
        <p:blipFill>
          <a:blip r:embed="rId3" cstate="print"/>
          <a:srcRect l="29069" t="6230" r="57801" b="86963"/>
          <a:stretch>
            <a:fillRect/>
          </a:stretch>
        </p:blipFill>
        <p:spPr bwMode="auto">
          <a:xfrm>
            <a:off x="285720" y="3643314"/>
            <a:ext cx="1143008" cy="430067"/>
          </a:xfrm>
          <a:prstGeom prst="rect">
            <a:avLst/>
          </a:prstGeom>
          <a:noFill/>
        </p:spPr>
      </p:pic>
      <p:grpSp>
        <p:nvGrpSpPr>
          <p:cNvPr id="42" name="Group 41"/>
          <p:cNvGrpSpPr/>
          <p:nvPr/>
        </p:nvGrpSpPr>
        <p:grpSpPr>
          <a:xfrm>
            <a:off x="1495396" y="3152781"/>
            <a:ext cx="1147778" cy="1214446"/>
            <a:chOff x="1495396" y="3152781"/>
            <a:chExt cx="1147778" cy="1214446"/>
          </a:xfrm>
          <a:solidFill>
            <a:schemeClr val="bg1"/>
          </a:solidFill>
        </p:grpSpPr>
        <p:sp>
          <p:nvSpPr>
            <p:cNvPr id="16" name="Rectangle 15"/>
            <p:cNvSpPr/>
            <p:nvPr/>
          </p:nvSpPr>
          <p:spPr>
            <a:xfrm>
              <a:off x="1495396" y="3152781"/>
              <a:ext cx="871559" cy="110966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24017" y="4224351"/>
              <a:ext cx="71438" cy="1428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143094" y="4224351"/>
              <a:ext cx="71438" cy="1428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285984" y="3214686"/>
              <a:ext cx="357190" cy="35719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357422" y="3500438"/>
              <a:ext cx="71438" cy="42862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2487852" y="3214686"/>
            <a:ext cx="3298594" cy="1428760"/>
            <a:chOff x="2487852" y="3214686"/>
            <a:chExt cx="3298594" cy="1428760"/>
          </a:xfrm>
        </p:grpSpPr>
        <p:grpSp>
          <p:nvGrpSpPr>
            <p:cNvPr id="47" name="Group 46"/>
            <p:cNvGrpSpPr/>
            <p:nvPr/>
          </p:nvGrpSpPr>
          <p:grpSpPr>
            <a:xfrm>
              <a:off x="2487852" y="3214686"/>
              <a:ext cx="3298594" cy="1276351"/>
              <a:chOff x="2487852" y="3214686"/>
              <a:chExt cx="3298594" cy="1276351"/>
            </a:xfrm>
          </p:grpSpPr>
          <p:grpSp>
            <p:nvGrpSpPr>
              <p:cNvPr id="44" name="Group 43"/>
              <p:cNvGrpSpPr/>
              <p:nvPr/>
            </p:nvGrpSpPr>
            <p:grpSpPr>
              <a:xfrm>
                <a:off x="2643174" y="3214686"/>
                <a:ext cx="3143272" cy="1276351"/>
                <a:chOff x="2643174" y="3214686"/>
                <a:chExt cx="3143272" cy="1276351"/>
              </a:xfrm>
            </p:grpSpPr>
            <p:sp>
              <p:nvSpPr>
                <p:cNvPr id="17" name="Rectangle 16"/>
                <p:cNvSpPr/>
                <p:nvPr/>
              </p:nvSpPr>
              <p:spPr>
                <a:xfrm>
                  <a:off x="2643174" y="3286124"/>
                  <a:ext cx="1504755" cy="744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32669" y="3214686"/>
                  <a:ext cx="2153777" cy="1214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88656" y="4118643"/>
                  <a:ext cx="364789" cy="372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p:cNvSpPr/>
              <p:nvPr/>
            </p:nvSpPr>
            <p:spPr>
              <a:xfrm>
                <a:off x="2487852" y="3643314"/>
                <a:ext cx="428628"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357686" y="4286256"/>
              <a:ext cx="571504"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643306" y="4500570"/>
            <a:ext cx="3929090" cy="2143140"/>
            <a:chOff x="3643306" y="4500570"/>
            <a:chExt cx="3929090" cy="2143140"/>
          </a:xfrm>
        </p:grpSpPr>
        <p:grpSp>
          <p:nvGrpSpPr>
            <p:cNvPr id="29" name="Group 28"/>
            <p:cNvGrpSpPr/>
            <p:nvPr/>
          </p:nvGrpSpPr>
          <p:grpSpPr>
            <a:xfrm>
              <a:off x="3643306" y="4714884"/>
              <a:ext cx="3929090" cy="1928826"/>
              <a:chOff x="3643306" y="4500570"/>
              <a:chExt cx="3929090" cy="2143140"/>
            </a:xfrm>
            <a:solidFill>
              <a:schemeClr val="bg1"/>
            </a:solidFill>
          </p:grpSpPr>
          <p:sp>
            <p:nvSpPr>
              <p:cNvPr id="25" name="Rectangle 24"/>
              <p:cNvSpPr/>
              <p:nvPr/>
            </p:nvSpPr>
            <p:spPr>
              <a:xfrm>
                <a:off x="3643306" y="4500570"/>
                <a:ext cx="928694" cy="92869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357818" y="4500570"/>
                <a:ext cx="1071570" cy="100013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500562" y="4500570"/>
                <a:ext cx="2786082" cy="111125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286248" y="5429264"/>
                <a:ext cx="3286148" cy="121444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3714744" y="4500570"/>
              <a:ext cx="680275"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429256" y="4500570"/>
              <a:ext cx="785818"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71406" y="357166"/>
            <a:ext cx="9076395" cy="646331"/>
          </a:xfrm>
          <a:prstGeom prst="rect">
            <a:avLst/>
          </a:prstGeom>
          <a:noFill/>
          <a:ln w="9525">
            <a:noFill/>
            <a:miter lim="800000"/>
            <a:headEnd/>
            <a:tailEnd/>
          </a:ln>
        </p:spPr>
        <p:txBody>
          <a:bodyPr wrap="none">
            <a:spAutoFit/>
          </a:bodyPr>
          <a:lstStyle/>
          <a:p>
            <a:r>
              <a:rPr lang="sr-Latn-CS" sz="3600" b="1" dirty="0">
                <a:solidFill>
                  <a:srgbClr val="000066"/>
                </a:solidFill>
                <a:latin typeface="+mn-lt"/>
              </a:rPr>
              <a:t>Funkcija najvažnijih citokina urođene imunosti</a:t>
            </a:r>
            <a:endParaRPr lang="en-US" sz="3600" b="1" dirty="0">
              <a:solidFill>
                <a:srgbClr val="000066"/>
              </a:solidFill>
              <a:latin typeface="+mn-lt"/>
            </a:endParaRPr>
          </a:p>
        </p:txBody>
      </p:sp>
      <p:sp>
        <p:nvSpPr>
          <p:cNvPr id="7" name="Text Box 5"/>
          <p:cNvSpPr txBox="1">
            <a:spLocks noChangeArrowheads="1"/>
          </p:cNvSpPr>
          <p:nvPr/>
        </p:nvSpPr>
        <p:spPr bwMode="auto">
          <a:xfrm>
            <a:off x="357158" y="1428750"/>
            <a:ext cx="7298793" cy="830997"/>
          </a:xfrm>
          <a:prstGeom prst="rect">
            <a:avLst/>
          </a:prstGeom>
          <a:noFill/>
          <a:ln w="9525">
            <a:noFill/>
            <a:miter lim="800000"/>
            <a:headEnd/>
            <a:tailEnd/>
          </a:ln>
        </p:spPr>
        <p:txBody>
          <a:bodyPr wrap="none">
            <a:spAutoFit/>
          </a:bodyPr>
          <a:lstStyle/>
          <a:p>
            <a:pPr marL="457200" indent="-457200"/>
            <a:r>
              <a:rPr lang="sr-Latn-CS" sz="2400" dirty="0">
                <a:solidFill>
                  <a:srgbClr val="000072"/>
                </a:solidFill>
                <a:latin typeface="+mn-lt"/>
              </a:rPr>
              <a:t>1.  Indukcija zapaljenja – proinflamatorni citokini </a:t>
            </a:r>
          </a:p>
          <a:p>
            <a:pPr marL="457200" indent="-457200" algn="ctr"/>
            <a:r>
              <a:rPr lang="sr-Latn-CS" sz="2400" dirty="0">
                <a:solidFill>
                  <a:srgbClr val="000072"/>
                </a:solidFill>
                <a:latin typeface="+mn-lt"/>
              </a:rPr>
              <a:t>						</a:t>
            </a:r>
            <a:r>
              <a:rPr lang="sr-Latn-CS" sz="2400" dirty="0">
                <a:solidFill>
                  <a:srgbClr val="FF0000"/>
                </a:solidFill>
                <a:latin typeface="+mn-lt"/>
              </a:rPr>
              <a:t>(TNF, IL-1, hemokini...) </a:t>
            </a:r>
          </a:p>
        </p:txBody>
      </p:sp>
      <p:sp>
        <p:nvSpPr>
          <p:cNvPr id="13" name="Text Box 4"/>
          <p:cNvSpPr txBox="1">
            <a:spLocks noChangeArrowheads="1"/>
          </p:cNvSpPr>
          <p:nvPr/>
        </p:nvSpPr>
        <p:spPr bwMode="auto">
          <a:xfrm>
            <a:off x="357158" y="2428875"/>
            <a:ext cx="8715375" cy="830997"/>
          </a:xfrm>
          <a:prstGeom prst="rect">
            <a:avLst/>
          </a:prstGeom>
          <a:noFill/>
          <a:ln w="9525">
            <a:noFill/>
            <a:miter lim="800000"/>
            <a:headEnd/>
            <a:tailEnd/>
          </a:ln>
        </p:spPr>
        <p:txBody>
          <a:bodyPr wrap="square">
            <a:spAutoFit/>
          </a:bodyPr>
          <a:lstStyle/>
          <a:p>
            <a:r>
              <a:rPr lang="sr-Latn-CS" sz="2400" dirty="0">
                <a:solidFill>
                  <a:srgbClr val="000072"/>
                </a:solidFill>
                <a:latin typeface="Calibri" pitchFamily="34" charset="0"/>
                <a:cs typeface="Calibri" pitchFamily="34" charset="0"/>
              </a:rPr>
              <a:t>2.  Stimulacija makrofaga, NK ćelija i drugih ćelija urođene imunosti </a:t>
            </a:r>
          </a:p>
          <a:p>
            <a:r>
              <a:rPr lang="sr-Latn-CS" sz="2400" dirty="0">
                <a:solidFill>
                  <a:srgbClr val="000072"/>
                </a:solidFill>
                <a:latin typeface="Calibri" pitchFamily="34" charset="0"/>
                <a:cs typeface="Calibri" pitchFamily="34" charset="0"/>
              </a:rPr>
              <a:t>				       </a:t>
            </a:r>
            <a:r>
              <a:rPr lang="sr-Latn-CS" sz="2400" dirty="0" smtClean="0">
                <a:solidFill>
                  <a:srgbClr val="000072"/>
                </a:solidFill>
                <a:latin typeface="Calibri" pitchFamily="34" charset="0"/>
                <a:cs typeface="Calibri" pitchFamily="34" charset="0"/>
              </a:rPr>
              <a:t>   </a:t>
            </a:r>
            <a:r>
              <a:rPr lang="sr-Latn-CS" sz="2400" dirty="0">
                <a:solidFill>
                  <a:srgbClr val="FF0000"/>
                </a:solidFill>
                <a:latin typeface="Calibri" pitchFamily="34" charset="0"/>
                <a:cs typeface="Calibri" pitchFamily="34" charset="0"/>
              </a:rPr>
              <a:t>(</a:t>
            </a:r>
            <a:r>
              <a:rPr lang="sr-Latn-CS" sz="2400" dirty="0" smtClean="0">
                <a:solidFill>
                  <a:srgbClr val="FF0000"/>
                </a:solidFill>
                <a:latin typeface="Calibri" pitchFamily="34" charset="0"/>
                <a:cs typeface="Calibri" pitchFamily="34" charset="0"/>
              </a:rPr>
              <a:t>IL-12 i IFN-</a:t>
            </a:r>
            <a:r>
              <a:rPr lang="el-GR" sz="2400" dirty="0" smtClean="0">
                <a:solidFill>
                  <a:srgbClr val="FF0000"/>
                </a:solidFill>
                <a:latin typeface="Calibri" pitchFamily="34" charset="0"/>
                <a:cs typeface="Calibri" pitchFamily="34" charset="0"/>
              </a:rPr>
              <a:t>γ</a:t>
            </a:r>
            <a:r>
              <a:rPr lang="en-US" sz="2400" dirty="0" smtClean="0">
                <a:solidFill>
                  <a:srgbClr val="FF0000"/>
                </a:solidFill>
                <a:latin typeface="Calibri" pitchFamily="34" charset="0"/>
                <a:cs typeface="Calibri" pitchFamily="34" charset="0"/>
              </a:rPr>
              <a:t>)</a:t>
            </a:r>
            <a:endParaRPr lang="en-US" sz="2400" dirty="0">
              <a:solidFill>
                <a:srgbClr val="FF0000"/>
              </a:solidFill>
              <a:latin typeface="Calibri" pitchFamily="34" charset="0"/>
              <a:cs typeface="Calibri" pitchFamily="34" charset="0"/>
            </a:endParaRPr>
          </a:p>
        </p:txBody>
      </p:sp>
      <p:sp>
        <p:nvSpPr>
          <p:cNvPr id="5" name="Text Box 4"/>
          <p:cNvSpPr txBox="1">
            <a:spLocks noChangeArrowheads="1"/>
          </p:cNvSpPr>
          <p:nvPr/>
        </p:nvSpPr>
        <p:spPr bwMode="auto">
          <a:xfrm>
            <a:off x="357158" y="3500438"/>
            <a:ext cx="8715375" cy="830997"/>
          </a:xfrm>
          <a:prstGeom prst="rect">
            <a:avLst/>
          </a:prstGeom>
          <a:noFill/>
          <a:ln w="9525">
            <a:noFill/>
            <a:miter lim="800000"/>
            <a:headEnd/>
            <a:tailEnd/>
          </a:ln>
        </p:spPr>
        <p:txBody>
          <a:bodyPr>
            <a:spAutoFit/>
          </a:bodyPr>
          <a:lstStyle/>
          <a:p>
            <a:r>
              <a:rPr lang="sr-Latn-CS" sz="2400" dirty="0">
                <a:solidFill>
                  <a:srgbClr val="000072"/>
                </a:solidFill>
                <a:latin typeface="Calibri" pitchFamily="34" charset="0"/>
                <a:cs typeface="Calibri" pitchFamily="34" charset="0"/>
              </a:rPr>
              <a:t>3.  Antivirusno dejstvo – odbrana od virusa</a:t>
            </a:r>
          </a:p>
          <a:p>
            <a:r>
              <a:rPr lang="sr-Latn-CS" sz="2400" dirty="0">
                <a:solidFill>
                  <a:srgbClr val="000072"/>
                </a:solidFill>
                <a:latin typeface="Calibri" pitchFamily="34" charset="0"/>
                <a:cs typeface="Calibri" pitchFamily="34" charset="0"/>
              </a:rPr>
              <a:t>			      	      </a:t>
            </a:r>
            <a:r>
              <a:rPr lang="sr-Latn-CS" sz="2400" dirty="0" smtClean="0">
                <a:solidFill>
                  <a:srgbClr val="000072"/>
                </a:solidFill>
                <a:latin typeface="Calibri" pitchFamily="34" charset="0"/>
                <a:cs typeface="Calibri" pitchFamily="34" charset="0"/>
              </a:rPr>
              <a:t>    </a:t>
            </a:r>
            <a:r>
              <a:rPr lang="sr-Latn-CS" sz="2400" dirty="0">
                <a:solidFill>
                  <a:srgbClr val="FF0000"/>
                </a:solidFill>
                <a:latin typeface="Calibri" pitchFamily="34" charset="0"/>
                <a:cs typeface="Calibri" pitchFamily="34" charset="0"/>
              </a:rPr>
              <a:t>Interferoni tip I (IFN-</a:t>
            </a:r>
            <a:r>
              <a:rPr lang="el-GR" sz="2400" dirty="0">
                <a:solidFill>
                  <a:srgbClr val="FF0000"/>
                </a:solidFill>
                <a:latin typeface="Calibri" pitchFamily="34" charset="0"/>
                <a:cs typeface="Calibri" pitchFamily="34" charset="0"/>
              </a:rPr>
              <a:t>α</a:t>
            </a:r>
            <a:r>
              <a:rPr lang="sr-Latn-CS" sz="2400" dirty="0">
                <a:solidFill>
                  <a:srgbClr val="FF0000"/>
                </a:solidFill>
                <a:latin typeface="Calibri" pitchFamily="34" charset="0"/>
                <a:cs typeface="Calibri" pitchFamily="34" charset="0"/>
              </a:rPr>
              <a:t> i IFN-</a:t>
            </a:r>
            <a:r>
              <a:rPr lang="el-GR" sz="2400" dirty="0">
                <a:solidFill>
                  <a:srgbClr val="FF0000"/>
                </a:solidFill>
                <a:latin typeface="Calibri" pitchFamily="34" charset="0"/>
                <a:cs typeface="Calibri" pitchFamily="34" charset="0"/>
              </a:rPr>
              <a:t>β</a:t>
            </a:r>
            <a:r>
              <a:rPr lang="en-US" sz="2400" dirty="0">
                <a:solidFill>
                  <a:srgbClr val="FF0000"/>
                </a:solidFill>
                <a:latin typeface="Calibri" pitchFamily="34" charset="0"/>
                <a:cs typeface="Calibri" pitchFamily="34" charset="0"/>
              </a:rPr>
              <a:t>)</a:t>
            </a:r>
          </a:p>
        </p:txBody>
      </p:sp>
      <p:sp>
        <p:nvSpPr>
          <p:cNvPr id="6" name="Text Box 4"/>
          <p:cNvSpPr txBox="1">
            <a:spLocks noChangeArrowheads="1"/>
          </p:cNvSpPr>
          <p:nvPr/>
        </p:nvSpPr>
        <p:spPr bwMode="auto">
          <a:xfrm>
            <a:off x="439738" y="4500570"/>
            <a:ext cx="8561387" cy="400110"/>
          </a:xfrm>
          <a:prstGeom prst="rect">
            <a:avLst/>
          </a:prstGeom>
          <a:noFill/>
          <a:ln w="9525">
            <a:noFill/>
            <a:miter lim="800000"/>
            <a:headEnd/>
            <a:tailEnd/>
          </a:ln>
        </p:spPr>
        <p:txBody>
          <a:bodyPr>
            <a:spAutoFit/>
          </a:bodyPr>
          <a:lstStyle/>
          <a:p>
            <a:r>
              <a:rPr lang="sr-Latn-CS" sz="2000" dirty="0" smtClean="0">
                <a:solidFill>
                  <a:srgbClr val="000072"/>
                </a:solidFill>
                <a:latin typeface="Calibri" pitchFamily="34" charset="0"/>
                <a:cs typeface="Calibri" pitchFamily="34" charset="0"/>
              </a:rPr>
              <a:t>Terapija </a:t>
            </a:r>
            <a:r>
              <a:rPr lang="sr-Latn-CS" sz="2000" dirty="0">
                <a:solidFill>
                  <a:srgbClr val="000072"/>
                </a:solidFill>
                <a:latin typeface="Calibri" pitchFamily="34" charset="0"/>
                <a:cs typeface="Calibri" pitchFamily="34" charset="0"/>
              </a:rPr>
              <a:t>pojedinih virusnih infekcija – npr. IFN-</a:t>
            </a:r>
            <a:r>
              <a:rPr lang="el-GR" sz="2000" dirty="0">
                <a:solidFill>
                  <a:srgbClr val="000072"/>
                </a:solidFill>
                <a:latin typeface="Calibri" pitchFamily="34" charset="0"/>
                <a:cs typeface="Calibri" pitchFamily="34" charset="0"/>
              </a:rPr>
              <a:t>α</a:t>
            </a:r>
            <a:r>
              <a:rPr lang="sr-Latn-CS" sz="2000" dirty="0">
                <a:solidFill>
                  <a:srgbClr val="000072"/>
                </a:solidFill>
                <a:latin typeface="Calibri" pitchFamily="34" charset="0"/>
                <a:cs typeface="Calibri" pitchFamily="34" charset="0"/>
              </a:rPr>
              <a:t> u hepatitisu izazavanom HCV</a:t>
            </a:r>
            <a:endParaRPr lang="en-US" sz="2000"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71406" y="357166"/>
            <a:ext cx="9076395" cy="646331"/>
          </a:xfrm>
          <a:prstGeom prst="rect">
            <a:avLst/>
          </a:prstGeom>
          <a:noFill/>
          <a:ln w="9525">
            <a:noFill/>
            <a:miter lim="800000"/>
            <a:headEnd/>
            <a:tailEnd/>
          </a:ln>
        </p:spPr>
        <p:txBody>
          <a:bodyPr wrap="none">
            <a:spAutoFit/>
          </a:bodyPr>
          <a:lstStyle/>
          <a:p>
            <a:r>
              <a:rPr lang="sr-Latn-CS" sz="3600" b="1" dirty="0">
                <a:solidFill>
                  <a:srgbClr val="000066"/>
                </a:solidFill>
                <a:latin typeface="+mn-lt"/>
              </a:rPr>
              <a:t>Funkcija najvažnijih citokina urođene imunosti</a:t>
            </a:r>
            <a:endParaRPr lang="en-US" sz="3600" b="1" dirty="0">
              <a:solidFill>
                <a:srgbClr val="000066"/>
              </a:solidFill>
              <a:latin typeface="+mn-lt"/>
            </a:endParaRPr>
          </a:p>
        </p:txBody>
      </p:sp>
      <p:sp>
        <p:nvSpPr>
          <p:cNvPr id="7" name="Text Box 5"/>
          <p:cNvSpPr txBox="1">
            <a:spLocks noChangeArrowheads="1"/>
          </p:cNvSpPr>
          <p:nvPr/>
        </p:nvSpPr>
        <p:spPr bwMode="auto">
          <a:xfrm>
            <a:off x="357158" y="1428750"/>
            <a:ext cx="7298793" cy="830997"/>
          </a:xfrm>
          <a:prstGeom prst="rect">
            <a:avLst/>
          </a:prstGeom>
          <a:noFill/>
          <a:ln w="9525">
            <a:noFill/>
            <a:miter lim="800000"/>
            <a:headEnd/>
            <a:tailEnd/>
          </a:ln>
        </p:spPr>
        <p:txBody>
          <a:bodyPr wrap="none">
            <a:spAutoFit/>
          </a:bodyPr>
          <a:lstStyle/>
          <a:p>
            <a:pPr marL="457200" indent="-457200"/>
            <a:r>
              <a:rPr lang="sr-Latn-CS" sz="2400" dirty="0">
                <a:solidFill>
                  <a:srgbClr val="000072"/>
                </a:solidFill>
                <a:latin typeface="+mn-lt"/>
              </a:rPr>
              <a:t>1.  Indukcija zapaljenja – proinflamatorni citokini </a:t>
            </a:r>
          </a:p>
          <a:p>
            <a:pPr marL="457200" indent="-457200" algn="ctr"/>
            <a:r>
              <a:rPr lang="sr-Latn-CS" sz="2400" dirty="0">
                <a:solidFill>
                  <a:srgbClr val="000072"/>
                </a:solidFill>
                <a:latin typeface="+mn-lt"/>
              </a:rPr>
              <a:t>						</a:t>
            </a:r>
            <a:r>
              <a:rPr lang="sr-Latn-CS" sz="2400" dirty="0">
                <a:solidFill>
                  <a:srgbClr val="FF0000"/>
                </a:solidFill>
                <a:latin typeface="+mn-lt"/>
              </a:rPr>
              <a:t>(TNF, IL-1, hemokini...) </a:t>
            </a:r>
          </a:p>
        </p:txBody>
      </p:sp>
      <p:sp>
        <p:nvSpPr>
          <p:cNvPr id="13" name="Text Box 4"/>
          <p:cNvSpPr txBox="1">
            <a:spLocks noChangeArrowheads="1"/>
          </p:cNvSpPr>
          <p:nvPr/>
        </p:nvSpPr>
        <p:spPr bwMode="auto">
          <a:xfrm>
            <a:off x="357158" y="2428875"/>
            <a:ext cx="8715375" cy="830997"/>
          </a:xfrm>
          <a:prstGeom prst="rect">
            <a:avLst/>
          </a:prstGeom>
          <a:noFill/>
          <a:ln w="9525">
            <a:noFill/>
            <a:miter lim="800000"/>
            <a:headEnd/>
            <a:tailEnd/>
          </a:ln>
        </p:spPr>
        <p:txBody>
          <a:bodyPr wrap="square">
            <a:spAutoFit/>
          </a:bodyPr>
          <a:lstStyle/>
          <a:p>
            <a:r>
              <a:rPr lang="sr-Latn-CS" sz="2400" dirty="0">
                <a:solidFill>
                  <a:srgbClr val="000072"/>
                </a:solidFill>
                <a:latin typeface="Calibri" pitchFamily="34" charset="0"/>
                <a:cs typeface="Calibri" pitchFamily="34" charset="0"/>
              </a:rPr>
              <a:t>2.  Stimulacija makrofaga, NK ćelija i drugih ćelija urođene imunosti </a:t>
            </a:r>
          </a:p>
          <a:p>
            <a:r>
              <a:rPr lang="sr-Latn-CS" sz="2400" dirty="0">
                <a:solidFill>
                  <a:srgbClr val="000072"/>
                </a:solidFill>
                <a:latin typeface="Calibri" pitchFamily="34" charset="0"/>
                <a:cs typeface="Calibri" pitchFamily="34" charset="0"/>
              </a:rPr>
              <a:t>				       </a:t>
            </a:r>
            <a:r>
              <a:rPr lang="sr-Latn-CS" sz="2400" dirty="0" smtClean="0">
                <a:solidFill>
                  <a:srgbClr val="000072"/>
                </a:solidFill>
                <a:latin typeface="Calibri" pitchFamily="34" charset="0"/>
                <a:cs typeface="Calibri" pitchFamily="34" charset="0"/>
              </a:rPr>
              <a:t>   </a:t>
            </a:r>
            <a:r>
              <a:rPr lang="sr-Latn-CS" sz="2400" dirty="0">
                <a:solidFill>
                  <a:srgbClr val="FF0000"/>
                </a:solidFill>
                <a:latin typeface="Calibri" pitchFamily="34" charset="0"/>
                <a:cs typeface="Calibri" pitchFamily="34" charset="0"/>
              </a:rPr>
              <a:t>(</a:t>
            </a:r>
            <a:r>
              <a:rPr lang="sr-Latn-CS" sz="2400" dirty="0" smtClean="0">
                <a:solidFill>
                  <a:srgbClr val="FF0000"/>
                </a:solidFill>
                <a:latin typeface="Calibri" pitchFamily="34" charset="0"/>
                <a:cs typeface="Calibri" pitchFamily="34" charset="0"/>
              </a:rPr>
              <a:t>IL-12 i IFN-</a:t>
            </a:r>
            <a:r>
              <a:rPr lang="el-GR" sz="2400" dirty="0" smtClean="0">
                <a:solidFill>
                  <a:srgbClr val="FF0000"/>
                </a:solidFill>
                <a:latin typeface="Calibri" pitchFamily="34" charset="0"/>
                <a:cs typeface="Calibri" pitchFamily="34" charset="0"/>
              </a:rPr>
              <a:t>γ</a:t>
            </a:r>
            <a:r>
              <a:rPr lang="en-US" sz="2400" dirty="0" smtClean="0">
                <a:solidFill>
                  <a:srgbClr val="FF0000"/>
                </a:solidFill>
                <a:latin typeface="Calibri" pitchFamily="34" charset="0"/>
                <a:cs typeface="Calibri" pitchFamily="34" charset="0"/>
              </a:rPr>
              <a:t>)</a:t>
            </a:r>
            <a:endParaRPr lang="en-US" sz="2400" dirty="0">
              <a:solidFill>
                <a:srgbClr val="FF0000"/>
              </a:solidFill>
              <a:latin typeface="Calibri" pitchFamily="34" charset="0"/>
              <a:cs typeface="Calibri" pitchFamily="34" charset="0"/>
            </a:endParaRPr>
          </a:p>
        </p:txBody>
      </p:sp>
      <p:sp>
        <p:nvSpPr>
          <p:cNvPr id="5" name="Text Box 4"/>
          <p:cNvSpPr txBox="1">
            <a:spLocks noChangeArrowheads="1"/>
          </p:cNvSpPr>
          <p:nvPr/>
        </p:nvSpPr>
        <p:spPr bwMode="auto">
          <a:xfrm>
            <a:off x="357158" y="3500438"/>
            <a:ext cx="8715375" cy="830997"/>
          </a:xfrm>
          <a:prstGeom prst="rect">
            <a:avLst/>
          </a:prstGeom>
          <a:noFill/>
          <a:ln w="9525">
            <a:noFill/>
            <a:miter lim="800000"/>
            <a:headEnd/>
            <a:tailEnd/>
          </a:ln>
        </p:spPr>
        <p:txBody>
          <a:bodyPr>
            <a:spAutoFit/>
          </a:bodyPr>
          <a:lstStyle/>
          <a:p>
            <a:r>
              <a:rPr lang="sr-Latn-CS" sz="2400" dirty="0">
                <a:solidFill>
                  <a:srgbClr val="000072"/>
                </a:solidFill>
                <a:latin typeface="Calibri" pitchFamily="34" charset="0"/>
                <a:cs typeface="Calibri" pitchFamily="34" charset="0"/>
              </a:rPr>
              <a:t>3.  Antivirusno dejstvo – odbrana od virusa</a:t>
            </a:r>
          </a:p>
          <a:p>
            <a:r>
              <a:rPr lang="sr-Latn-CS" sz="2400" dirty="0">
                <a:solidFill>
                  <a:srgbClr val="000072"/>
                </a:solidFill>
                <a:latin typeface="Calibri" pitchFamily="34" charset="0"/>
                <a:cs typeface="Calibri" pitchFamily="34" charset="0"/>
              </a:rPr>
              <a:t>			      	       </a:t>
            </a:r>
            <a:r>
              <a:rPr lang="sr-Latn-CS" sz="2400" dirty="0" smtClean="0">
                <a:solidFill>
                  <a:srgbClr val="000072"/>
                </a:solidFill>
                <a:latin typeface="Calibri" pitchFamily="34" charset="0"/>
                <a:cs typeface="Calibri" pitchFamily="34" charset="0"/>
              </a:rPr>
              <a:t>   </a:t>
            </a:r>
            <a:r>
              <a:rPr lang="sr-Latn-CS" sz="2400" dirty="0">
                <a:solidFill>
                  <a:srgbClr val="FF0000"/>
                </a:solidFill>
                <a:latin typeface="Calibri" pitchFamily="34" charset="0"/>
                <a:cs typeface="Calibri" pitchFamily="34" charset="0"/>
              </a:rPr>
              <a:t>Interferoni tip I (IFN-</a:t>
            </a:r>
            <a:r>
              <a:rPr lang="el-GR" sz="2400" dirty="0">
                <a:solidFill>
                  <a:srgbClr val="FF0000"/>
                </a:solidFill>
                <a:latin typeface="Calibri" pitchFamily="34" charset="0"/>
                <a:cs typeface="Calibri" pitchFamily="34" charset="0"/>
              </a:rPr>
              <a:t>α</a:t>
            </a:r>
            <a:r>
              <a:rPr lang="sr-Latn-CS" sz="2400" dirty="0">
                <a:solidFill>
                  <a:srgbClr val="FF0000"/>
                </a:solidFill>
                <a:latin typeface="Calibri" pitchFamily="34" charset="0"/>
                <a:cs typeface="Calibri" pitchFamily="34" charset="0"/>
              </a:rPr>
              <a:t> i IFN-</a:t>
            </a:r>
            <a:r>
              <a:rPr lang="el-GR" sz="2400" dirty="0">
                <a:solidFill>
                  <a:srgbClr val="FF0000"/>
                </a:solidFill>
                <a:latin typeface="Calibri" pitchFamily="34" charset="0"/>
                <a:cs typeface="Calibri" pitchFamily="34" charset="0"/>
              </a:rPr>
              <a:t>β</a:t>
            </a:r>
            <a:r>
              <a:rPr lang="en-US" sz="2400" dirty="0">
                <a:solidFill>
                  <a:srgbClr val="FF0000"/>
                </a:solidFill>
                <a:latin typeface="Calibri" pitchFamily="34" charset="0"/>
                <a:cs typeface="Calibri" pitchFamily="34" charset="0"/>
              </a:rPr>
              <a:t>)</a:t>
            </a:r>
          </a:p>
        </p:txBody>
      </p:sp>
      <p:sp>
        <p:nvSpPr>
          <p:cNvPr id="8" name="Text Box 4"/>
          <p:cNvSpPr txBox="1">
            <a:spLocks noChangeArrowheads="1"/>
          </p:cNvSpPr>
          <p:nvPr/>
        </p:nvSpPr>
        <p:spPr bwMode="auto">
          <a:xfrm>
            <a:off x="439738" y="4572000"/>
            <a:ext cx="8358187" cy="830997"/>
          </a:xfrm>
          <a:prstGeom prst="rect">
            <a:avLst/>
          </a:prstGeom>
          <a:noFill/>
          <a:ln w="9525">
            <a:noFill/>
            <a:miter lim="800000"/>
            <a:headEnd/>
            <a:tailEnd/>
          </a:ln>
        </p:spPr>
        <p:txBody>
          <a:bodyPr>
            <a:spAutoFit/>
          </a:bodyPr>
          <a:lstStyle/>
          <a:p>
            <a:r>
              <a:rPr lang="sr-Latn-CS" sz="2400" dirty="0">
                <a:solidFill>
                  <a:srgbClr val="000072"/>
                </a:solidFill>
                <a:latin typeface="Calibri" pitchFamily="34" charset="0"/>
                <a:cs typeface="Calibri" pitchFamily="34" charset="0"/>
              </a:rPr>
              <a:t>4.  Diferencijacija aktiviranih T-limfocita u efektorske ćelije</a:t>
            </a:r>
          </a:p>
          <a:p>
            <a:r>
              <a:rPr lang="sr-Latn-CS" sz="2400" dirty="0">
                <a:solidFill>
                  <a:srgbClr val="000072"/>
                </a:solidFill>
                <a:latin typeface="Calibri" pitchFamily="34" charset="0"/>
                <a:cs typeface="Calibri" pitchFamily="34" charset="0"/>
              </a:rPr>
              <a:t>				        </a:t>
            </a:r>
            <a:r>
              <a:rPr lang="sr-Latn-CS" sz="2400" dirty="0">
                <a:solidFill>
                  <a:srgbClr val="FF0000"/>
                </a:solidFill>
                <a:latin typeface="Calibri" pitchFamily="34" charset="0"/>
                <a:cs typeface="Calibri" pitchFamily="34" charset="0"/>
              </a:rPr>
              <a:t>(</a:t>
            </a:r>
            <a:r>
              <a:rPr lang="sr-Latn-CS" sz="2400" dirty="0" smtClean="0">
                <a:solidFill>
                  <a:srgbClr val="FF0000"/>
                </a:solidFill>
                <a:latin typeface="Calibri" pitchFamily="34" charset="0"/>
                <a:cs typeface="Calibri" pitchFamily="34" charset="0"/>
              </a:rPr>
              <a:t>IL-12 </a:t>
            </a:r>
            <a:r>
              <a:rPr lang="sr-Latn-CS" sz="2400" dirty="0">
                <a:solidFill>
                  <a:srgbClr val="FF0000"/>
                </a:solidFill>
                <a:latin typeface="Calibri" pitchFamily="34" charset="0"/>
                <a:cs typeface="Calibri" pitchFamily="34" charset="0"/>
              </a:rPr>
              <a:t>i drugi</a:t>
            </a:r>
            <a:r>
              <a:rPr lang="en-US" sz="2400" dirty="0">
                <a:solidFill>
                  <a:srgbClr val="FF0000"/>
                </a:solidFill>
                <a:latin typeface="Calibri" pitchFamily="34" charset="0"/>
                <a:cs typeface="Calibri" pitchFamily="34" charset="0"/>
              </a:rPr>
              <a: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9" descr="C:\Documents and Settings\Miša\My Documents\Abbas 4th ed prevod\Imunologija-4-prilozi\2\Imunologija 4 - prilog 2-20.jpg"/>
          <p:cNvPicPr>
            <a:picLocks noChangeAspect="1" noChangeArrowheads="1"/>
          </p:cNvPicPr>
          <p:nvPr/>
        </p:nvPicPr>
        <p:blipFill>
          <a:blip r:embed="rId3" cstate="print"/>
          <a:srcRect/>
          <a:stretch>
            <a:fillRect/>
          </a:stretch>
        </p:blipFill>
        <p:spPr bwMode="auto">
          <a:xfrm>
            <a:off x="285720" y="1571612"/>
            <a:ext cx="4464050" cy="5010150"/>
          </a:xfrm>
          <a:prstGeom prst="rect">
            <a:avLst/>
          </a:prstGeom>
          <a:solidFill>
            <a:schemeClr val="bg1"/>
          </a:solidFill>
          <a:ln w="9525">
            <a:solidFill>
              <a:schemeClr val="bg1"/>
            </a:solidFill>
            <a:miter lim="800000"/>
            <a:headEnd/>
            <a:tailEnd/>
          </a:ln>
        </p:spPr>
      </p:pic>
      <p:sp>
        <p:nvSpPr>
          <p:cNvPr id="34818" name="Text Box 6"/>
          <p:cNvSpPr txBox="1">
            <a:spLocks noChangeArrowheads="1"/>
          </p:cNvSpPr>
          <p:nvPr/>
        </p:nvSpPr>
        <p:spPr bwMode="auto">
          <a:xfrm>
            <a:off x="679450" y="142875"/>
            <a:ext cx="7821613" cy="1200150"/>
          </a:xfrm>
          <a:prstGeom prst="rect">
            <a:avLst/>
          </a:prstGeom>
          <a:noFill/>
          <a:ln w="9525">
            <a:noFill/>
            <a:miter lim="800000"/>
            <a:headEnd/>
            <a:tailEnd/>
          </a:ln>
        </p:spPr>
        <p:txBody>
          <a:bodyPr>
            <a:spAutoFit/>
          </a:bodyPr>
          <a:lstStyle/>
          <a:p>
            <a:pPr algn="ctr">
              <a:defRPr/>
            </a:pPr>
            <a:r>
              <a:rPr lang="sr-Latn-CS" sz="3600" b="1" dirty="0">
                <a:solidFill>
                  <a:srgbClr val="000072"/>
                </a:solidFill>
                <a:latin typeface="+mn-lt"/>
              </a:rPr>
              <a:t>Uloga urođene imunosti u stimulisanju stečenog </a:t>
            </a:r>
            <a:r>
              <a:rPr lang="sr-Latn-CS" sz="3600" b="1" dirty="0" err="1">
                <a:solidFill>
                  <a:srgbClr val="000072"/>
                </a:solidFill>
                <a:latin typeface="+mn-lt"/>
              </a:rPr>
              <a:t>imunskog</a:t>
            </a:r>
            <a:r>
              <a:rPr lang="sr-Latn-CS" sz="3600" b="1" dirty="0">
                <a:solidFill>
                  <a:srgbClr val="000072"/>
                </a:solidFill>
                <a:latin typeface="+mn-lt"/>
              </a:rPr>
              <a:t> odgovora</a:t>
            </a:r>
            <a:endParaRPr lang="en-US" sz="3600" b="1" dirty="0">
              <a:solidFill>
                <a:srgbClr val="000072"/>
              </a:solidFill>
              <a:latin typeface="+mn-lt"/>
            </a:endParaRPr>
          </a:p>
        </p:txBody>
      </p:sp>
      <p:sp>
        <p:nvSpPr>
          <p:cNvPr id="22" name="Text Box 6"/>
          <p:cNvSpPr txBox="1">
            <a:spLocks noChangeArrowheads="1"/>
          </p:cNvSpPr>
          <p:nvPr/>
        </p:nvSpPr>
        <p:spPr bwMode="auto">
          <a:xfrm>
            <a:off x="5000628" y="1500174"/>
            <a:ext cx="3857625" cy="1200329"/>
          </a:xfrm>
          <a:prstGeom prst="rect">
            <a:avLst/>
          </a:prstGeom>
          <a:noFill/>
          <a:ln w="9525">
            <a:noFill/>
            <a:miter lim="800000"/>
            <a:headEnd/>
            <a:tailEnd/>
          </a:ln>
        </p:spPr>
        <p:txBody>
          <a:bodyPr>
            <a:spAutoFit/>
          </a:bodyPr>
          <a:lstStyle/>
          <a:p>
            <a:pPr algn="ctr"/>
            <a:r>
              <a:rPr lang="sr-Latn-CS" sz="2400" dirty="0">
                <a:solidFill>
                  <a:srgbClr val="000072"/>
                </a:solidFill>
                <a:latin typeface="+mn-lt"/>
              </a:rPr>
              <a:t>Za </a:t>
            </a:r>
            <a:r>
              <a:rPr lang="sr-Latn-CS" sz="2400" dirty="0" err="1">
                <a:solidFill>
                  <a:srgbClr val="000072"/>
                </a:solidFill>
                <a:latin typeface="+mn-lt"/>
              </a:rPr>
              <a:t>aktivaciju</a:t>
            </a:r>
            <a:r>
              <a:rPr lang="sr-Latn-CS" sz="2400" dirty="0">
                <a:solidFill>
                  <a:srgbClr val="000072"/>
                </a:solidFill>
                <a:latin typeface="+mn-lt"/>
              </a:rPr>
              <a:t> naivnih </a:t>
            </a:r>
          </a:p>
          <a:p>
            <a:pPr algn="ctr"/>
            <a:r>
              <a:rPr lang="sr-Latn-CS" sz="2400" dirty="0">
                <a:solidFill>
                  <a:srgbClr val="000072"/>
                </a:solidFill>
                <a:latin typeface="+mn-lt"/>
              </a:rPr>
              <a:t>T- i B-</a:t>
            </a:r>
            <a:r>
              <a:rPr lang="sr-Latn-CS" sz="2400" dirty="0" err="1">
                <a:solidFill>
                  <a:srgbClr val="000072"/>
                </a:solidFill>
                <a:latin typeface="+mn-lt"/>
              </a:rPr>
              <a:t>limfocita</a:t>
            </a:r>
            <a:r>
              <a:rPr lang="sr-Latn-CS" sz="2400" dirty="0">
                <a:solidFill>
                  <a:srgbClr val="000072"/>
                </a:solidFill>
                <a:latin typeface="+mn-lt"/>
              </a:rPr>
              <a:t> neophodna su</a:t>
            </a:r>
          </a:p>
          <a:p>
            <a:pPr algn="ctr"/>
            <a:r>
              <a:rPr lang="sr-Latn-CS" sz="2400" dirty="0">
                <a:solidFill>
                  <a:srgbClr val="000072"/>
                </a:solidFill>
                <a:latin typeface="+mn-lt"/>
              </a:rPr>
              <a:t> </a:t>
            </a:r>
            <a:r>
              <a:rPr lang="sr-Latn-CS" sz="2400" dirty="0">
                <a:solidFill>
                  <a:srgbClr val="FF0000"/>
                </a:solidFill>
                <a:latin typeface="+mn-lt"/>
              </a:rPr>
              <a:t>dva signala</a:t>
            </a:r>
          </a:p>
        </p:txBody>
      </p:sp>
      <p:sp>
        <p:nvSpPr>
          <p:cNvPr id="23" name="Text Box 6"/>
          <p:cNvSpPr txBox="1">
            <a:spLocks noChangeArrowheads="1"/>
          </p:cNvSpPr>
          <p:nvPr/>
        </p:nvSpPr>
        <p:spPr bwMode="auto">
          <a:xfrm>
            <a:off x="5143500" y="3214688"/>
            <a:ext cx="3714750" cy="1200329"/>
          </a:xfrm>
          <a:prstGeom prst="rect">
            <a:avLst/>
          </a:prstGeom>
          <a:noFill/>
          <a:ln w="9525">
            <a:noFill/>
            <a:miter lim="800000"/>
            <a:headEnd/>
            <a:tailEnd/>
          </a:ln>
        </p:spPr>
        <p:txBody>
          <a:bodyPr wrap="square">
            <a:spAutoFit/>
          </a:bodyPr>
          <a:lstStyle/>
          <a:p>
            <a:pPr algn="ctr"/>
            <a:r>
              <a:rPr lang="sr-Latn-CS" sz="2400" dirty="0">
                <a:solidFill>
                  <a:srgbClr val="FF0000"/>
                </a:solidFill>
                <a:latin typeface="+mn-lt"/>
              </a:rPr>
              <a:t>Prvi signal </a:t>
            </a:r>
            <a:endParaRPr lang="sr-Latn-CS" sz="2400" dirty="0" smtClean="0">
              <a:solidFill>
                <a:srgbClr val="FF0000"/>
              </a:solidFill>
              <a:latin typeface="+mn-lt"/>
            </a:endParaRPr>
          </a:p>
          <a:p>
            <a:pPr algn="ctr"/>
            <a:r>
              <a:rPr lang="sr-Latn-CS" sz="2400" dirty="0" smtClean="0">
                <a:solidFill>
                  <a:srgbClr val="000072"/>
                </a:solidFill>
                <a:latin typeface="+mn-lt"/>
              </a:rPr>
              <a:t>potiče </a:t>
            </a:r>
            <a:r>
              <a:rPr lang="sr-Latn-CS" sz="2400" dirty="0">
                <a:solidFill>
                  <a:srgbClr val="000072"/>
                </a:solidFill>
                <a:latin typeface="+mn-lt"/>
              </a:rPr>
              <a:t>od prepoznavanja </a:t>
            </a:r>
            <a:r>
              <a:rPr lang="sr-Latn-CS" sz="2400" dirty="0" err="1">
                <a:solidFill>
                  <a:srgbClr val="000072"/>
                </a:solidFill>
                <a:latin typeface="+mn-lt"/>
              </a:rPr>
              <a:t>antigena</a:t>
            </a:r>
            <a:r>
              <a:rPr lang="sr-Latn-CS" sz="2400" dirty="0">
                <a:solidFill>
                  <a:srgbClr val="000072"/>
                </a:solidFill>
                <a:latin typeface="+mn-lt"/>
              </a:rPr>
              <a:t> </a:t>
            </a:r>
            <a:endParaRPr lang="en-US" sz="2400" dirty="0">
              <a:solidFill>
                <a:srgbClr val="000072"/>
              </a:solidFill>
              <a:latin typeface="+mn-lt"/>
            </a:endParaRPr>
          </a:p>
        </p:txBody>
      </p:sp>
      <p:sp>
        <p:nvSpPr>
          <p:cNvPr id="24" name="Text Box 6"/>
          <p:cNvSpPr txBox="1">
            <a:spLocks noChangeArrowheads="1"/>
          </p:cNvSpPr>
          <p:nvPr/>
        </p:nvSpPr>
        <p:spPr bwMode="auto">
          <a:xfrm>
            <a:off x="5143500" y="4786313"/>
            <a:ext cx="3857656" cy="1200329"/>
          </a:xfrm>
          <a:prstGeom prst="rect">
            <a:avLst/>
          </a:prstGeom>
          <a:noFill/>
          <a:ln w="9525">
            <a:noFill/>
            <a:miter lim="800000"/>
            <a:headEnd/>
            <a:tailEnd/>
          </a:ln>
        </p:spPr>
        <p:txBody>
          <a:bodyPr wrap="square">
            <a:spAutoFit/>
          </a:bodyPr>
          <a:lstStyle/>
          <a:p>
            <a:pPr algn="ctr"/>
            <a:r>
              <a:rPr lang="sr-Latn-CS" sz="2400" dirty="0">
                <a:solidFill>
                  <a:srgbClr val="FF0000"/>
                </a:solidFill>
                <a:latin typeface="+mn-lt"/>
              </a:rPr>
              <a:t>Drugi signal </a:t>
            </a:r>
            <a:endParaRPr lang="sr-Latn-CS" sz="2400" dirty="0" smtClean="0">
              <a:solidFill>
                <a:srgbClr val="FF0000"/>
              </a:solidFill>
              <a:latin typeface="+mn-lt"/>
            </a:endParaRPr>
          </a:p>
          <a:p>
            <a:pPr algn="ctr"/>
            <a:r>
              <a:rPr lang="sr-Latn-CS" sz="2400" dirty="0" smtClean="0">
                <a:solidFill>
                  <a:srgbClr val="000072"/>
                </a:solidFill>
                <a:latin typeface="+mn-lt"/>
              </a:rPr>
              <a:t>obezbeđuje </a:t>
            </a:r>
            <a:r>
              <a:rPr lang="sr-Latn-CS" sz="2400" dirty="0">
                <a:solidFill>
                  <a:srgbClr val="000072"/>
                </a:solidFill>
                <a:latin typeface="+mn-lt"/>
              </a:rPr>
              <a:t>urođena imunost </a:t>
            </a:r>
          </a:p>
          <a:p>
            <a:pPr algn="ctr"/>
            <a:r>
              <a:rPr lang="sr-Latn-CS" sz="2400" dirty="0">
                <a:solidFill>
                  <a:srgbClr val="000072"/>
                </a:solidFill>
                <a:latin typeface="+mn-lt"/>
              </a:rPr>
              <a:t>(indukuje ga mikroorganizam)</a:t>
            </a:r>
          </a:p>
        </p:txBody>
      </p:sp>
      <p:grpSp>
        <p:nvGrpSpPr>
          <p:cNvPr id="9" name="Group 8"/>
          <p:cNvGrpSpPr/>
          <p:nvPr/>
        </p:nvGrpSpPr>
        <p:grpSpPr>
          <a:xfrm>
            <a:off x="2600325" y="3128963"/>
            <a:ext cx="2114551" cy="1014417"/>
            <a:chOff x="2600325" y="3128963"/>
            <a:chExt cx="2114551" cy="1014417"/>
          </a:xfrm>
        </p:grpSpPr>
        <p:sp>
          <p:nvSpPr>
            <p:cNvPr id="7" name="Oval 6"/>
            <p:cNvSpPr/>
            <p:nvPr/>
          </p:nvSpPr>
          <p:spPr>
            <a:xfrm>
              <a:off x="2600325" y="3128963"/>
              <a:ext cx="300023" cy="1905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8" name="Rectangle 7"/>
            <p:cNvSpPr/>
            <p:nvPr/>
          </p:nvSpPr>
          <p:spPr>
            <a:xfrm>
              <a:off x="2786050" y="3214686"/>
              <a:ext cx="1928826" cy="92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grpSp>
      <p:grpSp>
        <p:nvGrpSpPr>
          <p:cNvPr id="20" name="Group 19"/>
          <p:cNvGrpSpPr/>
          <p:nvPr/>
        </p:nvGrpSpPr>
        <p:grpSpPr>
          <a:xfrm>
            <a:off x="1714480" y="1571612"/>
            <a:ext cx="3071834" cy="1214446"/>
            <a:chOff x="1714480" y="1571612"/>
            <a:chExt cx="3071834" cy="1214446"/>
          </a:xfrm>
          <a:solidFill>
            <a:schemeClr val="bg1"/>
          </a:solidFill>
        </p:grpSpPr>
        <p:grpSp>
          <p:nvGrpSpPr>
            <p:cNvPr id="18" name="Group 17"/>
            <p:cNvGrpSpPr/>
            <p:nvPr/>
          </p:nvGrpSpPr>
          <p:grpSpPr>
            <a:xfrm>
              <a:off x="1714480" y="1571612"/>
              <a:ext cx="3071834" cy="1214446"/>
              <a:chOff x="1714480" y="1571612"/>
              <a:chExt cx="3071834" cy="1214446"/>
            </a:xfrm>
            <a:grpFill/>
          </p:grpSpPr>
          <p:sp>
            <p:nvSpPr>
              <p:cNvPr id="10" name="Rectangle 9"/>
              <p:cNvSpPr/>
              <p:nvPr/>
            </p:nvSpPr>
            <p:spPr>
              <a:xfrm>
                <a:off x="1714480" y="1571612"/>
                <a:ext cx="3071834" cy="57150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11" name="Rectangle 10"/>
              <p:cNvSpPr/>
              <p:nvPr/>
            </p:nvSpPr>
            <p:spPr>
              <a:xfrm>
                <a:off x="2500298" y="1928802"/>
                <a:ext cx="785818" cy="428628"/>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12" name="Rectangle 11"/>
              <p:cNvSpPr/>
              <p:nvPr/>
            </p:nvSpPr>
            <p:spPr>
              <a:xfrm>
                <a:off x="2786050" y="2285992"/>
                <a:ext cx="500066" cy="50006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16" name="Rectangle 15"/>
              <p:cNvSpPr/>
              <p:nvPr/>
            </p:nvSpPr>
            <p:spPr>
              <a:xfrm>
                <a:off x="2571735" y="2319326"/>
                <a:ext cx="209551" cy="21431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17" name="Rectangle 16"/>
              <p:cNvSpPr/>
              <p:nvPr/>
            </p:nvSpPr>
            <p:spPr>
              <a:xfrm>
                <a:off x="2214546" y="2057389"/>
                <a:ext cx="104792" cy="61913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grpSp>
        <p:sp>
          <p:nvSpPr>
            <p:cNvPr id="19" name="Rectangle 18"/>
            <p:cNvSpPr/>
            <p:nvPr/>
          </p:nvSpPr>
          <p:spPr>
            <a:xfrm>
              <a:off x="2562210" y="2486017"/>
              <a:ext cx="45719" cy="4571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43000" y="484188"/>
            <a:ext cx="7099300" cy="641350"/>
          </a:xfrm>
          <a:prstGeom prst="rect">
            <a:avLst/>
          </a:prstGeom>
          <a:noFill/>
          <a:ln w="9525">
            <a:noFill/>
            <a:miter lim="800000"/>
            <a:headEnd/>
            <a:tailEnd/>
          </a:ln>
        </p:spPr>
        <p:txBody>
          <a:bodyPr wrap="none">
            <a:spAutoFit/>
          </a:bodyPr>
          <a:lstStyle/>
          <a:p>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en-US" sz="3600" dirty="0" err="1">
                <a:solidFill>
                  <a:srgbClr val="000066"/>
                </a:solidFill>
              </a:rPr>
              <a:t>protiv</a:t>
            </a:r>
            <a:r>
              <a:rPr lang="sr-Latn-CS" sz="3600" dirty="0">
                <a:solidFill>
                  <a:srgbClr val="000066"/>
                </a:solidFill>
              </a:rPr>
              <a:t> </a:t>
            </a:r>
            <a:r>
              <a:rPr lang="sr-Latn-CS" sz="3600" dirty="0">
                <a:solidFill>
                  <a:srgbClr val="FF0000"/>
                </a:solidFill>
              </a:rPr>
              <a:t>virusa</a:t>
            </a:r>
            <a:endParaRPr lang="en-US" sz="3600" dirty="0">
              <a:solidFill>
                <a:srgbClr val="FF0000"/>
              </a:solidFill>
            </a:endParaRPr>
          </a:p>
        </p:txBody>
      </p:sp>
      <p:sp>
        <p:nvSpPr>
          <p:cNvPr id="141320" name="Text Box 8"/>
          <p:cNvSpPr txBox="1">
            <a:spLocks noChangeArrowheads="1"/>
          </p:cNvSpPr>
          <p:nvPr/>
        </p:nvSpPr>
        <p:spPr bwMode="auto">
          <a:xfrm>
            <a:off x="1249363" y="2708275"/>
            <a:ext cx="7654925" cy="830263"/>
          </a:xfrm>
          <a:prstGeom prst="rect">
            <a:avLst/>
          </a:prstGeom>
          <a:noFill/>
          <a:ln w="9525">
            <a:noFill/>
            <a:miter lim="800000"/>
            <a:headEnd/>
            <a:tailEnd/>
          </a:ln>
        </p:spPr>
        <p:txBody>
          <a:bodyPr wrap="none">
            <a:spAutoFit/>
          </a:bodyPr>
          <a:lstStyle/>
          <a:p>
            <a:pPr>
              <a:buFontTx/>
              <a:buChar char="-"/>
            </a:pPr>
            <a:r>
              <a:rPr lang="sr-Latn-CS" sz="2400">
                <a:solidFill>
                  <a:srgbClr val="000066"/>
                </a:solidFill>
              </a:rPr>
              <a:t> inhibicija infekcije i indukcija antivirusnog stanja</a:t>
            </a:r>
          </a:p>
          <a:p>
            <a:r>
              <a:rPr lang="sr-Latn-CS" sz="2400">
                <a:solidFill>
                  <a:srgbClr val="000066"/>
                </a:solidFill>
              </a:rPr>
              <a:t>                   interferoni tip I (IFN-</a:t>
            </a:r>
            <a:r>
              <a:rPr lang="el-GR" sz="2400">
                <a:solidFill>
                  <a:srgbClr val="000066"/>
                </a:solidFill>
              </a:rPr>
              <a:t>α</a:t>
            </a:r>
            <a:r>
              <a:rPr lang="sr-Latn-CS" sz="2400">
                <a:solidFill>
                  <a:srgbClr val="000066"/>
                </a:solidFill>
              </a:rPr>
              <a:t> i </a:t>
            </a:r>
            <a:r>
              <a:rPr lang="el-GR" sz="2400">
                <a:solidFill>
                  <a:srgbClr val="000066"/>
                </a:solidFill>
              </a:rPr>
              <a:t>β</a:t>
            </a:r>
            <a:r>
              <a:rPr lang="sr-Latn-CS" sz="2400">
                <a:solidFill>
                  <a:srgbClr val="000066"/>
                </a:solidFill>
              </a:rPr>
              <a:t>)</a:t>
            </a:r>
            <a:endParaRPr lang="el-GR" sz="2400">
              <a:solidFill>
                <a:srgbClr val="000066"/>
              </a:solidFill>
            </a:endParaRPr>
          </a:p>
        </p:txBody>
      </p:sp>
      <p:sp>
        <p:nvSpPr>
          <p:cNvPr id="141321" name="Text Box 9"/>
          <p:cNvSpPr txBox="1">
            <a:spLocks noChangeArrowheads="1"/>
          </p:cNvSpPr>
          <p:nvPr/>
        </p:nvSpPr>
        <p:spPr bwMode="auto">
          <a:xfrm>
            <a:off x="1258888" y="3763963"/>
            <a:ext cx="5575300" cy="457200"/>
          </a:xfrm>
          <a:prstGeom prst="rect">
            <a:avLst/>
          </a:prstGeom>
          <a:noFill/>
          <a:ln w="9525">
            <a:noFill/>
            <a:miter lim="800000"/>
            <a:headEnd/>
            <a:tailEnd/>
          </a:ln>
        </p:spPr>
        <p:txBody>
          <a:bodyPr wrap="none">
            <a:spAutoFit/>
          </a:bodyPr>
          <a:lstStyle/>
          <a:p>
            <a:r>
              <a:rPr lang="sr-Latn-CS" sz="2400">
                <a:solidFill>
                  <a:srgbClr val="000066"/>
                </a:solidFill>
              </a:rPr>
              <a:t>- ubijanje inficiranih ćelija (NK ćelije)</a:t>
            </a:r>
            <a:endParaRPr lang="en-US" sz="2400">
              <a:solidFill>
                <a:srgbClr val="000066"/>
              </a:solidFill>
            </a:endParaRPr>
          </a:p>
        </p:txBody>
      </p:sp>
      <p:sp>
        <p:nvSpPr>
          <p:cNvPr id="6149" name="Text Box 14"/>
          <p:cNvSpPr txBox="1">
            <a:spLocks noChangeArrowheads="1"/>
          </p:cNvSpPr>
          <p:nvPr/>
        </p:nvSpPr>
        <p:spPr bwMode="auto">
          <a:xfrm>
            <a:off x="250825" y="2035175"/>
            <a:ext cx="4287838" cy="457200"/>
          </a:xfrm>
          <a:prstGeom prst="rect">
            <a:avLst/>
          </a:prstGeom>
          <a:noFill/>
          <a:ln w="9525">
            <a:noFill/>
            <a:miter lim="800000"/>
            <a:headEnd/>
            <a:tailEnd/>
          </a:ln>
        </p:spPr>
        <p:txBody>
          <a:bodyPr wrap="none">
            <a:spAutoFit/>
          </a:bodyPr>
          <a:lstStyle/>
          <a:p>
            <a:r>
              <a:rPr lang="sr-Latn-CS" sz="2400" b="1">
                <a:solidFill>
                  <a:srgbClr val="000066"/>
                </a:solidFill>
              </a:rPr>
              <a:t>Mehanizmi urođene imunosti</a:t>
            </a:r>
            <a:endParaRPr lang="en-US" sz="2400" b="1">
              <a:solidFill>
                <a:srgbClr val="000066"/>
              </a:solidFill>
            </a:endParaRPr>
          </a:p>
        </p:txBody>
      </p:sp>
    </p:spTree>
    <p:extLst>
      <p:ext uri="{BB962C8B-B14F-4D97-AF65-F5344CB8AC3E}">
        <p14:creationId xmlns:p14="http://schemas.microsoft.com/office/powerpoint/2010/main" val="318641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1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0" grpId="0"/>
      <p:bldP spid="14132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835150" y="88900"/>
            <a:ext cx="5435600" cy="457200"/>
          </a:xfrm>
          <a:prstGeom prst="rect">
            <a:avLst/>
          </a:prstGeom>
          <a:noFill/>
          <a:ln w="9525">
            <a:noFill/>
            <a:miter lim="800000"/>
            <a:headEnd/>
            <a:tailEnd/>
          </a:ln>
        </p:spPr>
        <p:txBody>
          <a:bodyPr wrap="none">
            <a:spAutoFit/>
          </a:bodyPr>
          <a:lstStyle/>
          <a:p>
            <a:r>
              <a:rPr lang="sr-Latn-CS" sz="2400" dirty="0">
                <a:solidFill>
                  <a:srgbClr val="000066"/>
                </a:solidFill>
              </a:rPr>
              <a:t>Antivirusno dejstvo </a:t>
            </a:r>
            <a:r>
              <a:rPr lang="sr-Latn-CS" sz="2400" dirty="0" err="1">
                <a:solidFill>
                  <a:srgbClr val="000066"/>
                </a:solidFill>
              </a:rPr>
              <a:t>interferona</a:t>
            </a:r>
            <a:r>
              <a:rPr lang="sr-Latn-CS" sz="2400" dirty="0">
                <a:solidFill>
                  <a:srgbClr val="000066"/>
                </a:solidFill>
              </a:rPr>
              <a:t> tip I</a:t>
            </a:r>
            <a:endParaRPr lang="en-US" sz="2400" dirty="0">
              <a:solidFill>
                <a:srgbClr val="000066"/>
              </a:solidFill>
            </a:endParaRPr>
          </a:p>
        </p:txBody>
      </p:sp>
      <p:pic>
        <p:nvPicPr>
          <p:cNvPr id="7171" name="Picture 5" descr="Fig 12"/>
          <p:cNvPicPr>
            <a:picLocks noChangeAspect="1" noChangeArrowheads="1"/>
          </p:cNvPicPr>
          <p:nvPr/>
        </p:nvPicPr>
        <p:blipFill>
          <a:blip r:embed="rId2" cstate="print"/>
          <a:srcRect t="7881" r="35164" b="2881"/>
          <a:stretch>
            <a:fillRect/>
          </a:stretch>
        </p:blipFill>
        <p:spPr bwMode="auto">
          <a:xfrm>
            <a:off x="3006725" y="719138"/>
            <a:ext cx="3149600" cy="5949950"/>
          </a:xfrm>
          <a:prstGeom prst="rect">
            <a:avLst/>
          </a:prstGeom>
          <a:noFill/>
          <a:ln w="9525">
            <a:noFill/>
            <a:miter lim="800000"/>
            <a:headEnd/>
            <a:tailEnd/>
          </a:ln>
        </p:spPr>
      </p:pic>
      <p:sp>
        <p:nvSpPr>
          <p:cNvPr id="271366" name="Rectangle 6"/>
          <p:cNvSpPr>
            <a:spLocks noChangeArrowheads="1"/>
          </p:cNvSpPr>
          <p:nvPr/>
        </p:nvSpPr>
        <p:spPr bwMode="auto">
          <a:xfrm>
            <a:off x="4140200" y="1196975"/>
            <a:ext cx="1223963" cy="1439863"/>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71367" name="Rectangle 7"/>
          <p:cNvSpPr>
            <a:spLocks noChangeArrowheads="1"/>
          </p:cNvSpPr>
          <p:nvPr/>
        </p:nvSpPr>
        <p:spPr bwMode="auto">
          <a:xfrm>
            <a:off x="3708400" y="3344863"/>
            <a:ext cx="215900" cy="158432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71369" name="Rectangle 9"/>
          <p:cNvSpPr>
            <a:spLocks noChangeArrowheads="1"/>
          </p:cNvSpPr>
          <p:nvPr/>
        </p:nvSpPr>
        <p:spPr bwMode="auto">
          <a:xfrm>
            <a:off x="3046413" y="5445125"/>
            <a:ext cx="1566862" cy="119062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71370" name="Rectangle 10"/>
          <p:cNvSpPr>
            <a:spLocks noChangeArrowheads="1"/>
          </p:cNvSpPr>
          <p:nvPr/>
        </p:nvSpPr>
        <p:spPr bwMode="auto">
          <a:xfrm>
            <a:off x="3044825" y="2689225"/>
            <a:ext cx="1570038" cy="8636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71379" name="Rectangle 19"/>
          <p:cNvSpPr>
            <a:spLocks noChangeArrowheads="1"/>
          </p:cNvSpPr>
          <p:nvPr/>
        </p:nvSpPr>
        <p:spPr bwMode="auto">
          <a:xfrm>
            <a:off x="5003800" y="3357563"/>
            <a:ext cx="215900" cy="15113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71381" name="Rectangle 21"/>
          <p:cNvSpPr>
            <a:spLocks noChangeArrowheads="1"/>
          </p:cNvSpPr>
          <p:nvPr/>
        </p:nvSpPr>
        <p:spPr bwMode="auto">
          <a:xfrm>
            <a:off x="4716463" y="2682875"/>
            <a:ext cx="1368425" cy="79057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71382" name="Rectangle 22"/>
          <p:cNvSpPr>
            <a:spLocks noChangeArrowheads="1"/>
          </p:cNvSpPr>
          <p:nvPr/>
        </p:nvSpPr>
        <p:spPr bwMode="auto">
          <a:xfrm>
            <a:off x="4716463" y="4881563"/>
            <a:ext cx="1368425" cy="17526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3" name="Text Box 10"/>
          <p:cNvSpPr txBox="1">
            <a:spLocks noChangeArrowheads="1"/>
          </p:cNvSpPr>
          <p:nvPr/>
        </p:nvSpPr>
        <p:spPr bwMode="auto">
          <a:xfrm>
            <a:off x="1357313" y="2643188"/>
            <a:ext cx="1589087" cy="646112"/>
          </a:xfrm>
          <a:prstGeom prst="rect">
            <a:avLst/>
          </a:prstGeom>
          <a:noFill/>
          <a:ln w="9525">
            <a:noFill/>
            <a:miter lim="800000"/>
            <a:headEnd/>
            <a:tailEnd/>
          </a:ln>
        </p:spPr>
        <p:txBody>
          <a:bodyPr wrap="none">
            <a:spAutoFit/>
          </a:bodyPr>
          <a:lstStyle/>
          <a:p>
            <a:pPr algn="ctr"/>
            <a:r>
              <a:rPr lang="sr-Latn-CS">
                <a:solidFill>
                  <a:srgbClr val="000066"/>
                </a:solidFill>
              </a:rPr>
              <a:t>Neinficirane </a:t>
            </a:r>
          </a:p>
          <a:p>
            <a:pPr algn="ctr"/>
            <a:r>
              <a:rPr lang="sr-Latn-CS">
                <a:solidFill>
                  <a:srgbClr val="000066"/>
                </a:solidFill>
              </a:rPr>
              <a:t>ćelije</a:t>
            </a:r>
            <a:endParaRPr lang="en-US">
              <a:solidFill>
                <a:srgbClr val="000066"/>
              </a:solidFill>
            </a:endParaRPr>
          </a:p>
        </p:txBody>
      </p:sp>
      <p:sp>
        <p:nvSpPr>
          <p:cNvPr id="14" name="Text Box 10"/>
          <p:cNvSpPr txBox="1">
            <a:spLocks noChangeArrowheads="1"/>
          </p:cNvSpPr>
          <p:nvPr/>
        </p:nvSpPr>
        <p:spPr bwMode="auto">
          <a:xfrm>
            <a:off x="6262688" y="2643188"/>
            <a:ext cx="1339850" cy="646112"/>
          </a:xfrm>
          <a:prstGeom prst="rect">
            <a:avLst/>
          </a:prstGeom>
          <a:noFill/>
          <a:ln w="9525">
            <a:noFill/>
            <a:miter lim="800000"/>
            <a:headEnd/>
            <a:tailEnd/>
          </a:ln>
        </p:spPr>
        <p:txBody>
          <a:bodyPr wrap="none">
            <a:spAutoFit/>
          </a:bodyPr>
          <a:lstStyle/>
          <a:p>
            <a:pPr algn="ctr"/>
            <a:r>
              <a:rPr lang="sr-Latn-CS">
                <a:solidFill>
                  <a:srgbClr val="000066"/>
                </a:solidFill>
              </a:rPr>
              <a:t>Inficirane </a:t>
            </a:r>
          </a:p>
          <a:p>
            <a:pPr algn="ctr"/>
            <a:r>
              <a:rPr lang="sr-Latn-CS">
                <a:solidFill>
                  <a:srgbClr val="000066"/>
                </a:solidFill>
              </a:rPr>
              <a:t>ćelije</a:t>
            </a:r>
            <a:endParaRPr lang="en-US">
              <a:solidFill>
                <a:srgbClr val="000066"/>
              </a:solidFill>
            </a:endParaRPr>
          </a:p>
        </p:txBody>
      </p:sp>
      <p:sp>
        <p:nvSpPr>
          <p:cNvPr id="15" name="Rectangle 14"/>
          <p:cNvSpPr/>
          <p:nvPr/>
        </p:nvSpPr>
        <p:spPr>
          <a:xfrm>
            <a:off x="5214938" y="776288"/>
            <a:ext cx="1357312" cy="1857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8"/>
          <p:cNvSpPr>
            <a:spLocks noChangeArrowheads="1"/>
          </p:cNvSpPr>
          <p:nvPr/>
        </p:nvSpPr>
        <p:spPr bwMode="auto">
          <a:xfrm>
            <a:off x="214313" y="3929063"/>
            <a:ext cx="1428750" cy="785812"/>
          </a:xfrm>
          <a:prstGeom prst="rect">
            <a:avLst/>
          </a:prstGeom>
          <a:solidFill>
            <a:schemeClr val="bg1"/>
          </a:solidFill>
          <a:ln w="9525">
            <a:solidFill>
              <a:schemeClr val="bg1"/>
            </a:solidFill>
            <a:miter lim="800000"/>
            <a:headEnd/>
            <a:tailEnd/>
          </a:ln>
        </p:spPr>
        <p:txBody>
          <a:bodyPr wrap="none" anchor="ctr"/>
          <a:lstStyle/>
          <a:p>
            <a:endParaRPr lang="sr-Latn-CS"/>
          </a:p>
        </p:txBody>
      </p:sp>
      <p:grpSp>
        <p:nvGrpSpPr>
          <p:cNvPr id="2" name="Group 17"/>
          <p:cNvGrpSpPr>
            <a:grpSpLocks/>
          </p:cNvGrpSpPr>
          <p:nvPr/>
        </p:nvGrpSpPr>
        <p:grpSpPr bwMode="auto">
          <a:xfrm>
            <a:off x="3113088" y="3990975"/>
            <a:ext cx="1428750" cy="642938"/>
            <a:chOff x="3112418" y="3979956"/>
            <a:chExt cx="1428760" cy="642942"/>
          </a:xfrm>
        </p:grpSpPr>
        <p:sp>
          <p:nvSpPr>
            <p:cNvPr id="19" name="Rectangle 18"/>
            <p:cNvSpPr/>
            <p:nvPr/>
          </p:nvSpPr>
          <p:spPr>
            <a:xfrm>
              <a:off x="3112418" y="3979956"/>
              <a:ext cx="1428760" cy="642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92" name="Text Box 10"/>
            <p:cNvSpPr txBox="1">
              <a:spLocks noChangeArrowheads="1"/>
            </p:cNvSpPr>
            <p:nvPr/>
          </p:nvSpPr>
          <p:spPr bwMode="auto">
            <a:xfrm>
              <a:off x="3143240" y="4043629"/>
              <a:ext cx="1357322" cy="507831"/>
            </a:xfrm>
            <a:prstGeom prst="rect">
              <a:avLst/>
            </a:prstGeom>
            <a:solidFill>
              <a:schemeClr val="bg1"/>
            </a:solidFill>
            <a:ln w="9525">
              <a:noFill/>
              <a:miter lim="800000"/>
              <a:headEnd/>
              <a:tailEnd/>
            </a:ln>
          </p:spPr>
          <p:txBody>
            <a:bodyPr lIns="0" tIns="0" rIns="0" bIns="0">
              <a:spAutoFit/>
            </a:bodyPr>
            <a:lstStyle/>
            <a:p>
              <a:pPr algn="ctr"/>
              <a:r>
                <a:rPr lang="sr-Latn-CS" sz="1100">
                  <a:solidFill>
                    <a:srgbClr val="000066"/>
                  </a:solidFill>
                </a:rPr>
                <a:t>Ekspresija enzima </a:t>
              </a:r>
            </a:p>
            <a:p>
              <a:pPr algn="ctr"/>
              <a:r>
                <a:rPr lang="sr-Latn-CS" sz="1100">
                  <a:solidFill>
                    <a:srgbClr val="000066"/>
                  </a:solidFill>
                </a:rPr>
                <a:t>koji inhibiraju replikaciju virusa</a:t>
              </a:r>
              <a:endParaRPr lang="en-US" sz="1100">
                <a:solidFill>
                  <a:srgbClr val="000066"/>
                </a:solidFill>
              </a:endParaRPr>
            </a:p>
          </p:txBody>
        </p:sp>
      </p:grpSp>
      <p:grpSp>
        <p:nvGrpSpPr>
          <p:cNvPr id="3" name="Group 26"/>
          <p:cNvGrpSpPr>
            <a:grpSpLocks/>
          </p:cNvGrpSpPr>
          <p:nvPr/>
        </p:nvGrpSpPr>
        <p:grpSpPr bwMode="auto">
          <a:xfrm>
            <a:off x="4786313" y="3990975"/>
            <a:ext cx="1214437" cy="622300"/>
            <a:chOff x="6858016" y="5072074"/>
            <a:chExt cx="1214445" cy="622867"/>
          </a:xfrm>
        </p:grpSpPr>
        <p:sp>
          <p:nvSpPr>
            <p:cNvPr id="7189" name="Rectangle 8"/>
            <p:cNvSpPr>
              <a:spLocks noChangeArrowheads="1"/>
            </p:cNvSpPr>
            <p:nvPr/>
          </p:nvSpPr>
          <p:spPr bwMode="auto">
            <a:xfrm>
              <a:off x="6858016" y="5072074"/>
              <a:ext cx="1214445" cy="622867"/>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7190" name="Text Box 10"/>
            <p:cNvSpPr txBox="1">
              <a:spLocks noChangeArrowheads="1"/>
            </p:cNvSpPr>
            <p:nvPr/>
          </p:nvSpPr>
          <p:spPr bwMode="auto">
            <a:xfrm>
              <a:off x="6929454" y="5143512"/>
              <a:ext cx="1069486" cy="507831"/>
            </a:xfrm>
            <a:prstGeom prst="rect">
              <a:avLst/>
            </a:prstGeom>
            <a:solidFill>
              <a:schemeClr val="bg1"/>
            </a:solidFill>
            <a:ln w="9525">
              <a:noFill/>
              <a:miter lim="800000"/>
              <a:headEnd/>
              <a:tailEnd/>
            </a:ln>
          </p:spPr>
          <p:txBody>
            <a:bodyPr lIns="0" tIns="0" rIns="0" bIns="0">
              <a:spAutoFit/>
            </a:bodyPr>
            <a:lstStyle/>
            <a:p>
              <a:pPr algn="ctr"/>
              <a:r>
                <a:rPr lang="sr-Latn-CS" sz="1100">
                  <a:solidFill>
                    <a:srgbClr val="000066"/>
                  </a:solidFill>
                </a:rPr>
                <a:t>Ekspresija </a:t>
              </a:r>
            </a:p>
            <a:p>
              <a:pPr algn="ctr"/>
              <a:r>
                <a:rPr lang="sr-Latn-CS" sz="1100">
                  <a:solidFill>
                    <a:srgbClr val="000066"/>
                  </a:solidFill>
                </a:rPr>
                <a:t>MHC molekula </a:t>
              </a:r>
            </a:p>
            <a:p>
              <a:pPr algn="ctr"/>
              <a:r>
                <a:rPr lang="sr-Latn-CS" sz="1100">
                  <a:solidFill>
                    <a:srgbClr val="000066"/>
                  </a:solidFill>
                </a:rPr>
                <a:t>I klase</a:t>
              </a:r>
              <a:endParaRPr lang="en-US" sz="1100">
                <a:solidFill>
                  <a:srgbClr val="000066"/>
                </a:solidFill>
              </a:endParaRPr>
            </a:p>
          </p:txBody>
        </p:sp>
      </p:grpSp>
      <p:sp>
        <p:nvSpPr>
          <p:cNvPr id="30" name="Rectangle 8"/>
          <p:cNvSpPr>
            <a:spLocks noChangeArrowheads="1"/>
          </p:cNvSpPr>
          <p:nvPr/>
        </p:nvSpPr>
        <p:spPr bwMode="auto">
          <a:xfrm>
            <a:off x="4714875" y="3500438"/>
            <a:ext cx="1357313" cy="1643062"/>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31" name="Text Box 10"/>
          <p:cNvSpPr txBox="1">
            <a:spLocks noChangeArrowheads="1"/>
          </p:cNvSpPr>
          <p:nvPr/>
        </p:nvSpPr>
        <p:spPr bwMode="auto">
          <a:xfrm>
            <a:off x="1433513" y="5926138"/>
            <a:ext cx="1352550" cy="646112"/>
          </a:xfrm>
          <a:prstGeom prst="rect">
            <a:avLst/>
          </a:prstGeom>
          <a:noFill/>
          <a:ln w="9525">
            <a:noFill/>
            <a:miter lim="800000"/>
            <a:headEnd/>
            <a:tailEnd/>
          </a:ln>
        </p:spPr>
        <p:txBody>
          <a:bodyPr wrap="none">
            <a:spAutoFit/>
          </a:bodyPr>
          <a:lstStyle/>
          <a:p>
            <a:pPr algn="ctr"/>
            <a:r>
              <a:rPr lang="sr-Latn-CS">
                <a:solidFill>
                  <a:srgbClr val="000066"/>
                </a:solidFill>
              </a:rPr>
              <a:t>Zaštita od </a:t>
            </a:r>
          </a:p>
          <a:p>
            <a:pPr algn="ctr"/>
            <a:r>
              <a:rPr lang="sr-Latn-CS">
                <a:solidFill>
                  <a:srgbClr val="000066"/>
                </a:solidFill>
              </a:rPr>
              <a:t>infekcije</a:t>
            </a:r>
            <a:endParaRPr lang="en-US">
              <a:solidFill>
                <a:srgbClr val="000066"/>
              </a:solidFill>
            </a:endParaRPr>
          </a:p>
        </p:txBody>
      </p:sp>
      <p:sp>
        <p:nvSpPr>
          <p:cNvPr id="32" name="Text Box 10"/>
          <p:cNvSpPr txBox="1">
            <a:spLocks noChangeArrowheads="1"/>
          </p:cNvSpPr>
          <p:nvPr/>
        </p:nvSpPr>
        <p:spPr bwMode="auto">
          <a:xfrm>
            <a:off x="6291263" y="5919788"/>
            <a:ext cx="1501775" cy="646112"/>
          </a:xfrm>
          <a:prstGeom prst="rect">
            <a:avLst/>
          </a:prstGeom>
          <a:noFill/>
          <a:ln w="9525">
            <a:noFill/>
            <a:miter lim="800000"/>
            <a:headEnd/>
            <a:tailEnd/>
          </a:ln>
        </p:spPr>
        <p:txBody>
          <a:bodyPr wrap="none">
            <a:spAutoFit/>
          </a:bodyPr>
          <a:lstStyle/>
          <a:p>
            <a:pPr algn="ctr"/>
            <a:r>
              <a:rPr lang="sr-Latn-CS">
                <a:solidFill>
                  <a:srgbClr val="000066"/>
                </a:solidFill>
              </a:rPr>
              <a:t>Ubijanje od </a:t>
            </a:r>
          </a:p>
          <a:p>
            <a:pPr algn="ctr"/>
            <a:r>
              <a:rPr lang="sr-Latn-CS">
                <a:solidFill>
                  <a:srgbClr val="000066"/>
                </a:solidFill>
              </a:rPr>
              <a:t>strane CTL</a:t>
            </a:r>
            <a:endParaRPr lang="en-US">
              <a:solidFill>
                <a:srgbClr val="000066"/>
              </a:solidFill>
            </a:endParaRPr>
          </a:p>
        </p:txBody>
      </p:sp>
      <p:sp>
        <p:nvSpPr>
          <p:cNvPr id="271368" name="Rectangle 8"/>
          <p:cNvSpPr>
            <a:spLocks noChangeArrowheads="1"/>
          </p:cNvSpPr>
          <p:nvPr/>
        </p:nvSpPr>
        <p:spPr bwMode="auto">
          <a:xfrm>
            <a:off x="3071813" y="3929063"/>
            <a:ext cx="1541462" cy="863600"/>
          </a:xfrm>
          <a:prstGeom prst="rect">
            <a:avLst/>
          </a:prstGeom>
          <a:solidFill>
            <a:schemeClr val="bg1"/>
          </a:solidFill>
          <a:ln w="9525">
            <a:solidFill>
              <a:schemeClr val="bg1"/>
            </a:solidFill>
            <a:miter lim="800000"/>
            <a:headEnd/>
            <a:tailEnd/>
          </a:ln>
        </p:spPr>
        <p:txBody>
          <a:bodyPr wrap="none" anchor="ctr"/>
          <a:lstStyle/>
          <a:p>
            <a:endParaRPr lang="sr-Latn-CS"/>
          </a:p>
        </p:txBody>
      </p:sp>
    </p:spTree>
    <p:extLst>
      <p:ext uri="{BB962C8B-B14F-4D97-AF65-F5344CB8AC3E}">
        <p14:creationId xmlns:p14="http://schemas.microsoft.com/office/powerpoint/2010/main" val="24951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136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7137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713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136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136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7136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7137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71382"/>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6" grpId="0" animBg="1"/>
      <p:bldP spid="271367" grpId="0" animBg="1"/>
      <p:bldP spid="271369" grpId="0" animBg="1"/>
      <p:bldP spid="271370" grpId="0" animBg="1"/>
      <p:bldP spid="271381" grpId="0" animBg="1"/>
      <p:bldP spid="271382" grpId="0" animBg="1"/>
      <p:bldP spid="13" grpId="0"/>
      <p:bldP spid="14" grpId="0"/>
      <p:bldP spid="16" grpId="0" animBg="1"/>
      <p:bldP spid="30" grpId="0" animBg="1"/>
      <p:bldP spid="31" grpId="0"/>
      <p:bldP spid="32" grpId="0"/>
      <p:bldP spid="2713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descr="This table describes different types of hypersensitivity. In Type I (IgE-Mediated Hypersensitivity), IgE is bound to mast cells via its Fc portion. When an allergen binds to these antibodies, crosslinking of IgE induces degranulation. Type I causes localized and systemic anaphylaxis, seasonal allergies including hay fever, food allergies such as those to shellfish and peanuts, hives, and eczema. In Type II (IgG-Mediated Hypersensitivity), cells are destroyed by bound antibody, either by activation of complement or by a cytotoxic T cell with an Fc receptor for the antibody (ADCC). Examples are when red blood cells are destroyed by complement and antibody during a transfusion of mismatched blood types or during erythroblastosis fetalis. In Type III (Immune Complex-Mediated Hypersensitivity), antigen-antibody complexes are deposited in tissues, causing activation of complement, which attracts neutrophils to the site. Most common forms of immune complex disease are seen in glomerulonephritis, rheumatoid arthritis, and systemic lupus erythematosus. In Type IV (Cell-Mediated Hypersensitivity), Th1 cells secrete cytokines, which activate macrophages and cytotoxic T cells and can cause macrophage accumulation at the site. Most common forms are contact dermatitis, tuberculin reaction, and autoimmune diseases such as diabetes mellitus type I, multiple sclerosis, and rheumatoid arthrit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83" y="404664"/>
            <a:ext cx="887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Box 3"/>
          <p:cNvSpPr txBox="1">
            <a:spLocks noChangeArrowheads="1"/>
          </p:cNvSpPr>
          <p:nvPr/>
        </p:nvSpPr>
        <p:spPr bwMode="auto">
          <a:xfrm>
            <a:off x="0" y="4465017"/>
            <a:ext cx="2143125" cy="2492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200" b="1" dirty="0">
                <a:latin typeface="Arial" panose="020B0604020202020204" pitchFamily="34" charset="0"/>
              </a:rPr>
              <a:t>Tip I</a:t>
            </a:r>
          </a:p>
          <a:p>
            <a:pPr eaLnBrk="1" hangingPunct="1">
              <a:spcBef>
                <a:spcPct val="0"/>
              </a:spcBef>
              <a:buFontTx/>
              <a:buNone/>
            </a:pPr>
            <a:r>
              <a:rPr lang="en-US" sz="1200" dirty="0" err="1">
                <a:latin typeface="Arial" panose="020B0604020202020204" pitchFamily="34" charset="0"/>
              </a:rPr>
              <a:t>IgE</a:t>
            </a:r>
            <a:r>
              <a:rPr lang="en-US" sz="1200" dirty="0">
                <a:latin typeface="Arial" panose="020B0604020202020204" pitchFamily="34" charset="0"/>
              </a:rPr>
              <a:t> se </a:t>
            </a:r>
            <a:r>
              <a:rPr lang="en-US" sz="1200" dirty="0" err="1">
                <a:latin typeface="Arial" panose="020B0604020202020204" pitchFamily="34" charset="0"/>
              </a:rPr>
              <a:t>vezuje</a:t>
            </a:r>
            <a:r>
              <a:rPr lang="en-US" sz="1200" dirty="0">
                <a:latin typeface="Arial" panose="020B0604020202020204" pitchFamily="34" charset="0"/>
              </a:rPr>
              <a:t> </a:t>
            </a:r>
            <a:r>
              <a:rPr lang="en-US" sz="1200" dirty="0" err="1">
                <a:latin typeface="Arial" panose="020B0604020202020204" pitchFamily="34" charset="0"/>
              </a:rPr>
              <a:t>za</a:t>
            </a:r>
            <a:r>
              <a:rPr lang="en-US" sz="1200" dirty="0">
                <a:latin typeface="Arial" panose="020B0604020202020204" pitchFamily="34" charset="0"/>
              </a:rPr>
              <a:t> MAST </a:t>
            </a:r>
            <a:r>
              <a:rPr lang="en-US" sz="1200" dirty="0" err="1">
                <a:latin typeface="Arial" panose="020B0604020202020204" pitchFamily="34" charset="0"/>
              </a:rPr>
              <a:t>ćelije</a:t>
            </a:r>
            <a:r>
              <a:rPr lang="en-US" sz="1200" dirty="0">
                <a:latin typeface="Arial" panose="020B0604020202020204" pitchFamily="34" charset="0"/>
              </a:rPr>
              <a:t> </a:t>
            </a:r>
            <a:r>
              <a:rPr lang="en-US" sz="1200" dirty="0" err="1">
                <a:latin typeface="Arial" panose="020B0604020202020204" pitchFamily="34" charset="0"/>
              </a:rPr>
              <a:t>preko</a:t>
            </a:r>
            <a:r>
              <a:rPr lang="en-US" sz="1200" dirty="0">
                <a:latin typeface="Arial" panose="020B0604020202020204" pitchFamily="34" charset="0"/>
              </a:rPr>
              <a:t> </a:t>
            </a:r>
            <a:r>
              <a:rPr lang="en-US" sz="1200" dirty="0" err="1">
                <a:latin typeface="Arial" panose="020B0604020202020204" pitchFamily="34" charset="0"/>
              </a:rPr>
              <a:t>svog</a:t>
            </a:r>
            <a:r>
              <a:rPr lang="en-US" sz="1200" dirty="0">
                <a:latin typeface="Arial" panose="020B0604020202020204" pitchFamily="34" charset="0"/>
              </a:rPr>
              <a:t> Fc </a:t>
            </a:r>
            <a:r>
              <a:rPr lang="en-US" sz="1200" dirty="0" err="1">
                <a:latin typeface="Arial" panose="020B0604020202020204" pitchFamily="34" charset="0"/>
              </a:rPr>
              <a:t>fragmenta</a:t>
            </a:r>
            <a:r>
              <a:rPr lang="en-US" sz="1200" dirty="0">
                <a:latin typeface="Arial" panose="020B0604020202020204" pitchFamily="34" charset="0"/>
              </a:rPr>
              <a:t>: </a:t>
            </a:r>
            <a:r>
              <a:rPr lang="en-US" sz="1200" dirty="0" err="1">
                <a:latin typeface="Arial" panose="020B0604020202020204" pitchFamily="34" charset="0"/>
              </a:rPr>
              <a:t>potrebno</a:t>
            </a:r>
            <a:r>
              <a:rPr lang="en-US" sz="1200" dirty="0">
                <a:latin typeface="Arial" panose="020B0604020202020204" pitchFamily="34" charset="0"/>
              </a:rPr>
              <a:t> je da Ag </a:t>
            </a:r>
            <a:r>
              <a:rPr lang="en-US" sz="1200" dirty="0" err="1">
                <a:latin typeface="Arial" panose="020B0604020202020204" pitchFamily="34" charset="0"/>
              </a:rPr>
              <a:t>premosti</a:t>
            </a:r>
            <a:r>
              <a:rPr lang="en-US" sz="1200" dirty="0">
                <a:latin typeface="Arial" panose="020B0604020202020204" pitchFamily="34" charset="0"/>
              </a:rPr>
              <a:t> </a:t>
            </a:r>
            <a:r>
              <a:rPr lang="en-US" sz="1200" dirty="0" err="1">
                <a:latin typeface="Arial" panose="020B0604020202020204" pitchFamily="34" charset="0"/>
              </a:rPr>
              <a:t>dva</a:t>
            </a:r>
            <a:r>
              <a:rPr lang="en-US" sz="1200" dirty="0">
                <a:latin typeface="Arial" panose="020B0604020202020204" pitchFamily="34" charset="0"/>
              </a:rPr>
              <a:t> </a:t>
            </a:r>
            <a:r>
              <a:rPr lang="en-US" sz="1200" dirty="0" err="1">
                <a:latin typeface="Arial" panose="020B0604020202020204" pitchFamily="34" charset="0"/>
              </a:rPr>
              <a:t>IgE</a:t>
            </a:r>
            <a:r>
              <a:rPr lang="en-US" sz="1200" dirty="0">
                <a:latin typeface="Arial" panose="020B0604020202020204" pitchFamily="34" charset="0"/>
              </a:rPr>
              <a:t> da bi </a:t>
            </a:r>
            <a:r>
              <a:rPr lang="en-US" sz="1200" dirty="0" err="1">
                <a:latin typeface="Arial" panose="020B0604020202020204" pitchFamily="34" charset="0"/>
              </a:rPr>
              <a:t>došlo</a:t>
            </a:r>
            <a:r>
              <a:rPr lang="en-US" sz="1200" dirty="0">
                <a:latin typeface="Arial" panose="020B0604020202020204" pitchFamily="34" charset="0"/>
              </a:rPr>
              <a:t> do </a:t>
            </a:r>
            <a:r>
              <a:rPr lang="en-US" sz="1200" dirty="0" err="1">
                <a:latin typeface="Arial" panose="020B0604020202020204" pitchFamily="34" charset="0"/>
              </a:rPr>
              <a:t>degranulacije</a:t>
            </a:r>
            <a:r>
              <a:rPr lang="en-US" sz="1200" dirty="0">
                <a:latin typeface="Arial" panose="020B0604020202020204" pitchFamily="34" charset="0"/>
              </a:rPr>
              <a:t> MAST ć</a:t>
            </a:r>
          </a:p>
          <a:p>
            <a:pPr eaLnBrk="1" hangingPunct="1">
              <a:spcBef>
                <a:spcPct val="0"/>
              </a:spcBef>
              <a:buFontTx/>
              <a:buNone/>
            </a:pPr>
            <a:r>
              <a:rPr lang="en-US" sz="1200" b="1" dirty="0" err="1">
                <a:latin typeface="Arial" panose="020B0604020202020204" pitchFamily="34" charset="0"/>
              </a:rPr>
              <a:t>Korist</a:t>
            </a:r>
            <a:r>
              <a:rPr lang="en-US" sz="1200" b="1" dirty="0">
                <a:latin typeface="Arial" panose="020B0604020202020204" pitchFamily="34" charset="0"/>
              </a:rPr>
              <a:t>:</a:t>
            </a:r>
            <a:r>
              <a:rPr lang="en-US" sz="1200" dirty="0">
                <a:latin typeface="Arial" panose="020B0604020202020204" pitchFamily="34" charset="0"/>
              </a:rPr>
              <a:t> granule </a:t>
            </a:r>
            <a:r>
              <a:rPr lang="en-US" sz="1200" dirty="0" err="1">
                <a:latin typeface="Arial" panose="020B0604020202020204" pitchFamily="34" charset="0"/>
              </a:rPr>
              <a:t>ubijaju</a:t>
            </a:r>
            <a:r>
              <a:rPr lang="en-US" sz="1200" dirty="0">
                <a:latin typeface="Arial" panose="020B0604020202020204" pitchFamily="34" charset="0"/>
              </a:rPr>
              <a:t> </a:t>
            </a:r>
            <a:r>
              <a:rPr lang="en-US" sz="1200" dirty="0" err="1">
                <a:latin typeface="Arial" panose="020B0604020202020204" pitchFamily="34" charset="0"/>
              </a:rPr>
              <a:t>helminte</a:t>
            </a:r>
            <a:endParaRPr lang="en-US" sz="1200" dirty="0">
              <a:latin typeface="Arial" panose="020B0604020202020204" pitchFamily="34" charset="0"/>
            </a:endParaRPr>
          </a:p>
          <a:p>
            <a:pPr eaLnBrk="1" hangingPunct="1">
              <a:spcBef>
                <a:spcPct val="0"/>
              </a:spcBef>
              <a:buFontTx/>
              <a:buNone/>
            </a:pPr>
            <a:r>
              <a:rPr lang="en-US" sz="1200" b="1" dirty="0" err="1">
                <a:latin typeface="Arial" panose="020B0604020202020204" pitchFamily="34" charset="0"/>
              </a:rPr>
              <a:t>Šteta</a:t>
            </a:r>
            <a:r>
              <a:rPr lang="en-US" sz="1200" b="1" dirty="0">
                <a:latin typeface="Arial" panose="020B0604020202020204" pitchFamily="34" charset="0"/>
              </a:rPr>
              <a:t>:</a:t>
            </a:r>
            <a:r>
              <a:rPr lang="en-US" sz="1200" dirty="0">
                <a:latin typeface="Arial" panose="020B0604020202020204" pitchFamily="34" charset="0"/>
              </a:rPr>
              <a:t> </a:t>
            </a:r>
            <a:r>
              <a:rPr lang="en-US" sz="1200" dirty="0" err="1">
                <a:latin typeface="Arial" panose="020B0604020202020204" pitchFamily="34" charset="0"/>
              </a:rPr>
              <a:t>anafilaksa</a:t>
            </a:r>
            <a:r>
              <a:rPr lang="en-US" sz="1200" dirty="0">
                <a:latin typeface="Arial" panose="020B0604020202020204" pitchFamily="34" charset="0"/>
              </a:rPr>
              <a:t>, </a:t>
            </a:r>
            <a:r>
              <a:rPr lang="en-US" sz="1200" dirty="0" err="1">
                <a:latin typeface="Arial" panose="020B0604020202020204" pitchFamily="34" charset="0"/>
              </a:rPr>
              <a:t>alergija</a:t>
            </a:r>
            <a:r>
              <a:rPr lang="en-US" sz="1200" dirty="0">
                <a:latin typeface="Arial" panose="020B0604020202020204" pitchFamily="34" charset="0"/>
              </a:rPr>
              <a:t> (</a:t>
            </a:r>
            <a:r>
              <a:rPr lang="en-US" sz="1200" dirty="0" err="1">
                <a:latin typeface="Arial" panose="020B0604020202020204" pitchFamily="34" charset="0"/>
              </a:rPr>
              <a:t>npr</a:t>
            </a:r>
            <a:r>
              <a:rPr lang="en-US" sz="1200" dirty="0">
                <a:latin typeface="Arial" panose="020B0604020202020204" pitchFamily="34" charset="0"/>
              </a:rPr>
              <a:t>. Na </a:t>
            </a:r>
            <a:r>
              <a:rPr lang="en-US" sz="1200" dirty="0" err="1">
                <a:latin typeface="Arial" panose="020B0604020202020204" pitchFamily="34" charset="0"/>
              </a:rPr>
              <a:t>penicilin</a:t>
            </a:r>
            <a:r>
              <a:rPr lang="en-US" sz="1200" dirty="0">
                <a:latin typeface="Arial" panose="020B0604020202020204" pitchFamily="34" charset="0"/>
              </a:rPr>
              <a:t>, </a:t>
            </a:r>
            <a:r>
              <a:rPr lang="en-US" sz="1200" dirty="0" err="1">
                <a:latin typeface="Arial" panose="020B0604020202020204" pitchFamily="34" charset="0"/>
              </a:rPr>
              <a:t>polen</a:t>
            </a:r>
            <a:r>
              <a:rPr lang="en-US" sz="1200" dirty="0">
                <a:latin typeface="Arial" panose="020B0604020202020204" pitchFamily="34" charset="0"/>
              </a:rPr>
              <a:t>, </a:t>
            </a:r>
            <a:r>
              <a:rPr lang="en-US" sz="1200" dirty="0" err="1">
                <a:latin typeface="Arial" panose="020B0604020202020204" pitchFamily="34" charset="0"/>
              </a:rPr>
              <a:t>ubod</a:t>
            </a:r>
            <a:r>
              <a:rPr lang="en-US" sz="1200" dirty="0">
                <a:latin typeface="Arial" panose="020B0604020202020204" pitchFamily="34" charset="0"/>
              </a:rPr>
              <a:t> </a:t>
            </a:r>
            <a:r>
              <a:rPr lang="en-US" sz="1200" dirty="0" err="1">
                <a:latin typeface="Arial" panose="020B0604020202020204" pitchFamily="34" charset="0"/>
              </a:rPr>
              <a:t>insekta</a:t>
            </a:r>
            <a:r>
              <a:rPr lang="en-US" sz="1200" dirty="0">
                <a:latin typeface="Arial" panose="020B0604020202020204" pitchFamily="34" charset="0"/>
              </a:rPr>
              <a:t>...) </a:t>
            </a:r>
            <a:r>
              <a:rPr lang="en-US" sz="1200" dirty="0" err="1">
                <a:latin typeface="Arial" panose="020B0604020202020204" pitchFamily="34" charset="0"/>
              </a:rPr>
              <a:t>ekcemi</a:t>
            </a:r>
            <a:endParaRPr lang="en-US" sz="1200" dirty="0">
              <a:latin typeface="Arial" panose="020B0604020202020204" pitchFamily="34" charset="0"/>
            </a:endParaRPr>
          </a:p>
          <a:p>
            <a:pPr eaLnBrk="1" hangingPunct="1">
              <a:spcBef>
                <a:spcPct val="0"/>
              </a:spcBef>
              <a:buFontTx/>
              <a:buNone/>
            </a:pPr>
            <a:endParaRPr lang="en-US" sz="1200" dirty="0">
              <a:latin typeface="Arial" panose="020B0604020202020204" pitchFamily="34" charset="0"/>
            </a:endParaRPr>
          </a:p>
        </p:txBody>
      </p:sp>
      <p:sp>
        <p:nvSpPr>
          <p:cNvPr id="134148" name="TextBox 3"/>
          <p:cNvSpPr txBox="1">
            <a:spLocks noChangeArrowheads="1"/>
          </p:cNvSpPr>
          <p:nvPr/>
        </p:nvSpPr>
        <p:spPr bwMode="auto">
          <a:xfrm>
            <a:off x="2143125" y="4475112"/>
            <a:ext cx="2214563" cy="2554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000" b="1" dirty="0">
                <a:latin typeface="Arial" panose="020B0604020202020204" pitchFamily="34" charset="0"/>
              </a:rPr>
              <a:t>Tip II </a:t>
            </a:r>
            <a:r>
              <a:rPr lang="en-US" sz="1000" dirty="0" err="1">
                <a:latin typeface="Arial" panose="020B0604020202020204" pitchFamily="34" charset="0"/>
              </a:rPr>
              <a:t>IgG</a:t>
            </a:r>
            <a:r>
              <a:rPr lang="en-US" sz="1000" dirty="0">
                <a:latin typeface="Arial" panose="020B0604020202020204" pitchFamily="34" charset="0"/>
              </a:rPr>
              <a:t> se </a:t>
            </a:r>
            <a:r>
              <a:rPr lang="en-US" sz="1000" dirty="0" err="1">
                <a:latin typeface="Arial" panose="020B0604020202020204" pitchFamily="34" charset="0"/>
              </a:rPr>
              <a:t>vezuje</a:t>
            </a:r>
            <a:r>
              <a:rPr lang="en-US" sz="1000" dirty="0">
                <a:latin typeface="Arial" panose="020B0604020202020204" pitchFamily="34" charset="0"/>
              </a:rPr>
              <a:t> </a:t>
            </a:r>
            <a:r>
              <a:rPr lang="en-US" sz="1000" dirty="0" err="1">
                <a:latin typeface="Arial" panose="020B0604020202020204" pitchFamily="34" charset="0"/>
              </a:rPr>
              <a:t>za</a:t>
            </a:r>
            <a:r>
              <a:rPr lang="en-US" sz="1000" dirty="0">
                <a:latin typeface="Arial" panose="020B0604020202020204" pitchFamily="34" charset="0"/>
              </a:rPr>
              <a:t> </a:t>
            </a:r>
            <a:r>
              <a:rPr lang="en-US" sz="1000" dirty="0" err="1">
                <a:latin typeface="Arial" panose="020B0604020202020204" pitchFamily="34" charset="0"/>
              </a:rPr>
              <a:t>površinski</a:t>
            </a:r>
            <a:r>
              <a:rPr lang="en-US" sz="1000" dirty="0">
                <a:latin typeface="Arial" panose="020B0604020202020204" pitchFamily="34" charset="0"/>
              </a:rPr>
              <a:t> Ag </a:t>
            </a:r>
            <a:r>
              <a:rPr lang="en-US" sz="1000" dirty="0" err="1">
                <a:latin typeface="Arial" panose="020B0604020202020204" pitchFamily="34" charset="0"/>
              </a:rPr>
              <a:t>inficirane</a:t>
            </a:r>
            <a:r>
              <a:rPr lang="en-US" sz="1000" dirty="0">
                <a:latin typeface="Arial" panose="020B0604020202020204" pitchFamily="34" charset="0"/>
              </a:rPr>
              <a:t> </a:t>
            </a:r>
            <a:r>
              <a:rPr lang="en-US" sz="1000" dirty="0" err="1">
                <a:latin typeface="Arial" panose="020B0604020202020204" pitchFamily="34" charset="0"/>
              </a:rPr>
              <a:t>ćelije</a:t>
            </a:r>
            <a:r>
              <a:rPr lang="en-US" sz="1000" dirty="0">
                <a:latin typeface="Arial" panose="020B0604020202020204" pitchFamily="34" charset="0"/>
              </a:rPr>
              <a:t> </a:t>
            </a:r>
            <a:r>
              <a:rPr lang="en-US" sz="1000" dirty="0" err="1">
                <a:latin typeface="Arial" panose="020B0604020202020204" pitchFamily="34" charset="0"/>
              </a:rPr>
              <a:t>preko</a:t>
            </a:r>
            <a:r>
              <a:rPr lang="en-US" sz="1000" dirty="0">
                <a:latin typeface="Arial" panose="020B0604020202020204" pitchFamily="34" charset="0"/>
              </a:rPr>
              <a:t> </a:t>
            </a:r>
            <a:r>
              <a:rPr lang="en-US" sz="1000" dirty="0" err="1">
                <a:latin typeface="Arial" panose="020B0604020202020204" pitchFamily="34" charset="0"/>
              </a:rPr>
              <a:t>svog</a:t>
            </a:r>
            <a:r>
              <a:rPr lang="en-US" sz="1000" dirty="0">
                <a:latin typeface="Arial" panose="020B0604020202020204" pitchFamily="34" charset="0"/>
              </a:rPr>
              <a:t> Fab </a:t>
            </a:r>
            <a:r>
              <a:rPr lang="en-US" sz="1000" dirty="0" err="1">
                <a:latin typeface="Arial" panose="020B0604020202020204" pitchFamily="34" charset="0"/>
              </a:rPr>
              <a:t>fragmenta</a:t>
            </a:r>
            <a:r>
              <a:rPr lang="en-US" sz="1000" dirty="0">
                <a:latin typeface="Arial" panose="020B0604020202020204" pitchFamily="34" charset="0"/>
              </a:rPr>
              <a:t>, a Fc </a:t>
            </a:r>
            <a:r>
              <a:rPr lang="en-US" sz="1000" dirty="0" err="1">
                <a:latin typeface="Arial" panose="020B0604020202020204" pitchFamily="34" charset="0"/>
              </a:rPr>
              <a:t>fragmentom</a:t>
            </a:r>
            <a:r>
              <a:rPr lang="en-US" sz="1000" dirty="0">
                <a:latin typeface="Arial" panose="020B0604020202020204" pitchFamily="34" charset="0"/>
              </a:rPr>
              <a:t> </a:t>
            </a:r>
            <a:r>
              <a:rPr lang="en-US" sz="1000" dirty="0" err="1">
                <a:latin typeface="Arial" panose="020B0604020202020204" pitchFamily="34" charset="0"/>
              </a:rPr>
              <a:t>za</a:t>
            </a:r>
            <a:r>
              <a:rPr lang="en-US" sz="1000" dirty="0">
                <a:latin typeface="Arial" panose="020B0604020202020204" pitchFamily="34" charset="0"/>
              </a:rPr>
              <a:t> </a:t>
            </a:r>
            <a:r>
              <a:rPr lang="en-US" sz="1000" dirty="0" err="1">
                <a:latin typeface="Arial" panose="020B0604020202020204" pitchFamily="34" charset="0"/>
              </a:rPr>
              <a:t>citotoksični</a:t>
            </a:r>
            <a:r>
              <a:rPr lang="en-US" sz="1000" dirty="0">
                <a:latin typeface="Arial" panose="020B0604020202020204" pitchFamily="34" charset="0"/>
              </a:rPr>
              <a:t> T Ly, </a:t>
            </a:r>
            <a:r>
              <a:rPr lang="en-US" sz="1000" dirty="0" err="1">
                <a:latin typeface="Arial" panose="020B0604020202020204" pitchFamily="34" charset="0"/>
              </a:rPr>
              <a:t>što</a:t>
            </a:r>
            <a:r>
              <a:rPr lang="en-US" sz="1000" dirty="0">
                <a:latin typeface="Arial" panose="020B0604020202020204" pitchFamily="34" charset="0"/>
              </a:rPr>
              <a:t> </a:t>
            </a:r>
            <a:r>
              <a:rPr lang="en-US" sz="1000" dirty="0" err="1">
                <a:latin typeface="Arial" panose="020B0604020202020204" pitchFamily="34" charset="0"/>
              </a:rPr>
              <a:t>aktivira</a:t>
            </a:r>
            <a:r>
              <a:rPr lang="en-US" sz="1000" dirty="0">
                <a:latin typeface="Arial" panose="020B0604020202020204" pitchFamily="34" charset="0"/>
              </a:rPr>
              <a:t> </a:t>
            </a:r>
            <a:r>
              <a:rPr lang="en-US" sz="1000" dirty="0" err="1">
                <a:latin typeface="Arial" panose="020B0604020202020204" pitchFamily="34" charset="0"/>
              </a:rPr>
              <a:t>cTLy</a:t>
            </a:r>
            <a:r>
              <a:rPr lang="en-US" sz="1000" dirty="0">
                <a:latin typeface="Arial" panose="020B0604020202020204" pitchFamily="34" charset="0"/>
              </a:rPr>
              <a:t> da </a:t>
            </a:r>
            <a:r>
              <a:rPr lang="en-US" sz="1000" dirty="0" err="1">
                <a:latin typeface="Arial" panose="020B0604020202020204" pitchFamily="34" charset="0"/>
              </a:rPr>
              <a:t>sekretuje</a:t>
            </a:r>
            <a:r>
              <a:rPr lang="en-US" sz="1000" dirty="0">
                <a:latin typeface="Arial" panose="020B0604020202020204" pitchFamily="34" charset="0"/>
              </a:rPr>
              <a:t> granule </a:t>
            </a:r>
            <a:r>
              <a:rPr lang="en-US" sz="1000" dirty="0" err="1">
                <a:latin typeface="Arial" panose="020B0604020202020204" pitchFamily="34" charset="0"/>
              </a:rPr>
              <a:t>koje</a:t>
            </a:r>
            <a:r>
              <a:rPr lang="en-US" sz="1000" dirty="0">
                <a:latin typeface="Arial" panose="020B0604020202020204" pitchFamily="34" charset="0"/>
              </a:rPr>
              <a:t> </a:t>
            </a:r>
            <a:r>
              <a:rPr lang="en-US" sz="1000" dirty="0" err="1">
                <a:latin typeface="Arial" panose="020B0604020202020204" pitchFamily="34" charset="0"/>
              </a:rPr>
              <a:t>uništavaju</a:t>
            </a:r>
            <a:r>
              <a:rPr lang="en-US" sz="1000" dirty="0">
                <a:latin typeface="Arial" panose="020B0604020202020204" pitchFamily="34" charset="0"/>
              </a:rPr>
              <a:t> </a:t>
            </a:r>
            <a:r>
              <a:rPr lang="en-US" sz="1000" dirty="0" err="1">
                <a:latin typeface="Arial" panose="020B0604020202020204" pitchFamily="34" charset="0"/>
              </a:rPr>
              <a:t>inficiranu</a:t>
            </a:r>
            <a:r>
              <a:rPr lang="en-US" sz="1000" dirty="0">
                <a:latin typeface="Arial" panose="020B0604020202020204" pitchFamily="34" charset="0"/>
              </a:rPr>
              <a:t> </a:t>
            </a:r>
            <a:r>
              <a:rPr lang="en-US" sz="1000" dirty="0" err="1">
                <a:latin typeface="Arial" panose="020B0604020202020204" pitchFamily="34" charset="0"/>
              </a:rPr>
              <a:t>ćeliju</a:t>
            </a:r>
            <a:r>
              <a:rPr lang="en-US" sz="1000" dirty="0">
                <a:latin typeface="Arial" panose="020B0604020202020204" pitchFamily="34" charset="0"/>
              </a:rPr>
              <a:t> “antibody-dependent cellular cytotoxicity – ADCC”</a:t>
            </a:r>
          </a:p>
          <a:p>
            <a:pPr eaLnBrk="1" hangingPunct="1">
              <a:spcBef>
                <a:spcPct val="0"/>
              </a:spcBef>
              <a:buFontTx/>
              <a:buNone/>
            </a:pPr>
            <a:r>
              <a:rPr lang="en-US" sz="1000" dirty="0" err="1">
                <a:latin typeface="Arial" panose="020B0604020202020204" pitchFamily="34" charset="0"/>
              </a:rPr>
              <a:t>IgG</a:t>
            </a:r>
            <a:r>
              <a:rPr lang="en-US" sz="1000" dirty="0">
                <a:latin typeface="Arial" panose="020B0604020202020204" pitchFamily="34" charset="0"/>
              </a:rPr>
              <a:t> se </a:t>
            </a:r>
            <a:r>
              <a:rPr lang="en-US" sz="1000" dirty="0" err="1">
                <a:latin typeface="Arial" panose="020B0604020202020204" pitchFamily="34" charset="0"/>
              </a:rPr>
              <a:t>vezuje</a:t>
            </a:r>
            <a:r>
              <a:rPr lang="en-US" sz="1000" dirty="0">
                <a:latin typeface="Arial" panose="020B0604020202020204" pitchFamily="34" charset="0"/>
              </a:rPr>
              <a:t> </a:t>
            </a:r>
            <a:r>
              <a:rPr lang="en-US" sz="1000" dirty="0" err="1">
                <a:latin typeface="Arial" panose="020B0604020202020204" pitchFamily="34" charset="0"/>
              </a:rPr>
              <a:t>za</a:t>
            </a:r>
            <a:r>
              <a:rPr lang="en-US" sz="1000" dirty="0">
                <a:latin typeface="Arial" panose="020B0604020202020204" pitchFamily="34" charset="0"/>
              </a:rPr>
              <a:t> </a:t>
            </a:r>
            <a:r>
              <a:rPr lang="en-US" sz="1000" dirty="0" err="1">
                <a:latin typeface="Arial" panose="020B0604020202020204" pitchFamily="34" charset="0"/>
              </a:rPr>
              <a:t>površinski</a:t>
            </a:r>
            <a:r>
              <a:rPr lang="en-US" sz="1000" dirty="0">
                <a:latin typeface="Arial" panose="020B0604020202020204" pitchFamily="34" charset="0"/>
              </a:rPr>
              <a:t> Ag </a:t>
            </a:r>
            <a:r>
              <a:rPr lang="en-US" sz="1000" dirty="0" err="1">
                <a:latin typeface="Arial" panose="020B0604020202020204" pitchFamily="34" charset="0"/>
              </a:rPr>
              <a:t>inficirane</a:t>
            </a:r>
            <a:r>
              <a:rPr lang="en-US" sz="1000" dirty="0">
                <a:latin typeface="Arial" panose="020B0604020202020204" pitchFamily="34" charset="0"/>
              </a:rPr>
              <a:t> </a:t>
            </a:r>
            <a:r>
              <a:rPr lang="en-US" sz="1000" dirty="0" err="1">
                <a:latin typeface="Arial" panose="020B0604020202020204" pitchFamily="34" charset="0"/>
              </a:rPr>
              <a:t>ćelije</a:t>
            </a:r>
            <a:r>
              <a:rPr lang="en-US" sz="1000" dirty="0">
                <a:latin typeface="Arial" panose="020B0604020202020204" pitchFamily="34" charset="0"/>
              </a:rPr>
              <a:t> </a:t>
            </a:r>
            <a:r>
              <a:rPr lang="en-US" sz="1000" dirty="0" err="1">
                <a:latin typeface="Arial" panose="020B0604020202020204" pitchFamily="34" charset="0"/>
              </a:rPr>
              <a:t>preko</a:t>
            </a:r>
            <a:r>
              <a:rPr lang="en-US" sz="1000" dirty="0">
                <a:latin typeface="Arial" panose="020B0604020202020204" pitchFamily="34" charset="0"/>
              </a:rPr>
              <a:t> </a:t>
            </a:r>
            <a:r>
              <a:rPr lang="en-US" sz="1000" dirty="0" err="1">
                <a:latin typeface="Arial" panose="020B0604020202020204" pitchFamily="34" charset="0"/>
              </a:rPr>
              <a:t>svog</a:t>
            </a:r>
            <a:r>
              <a:rPr lang="en-US" sz="1000" dirty="0">
                <a:latin typeface="Arial" panose="020B0604020202020204" pitchFamily="34" charset="0"/>
              </a:rPr>
              <a:t> Fab </a:t>
            </a:r>
            <a:r>
              <a:rPr lang="en-US" sz="1000" dirty="0" err="1">
                <a:latin typeface="Arial" panose="020B0604020202020204" pitchFamily="34" charset="0"/>
              </a:rPr>
              <a:t>fragmenta</a:t>
            </a:r>
            <a:r>
              <a:rPr lang="en-US" sz="1000" dirty="0">
                <a:latin typeface="Arial" panose="020B0604020202020204" pitchFamily="34" charset="0"/>
              </a:rPr>
              <a:t>, a Fc </a:t>
            </a:r>
            <a:r>
              <a:rPr lang="en-US" sz="1000" dirty="0" err="1">
                <a:latin typeface="Arial" panose="020B0604020202020204" pitchFamily="34" charset="0"/>
              </a:rPr>
              <a:t>fragmentom</a:t>
            </a:r>
            <a:r>
              <a:rPr lang="en-US" sz="1000" dirty="0">
                <a:latin typeface="Arial" panose="020B0604020202020204" pitchFamily="34" charset="0"/>
              </a:rPr>
              <a:t> </a:t>
            </a:r>
            <a:r>
              <a:rPr lang="en-US" sz="1000" dirty="0" err="1">
                <a:latin typeface="Arial" panose="020B0604020202020204" pitchFamily="34" charset="0"/>
              </a:rPr>
              <a:t>aktivira</a:t>
            </a:r>
            <a:r>
              <a:rPr lang="en-US" sz="1000" dirty="0">
                <a:latin typeface="Arial" panose="020B0604020202020204" pitchFamily="34" charset="0"/>
              </a:rPr>
              <a:t> C, </a:t>
            </a:r>
            <a:r>
              <a:rPr lang="en-US" sz="1000" dirty="0" err="1">
                <a:latin typeface="Arial" panose="020B0604020202020204" pitchFamily="34" charset="0"/>
              </a:rPr>
              <a:t>formira</a:t>
            </a:r>
            <a:r>
              <a:rPr lang="en-US" sz="1000" dirty="0">
                <a:latin typeface="Arial" panose="020B0604020202020204" pitchFamily="34" charset="0"/>
              </a:rPr>
              <a:t> se MAC </a:t>
            </a:r>
            <a:r>
              <a:rPr lang="en-US" sz="1000" dirty="0" err="1">
                <a:latin typeface="Arial" panose="020B0604020202020204" pitchFamily="34" charset="0"/>
              </a:rPr>
              <a:t>koji</a:t>
            </a:r>
            <a:r>
              <a:rPr lang="en-US" sz="1000" dirty="0">
                <a:latin typeface="Arial" panose="020B0604020202020204" pitchFamily="34" charset="0"/>
              </a:rPr>
              <a:t> </a:t>
            </a:r>
            <a:r>
              <a:rPr lang="en-US" sz="1000" dirty="0" err="1">
                <a:latin typeface="Arial" panose="020B0604020202020204" pitchFamily="34" charset="0"/>
              </a:rPr>
              <a:t>uništava</a:t>
            </a:r>
            <a:r>
              <a:rPr lang="en-US" sz="1000" dirty="0">
                <a:latin typeface="Arial" panose="020B0604020202020204" pitchFamily="34" charset="0"/>
              </a:rPr>
              <a:t> </a:t>
            </a:r>
            <a:r>
              <a:rPr lang="en-US" sz="1000" dirty="0" err="1">
                <a:latin typeface="Arial" panose="020B0604020202020204" pitchFamily="34" charset="0"/>
              </a:rPr>
              <a:t>ciljnu</a:t>
            </a:r>
            <a:r>
              <a:rPr lang="en-US" sz="1000" dirty="0">
                <a:latin typeface="Arial" panose="020B0604020202020204" pitchFamily="34" charset="0"/>
              </a:rPr>
              <a:t> </a:t>
            </a:r>
            <a:r>
              <a:rPr lang="en-US" sz="1000" dirty="0" err="1">
                <a:latin typeface="Arial" panose="020B0604020202020204" pitchFamily="34" charset="0"/>
              </a:rPr>
              <a:t>ćeliju</a:t>
            </a:r>
            <a:endParaRPr lang="en-US" sz="1000" dirty="0">
              <a:latin typeface="Arial" panose="020B0604020202020204" pitchFamily="34" charset="0"/>
            </a:endParaRPr>
          </a:p>
          <a:p>
            <a:pPr eaLnBrk="1" hangingPunct="1">
              <a:spcBef>
                <a:spcPct val="0"/>
              </a:spcBef>
              <a:buFontTx/>
              <a:buNone/>
            </a:pPr>
            <a:r>
              <a:rPr lang="en-US" sz="1000" b="1" dirty="0" err="1">
                <a:latin typeface="Arial" panose="020B0604020202020204" pitchFamily="34" charset="0"/>
              </a:rPr>
              <a:t>Korist</a:t>
            </a:r>
            <a:r>
              <a:rPr lang="en-US" sz="1000" b="1" dirty="0">
                <a:latin typeface="Arial" panose="020B0604020202020204" pitchFamily="34" charset="0"/>
              </a:rPr>
              <a:t>:</a:t>
            </a:r>
            <a:r>
              <a:rPr lang="en-US" sz="1000" dirty="0">
                <a:latin typeface="Arial" panose="020B0604020202020204" pitchFamily="34" charset="0"/>
              </a:rPr>
              <a:t> </a:t>
            </a:r>
            <a:r>
              <a:rPr lang="en-US" sz="1000" dirty="0" err="1">
                <a:latin typeface="Arial" panose="020B0604020202020204" pitchFamily="34" charset="0"/>
              </a:rPr>
              <a:t>ubijanje</a:t>
            </a:r>
            <a:r>
              <a:rPr lang="en-US" sz="1000" dirty="0">
                <a:latin typeface="Arial" panose="020B0604020202020204" pitchFamily="34" charset="0"/>
              </a:rPr>
              <a:t> </a:t>
            </a:r>
            <a:r>
              <a:rPr lang="en-US" sz="1000" dirty="0" err="1">
                <a:latin typeface="Arial" panose="020B0604020202020204" pitchFamily="34" charset="0"/>
              </a:rPr>
              <a:t>inficirane</a:t>
            </a:r>
            <a:r>
              <a:rPr lang="en-US" sz="1000" dirty="0">
                <a:latin typeface="Arial" panose="020B0604020202020204" pitchFamily="34" charset="0"/>
              </a:rPr>
              <a:t> </a:t>
            </a:r>
            <a:r>
              <a:rPr lang="en-US" sz="1000" dirty="0" err="1">
                <a:latin typeface="Arial" panose="020B0604020202020204" pitchFamily="34" charset="0"/>
              </a:rPr>
              <a:t>ćelije</a:t>
            </a:r>
            <a:r>
              <a:rPr lang="en-US" sz="1000" dirty="0">
                <a:latin typeface="Arial" panose="020B0604020202020204" pitchFamily="34" charset="0"/>
              </a:rPr>
              <a:t> </a:t>
            </a:r>
            <a:r>
              <a:rPr lang="en-US" sz="1000" dirty="0" err="1">
                <a:latin typeface="Arial" panose="020B0604020202020204" pitchFamily="34" charset="0"/>
              </a:rPr>
              <a:t>ili</a:t>
            </a:r>
            <a:r>
              <a:rPr lang="en-US" sz="1000" dirty="0">
                <a:latin typeface="Arial" panose="020B0604020202020204" pitchFamily="34" charset="0"/>
              </a:rPr>
              <a:t> </a:t>
            </a:r>
            <a:r>
              <a:rPr lang="en-US" sz="1000" dirty="0" err="1">
                <a:latin typeface="Arial" panose="020B0604020202020204" pitchFamily="34" charset="0"/>
              </a:rPr>
              <a:t>patogena</a:t>
            </a:r>
            <a:endParaRPr lang="en-US" sz="1000" dirty="0">
              <a:latin typeface="Arial" panose="020B0604020202020204" pitchFamily="34" charset="0"/>
            </a:endParaRPr>
          </a:p>
          <a:p>
            <a:pPr eaLnBrk="1" hangingPunct="1">
              <a:spcBef>
                <a:spcPct val="0"/>
              </a:spcBef>
              <a:buFontTx/>
              <a:buNone/>
            </a:pPr>
            <a:r>
              <a:rPr lang="en-US" sz="1000" b="1" dirty="0" err="1">
                <a:latin typeface="Arial" panose="020B0604020202020204" pitchFamily="34" charset="0"/>
              </a:rPr>
              <a:t>Šteta</a:t>
            </a:r>
            <a:r>
              <a:rPr lang="en-US" sz="1000" b="1" dirty="0">
                <a:latin typeface="Arial" panose="020B0604020202020204" pitchFamily="34" charset="0"/>
              </a:rPr>
              <a:t>: </a:t>
            </a:r>
            <a:r>
              <a:rPr lang="en-US" sz="1000" dirty="0" err="1">
                <a:latin typeface="Arial" panose="020B0604020202020204" pitchFamily="34" charset="0"/>
              </a:rPr>
              <a:t>hemolitička</a:t>
            </a:r>
            <a:r>
              <a:rPr lang="en-US" sz="1000" dirty="0">
                <a:latin typeface="Arial" panose="020B0604020202020204" pitchFamily="34" charset="0"/>
              </a:rPr>
              <a:t> </a:t>
            </a:r>
            <a:r>
              <a:rPr lang="en-US" sz="1000" dirty="0" err="1">
                <a:latin typeface="Arial" panose="020B0604020202020204" pitchFamily="34" charset="0"/>
              </a:rPr>
              <a:t>bolest</a:t>
            </a:r>
            <a:r>
              <a:rPr lang="en-US" sz="1000" dirty="0">
                <a:latin typeface="Arial" panose="020B0604020202020204" pitchFamily="34" charset="0"/>
              </a:rPr>
              <a:t> </a:t>
            </a:r>
            <a:r>
              <a:rPr lang="en-US" sz="1000" dirty="0" err="1">
                <a:latin typeface="Arial" panose="020B0604020202020204" pitchFamily="34" charset="0"/>
              </a:rPr>
              <a:t>kada</a:t>
            </a:r>
            <a:r>
              <a:rPr lang="en-US" sz="1000" dirty="0">
                <a:latin typeface="Arial" panose="020B0604020202020204" pitchFamily="34" charset="0"/>
              </a:rPr>
              <a:t> </a:t>
            </a:r>
            <a:r>
              <a:rPr lang="en-US" sz="1000" dirty="0" err="1">
                <a:latin typeface="Arial" panose="020B0604020202020204" pitchFamily="34" charset="0"/>
              </a:rPr>
              <a:t>IgG</a:t>
            </a:r>
            <a:r>
              <a:rPr lang="en-US" sz="1000" dirty="0">
                <a:latin typeface="Arial" panose="020B0604020202020204" pitchFamily="34" charset="0"/>
              </a:rPr>
              <a:t> </a:t>
            </a:r>
            <a:r>
              <a:rPr lang="en-US" sz="1000" dirty="0" err="1">
                <a:latin typeface="Arial" panose="020B0604020202020204" pitchFamily="34" charset="0"/>
              </a:rPr>
              <a:t>uništava</a:t>
            </a:r>
            <a:r>
              <a:rPr lang="en-US" sz="1000" dirty="0">
                <a:latin typeface="Arial" panose="020B0604020202020204" pitchFamily="34" charset="0"/>
              </a:rPr>
              <a:t> </a:t>
            </a:r>
            <a:r>
              <a:rPr lang="en-US" sz="1000" dirty="0" err="1">
                <a:latin typeface="Arial" panose="020B0604020202020204" pitchFamily="34" charset="0"/>
              </a:rPr>
              <a:t>Er</a:t>
            </a:r>
            <a:r>
              <a:rPr lang="en-US" sz="1000" dirty="0">
                <a:latin typeface="Arial" panose="020B0604020202020204" pitchFamily="34" charset="0"/>
              </a:rPr>
              <a:t> </a:t>
            </a:r>
          </a:p>
        </p:txBody>
      </p:sp>
      <p:sp>
        <p:nvSpPr>
          <p:cNvPr id="134149" name="TextBox 3"/>
          <p:cNvSpPr txBox="1">
            <a:spLocks noChangeArrowheads="1"/>
          </p:cNvSpPr>
          <p:nvPr/>
        </p:nvSpPr>
        <p:spPr bwMode="auto">
          <a:xfrm>
            <a:off x="4286250" y="4465017"/>
            <a:ext cx="2357438" cy="2492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200" b="1" dirty="0">
                <a:latin typeface="Arial" panose="020B0604020202020204" pitchFamily="34" charset="0"/>
              </a:rPr>
              <a:t>Tip III</a:t>
            </a:r>
          </a:p>
          <a:p>
            <a:pPr eaLnBrk="1" hangingPunct="1">
              <a:spcBef>
                <a:spcPct val="0"/>
              </a:spcBef>
              <a:buFontTx/>
              <a:buNone/>
            </a:pPr>
            <a:r>
              <a:rPr lang="en-US" sz="1200" dirty="0" err="1">
                <a:latin typeface="Arial" panose="020B0604020202020204" pitchFamily="34" charset="0"/>
              </a:rPr>
              <a:t>IgG</a:t>
            </a:r>
            <a:r>
              <a:rPr lang="en-US" sz="1200" dirty="0">
                <a:latin typeface="Arial" panose="020B0604020202020204" pitchFamily="34" charset="0"/>
              </a:rPr>
              <a:t> </a:t>
            </a:r>
            <a:r>
              <a:rPr lang="en-US" sz="1200" dirty="0" err="1">
                <a:latin typeface="Arial" panose="020B0604020202020204" pitchFamily="34" charset="0"/>
              </a:rPr>
              <a:t>i</a:t>
            </a:r>
            <a:r>
              <a:rPr lang="en-US" sz="1200" dirty="0">
                <a:latin typeface="Arial" panose="020B0604020202020204" pitchFamily="34" charset="0"/>
              </a:rPr>
              <a:t> </a:t>
            </a:r>
            <a:r>
              <a:rPr lang="en-US" sz="1200" dirty="0" err="1">
                <a:latin typeface="Arial" panose="020B0604020202020204" pitchFamily="34" charset="0"/>
              </a:rPr>
              <a:t>IgM</a:t>
            </a:r>
            <a:r>
              <a:rPr lang="en-US" sz="1200" dirty="0">
                <a:latin typeface="Arial" panose="020B0604020202020204" pitchFamily="34" charset="0"/>
              </a:rPr>
              <a:t> </a:t>
            </a:r>
            <a:r>
              <a:rPr lang="en-US" sz="1200" dirty="0" err="1">
                <a:latin typeface="Arial" panose="020B0604020202020204" pitchFamily="34" charset="0"/>
              </a:rPr>
              <a:t>formiraju</a:t>
            </a:r>
            <a:r>
              <a:rPr lang="en-US" sz="1200" dirty="0">
                <a:latin typeface="Arial" panose="020B0604020202020204" pitchFamily="34" charset="0"/>
              </a:rPr>
              <a:t> Ag-At </a:t>
            </a:r>
            <a:r>
              <a:rPr lang="en-US" sz="1200" dirty="0" err="1">
                <a:latin typeface="Arial" panose="020B0604020202020204" pitchFamily="34" charset="0"/>
              </a:rPr>
              <a:t>komplekse</a:t>
            </a:r>
            <a:r>
              <a:rPr lang="en-US" sz="1200" dirty="0">
                <a:latin typeface="Arial" panose="020B0604020202020204" pitchFamily="34" charset="0"/>
              </a:rPr>
              <a:t> </a:t>
            </a:r>
            <a:r>
              <a:rPr lang="en-US" sz="1200" dirty="0" err="1">
                <a:latin typeface="Arial" panose="020B0604020202020204" pitchFamily="34" charset="0"/>
              </a:rPr>
              <a:t>koji</a:t>
            </a:r>
            <a:r>
              <a:rPr lang="en-US" sz="1200" dirty="0">
                <a:latin typeface="Arial" panose="020B0604020202020204" pitchFamily="34" charset="0"/>
              </a:rPr>
              <a:t> </a:t>
            </a:r>
            <a:r>
              <a:rPr lang="en-US" sz="1200" dirty="0" err="1">
                <a:latin typeface="Arial" panose="020B0604020202020204" pitchFamily="34" charset="0"/>
              </a:rPr>
              <a:t>aktiviraju</a:t>
            </a:r>
            <a:r>
              <a:rPr lang="en-US" sz="1200" dirty="0">
                <a:latin typeface="Arial" panose="020B0604020202020204" pitchFamily="34" charset="0"/>
              </a:rPr>
              <a:t> C </a:t>
            </a:r>
            <a:r>
              <a:rPr lang="en-US" sz="1200" dirty="0" err="1">
                <a:latin typeface="Arial" panose="020B0604020202020204" pitchFamily="34" charset="0"/>
              </a:rPr>
              <a:t>i</a:t>
            </a:r>
            <a:r>
              <a:rPr lang="en-US" sz="1200" dirty="0">
                <a:latin typeface="Arial" panose="020B0604020202020204" pitchFamily="34" charset="0"/>
              </a:rPr>
              <a:t> </a:t>
            </a:r>
            <a:r>
              <a:rPr lang="en-US" sz="1200" dirty="0" err="1">
                <a:latin typeface="Arial" panose="020B0604020202020204" pitchFamily="34" charset="0"/>
              </a:rPr>
              <a:t>privlače</a:t>
            </a:r>
            <a:r>
              <a:rPr lang="en-US" sz="1200" dirty="0">
                <a:latin typeface="Arial" panose="020B0604020202020204" pitchFamily="34" charset="0"/>
              </a:rPr>
              <a:t> NEUROFILE</a:t>
            </a:r>
          </a:p>
          <a:p>
            <a:pPr eaLnBrk="1" hangingPunct="1">
              <a:spcBef>
                <a:spcPct val="0"/>
              </a:spcBef>
              <a:buFontTx/>
              <a:buNone/>
            </a:pPr>
            <a:r>
              <a:rPr lang="en-US" sz="1200" b="1" dirty="0" err="1">
                <a:latin typeface="Arial" panose="020B0604020202020204" pitchFamily="34" charset="0"/>
              </a:rPr>
              <a:t>Korist</a:t>
            </a:r>
            <a:r>
              <a:rPr lang="en-US" sz="1200" b="1" dirty="0">
                <a:latin typeface="Arial" panose="020B0604020202020204" pitchFamily="34" charset="0"/>
              </a:rPr>
              <a:t>:</a:t>
            </a:r>
            <a:r>
              <a:rPr lang="en-US" sz="1200" dirty="0">
                <a:latin typeface="Arial" panose="020B0604020202020204" pitchFamily="34" charset="0"/>
              </a:rPr>
              <a:t> </a:t>
            </a:r>
            <a:r>
              <a:rPr lang="en-US" sz="1200" dirty="0" err="1">
                <a:latin typeface="Arial" panose="020B0604020202020204" pitchFamily="34" charset="0"/>
              </a:rPr>
              <a:t>zapaljenska</a:t>
            </a:r>
            <a:r>
              <a:rPr lang="en-US" sz="1200" dirty="0">
                <a:latin typeface="Arial" panose="020B0604020202020204" pitchFamily="34" charset="0"/>
              </a:rPr>
              <a:t> </a:t>
            </a:r>
            <a:r>
              <a:rPr lang="en-US" sz="1200" dirty="0" err="1">
                <a:latin typeface="Arial" panose="020B0604020202020204" pitchFamily="34" charset="0"/>
              </a:rPr>
              <a:t>reakcija</a:t>
            </a:r>
            <a:r>
              <a:rPr lang="en-US" sz="1200" dirty="0">
                <a:latin typeface="Arial" panose="020B0604020202020204" pitchFamily="34" charset="0"/>
              </a:rPr>
              <a:t> – NEUTROFIL </a:t>
            </a:r>
            <a:r>
              <a:rPr lang="en-US" sz="1200" dirty="0" err="1">
                <a:latin typeface="Arial" panose="020B0604020202020204" pitchFamily="34" charset="0"/>
              </a:rPr>
              <a:t>ubija</a:t>
            </a:r>
            <a:r>
              <a:rPr lang="en-US" sz="1200" dirty="0">
                <a:latin typeface="Arial" panose="020B0604020202020204" pitchFamily="34" charset="0"/>
              </a:rPr>
              <a:t> </a:t>
            </a:r>
            <a:r>
              <a:rPr lang="en-US" sz="1200" dirty="0" err="1">
                <a:latin typeface="Arial" panose="020B0604020202020204" pitchFamily="34" charset="0"/>
              </a:rPr>
              <a:t>patogene</a:t>
            </a:r>
            <a:endParaRPr lang="en-US" sz="1200" dirty="0">
              <a:latin typeface="Arial" panose="020B0604020202020204" pitchFamily="34" charset="0"/>
            </a:endParaRPr>
          </a:p>
          <a:p>
            <a:pPr eaLnBrk="1" hangingPunct="1">
              <a:spcBef>
                <a:spcPct val="0"/>
              </a:spcBef>
              <a:buFontTx/>
              <a:buNone/>
            </a:pPr>
            <a:r>
              <a:rPr lang="en-US" sz="1200" b="1" dirty="0" err="1">
                <a:latin typeface="Arial" panose="020B0604020202020204" pitchFamily="34" charset="0"/>
              </a:rPr>
              <a:t>Šteta</a:t>
            </a:r>
            <a:r>
              <a:rPr lang="en-US" sz="1200" b="1" dirty="0">
                <a:latin typeface="Arial" panose="020B0604020202020204" pitchFamily="34" charset="0"/>
              </a:rPr>
              <a:t>: </a:t>
            </a:r>
            <a:r>
              <a:rPr lang="en-US" sz="1200" dirty="0" err="1">
                <a:latin typeface="Arial" panose="020B0604020202020204" pitchFamily="34" charset="0"/>
              </a:rPr>
              <a:t>bolest</a:t>
            </a:r>
            <a:r>
              <a:rPr lang="en-US" sz="1200" dirty="0">
                <a:latin typeface="Arial" panose="020B0604020202020204" pitchFamily="34" charset="0"/>
              </a:rPr>
              <a:t> </a:t>
            </a:r>
            <a:r>
              <a:rPr lang="en-US" sz="1200" dirty="0" err="1">
                <a:latin typeface="Arial" panose="020B0604020202020204" pitchFamily="34" charset="0"/>
              </a:rPr>
              <a:t>imunskih</a:t>
            </a:r>
            <a:r>
              <a:rPr lang="en-US" sz="1200" dirty="0">
                <a:latin typeface="Arial" panose="020B0604020202020204" pitchFamily="34" charset="0"/>
              </a:rPr>
              <a:t> </a:t>
            </a:r>
            <a:r>
              <a:rPr lang="en-US" sz="1200" dirty="0" err="1">
                <a:latin typeface="Arial" panose="020B0604020202020204" pitchFamily="34" charset="0"/>
              </a:rPr>
              <a:t>kompleksa</a:t>
            </a:r>
            <a:r>
              <a:rPr lang="en-US" sz="1200" dirty="0">
                <a:latin typeface="Arial" panose="020B0604020202020204" pitchFamily="34" charset="0"/>
              </a:rPr>
              <a:t> </a:t>
            </a:r>
            <a:r>
              <a:rPr lang="en-US" sz="1200" dirty="0" err="1">
                <a:latin typeface="Arial" panose="020B0604020202020204" pitchFamily="34" charset="0"/>
              </a:rPr>
              <a:t>usled</a:t>
            </a:r>
            <a:r>
              <a:rPr lang="en-US" sz="1200" dirty="0">
                <a:latin typeface="Arial" panose="020B0604020202020204" pitchFamily="34" charset="0"/>
              </a:rPr>
              <a:t> </a:t>
            </a:r>
            <a:r>
              <a:rPr lang="en-US" sz="1200" dirty="0" err="1">
                <a:latin typeface="Arial" panose="020B0604020202020204" pitchFamily="34" charset="0"/>
              </a:rPr>
              <a:t>njihovog</a:t>
            </a:r>
            <a:r>
              <a:rPr lang="en-US" sz="1200" dirty="0">
                <a:latin typeface="Arial" panose="020B0604020202020204" pitchFamily="34" charset="0"/>
              </a:rPr>
              <a:t> </a:t>
            </a:r>
            <a:r>
              <a:rPr lang="en-US" sz="1200" dirty="0" err="1">
                <a:latin typeface="Arial" panose="020B0604020202020204" pitchFamily="34" charset="0"/>
              </a:rPr>
              <a:t>taloženja</a:t>
            </a:r>
            <a:r>
              <a:rPr lang="en-US" sz="1200" dirty="0">
                <a:latin typeface="Arial" panose="020B0604020202020204" pitchFamily="34" charset="0"/>
              </a:rPr>
              <a:t> u </a:t>
            </a:r>
            <a:r>
              <a:rPr lang="en-US" sz="1200" dirty="0" err="1">
                <a:latin typeface="Arial" panose="020B0604020202020204" pitchFamily="34" charset="0"/>
              </a:rPr>
              <a:t>kapilarima</a:t>
            </a:r>
            <a:r>
              <a:rPr lang="en-US" sz="1200" dirty="0">
                <a:latin typeface="Arial" panose="020B0604020202020204" pitchFamily="34" charset="0"/>
              </a:rPr>
              <a:t> </a:t>
            </a:r>
            <a:r>
              <a:rPr lang="en-US" sz="1200" dirty="0" err="1">
                <a:latin typeface="Arial" panose="020B0604020202020204" pitchFamily="34" charset="0"/>
              </a:rPr>
              <a:t>npr</a:t>
            </a:r>
            <a:r>
              <a:rPr lang="en-US" sz="1200" dirty="0">
                <a:latin typeface="Arial" panose="020B0604020202020204" pitchFamily="34" charset="0"/>
              </a:rPr>
              <a:t>. </a:t>
            </a:r>
            <a:r>
              <a:rPr lang="en-US" sz="1200" dirty="0" err="1">
                <a:latin typeface="Arial" panose="020B0604020202020204" pitchFamily="34" charset="0"/>
              </a:rPr>
              <a:t>glomerulonefritis</a:t>
            </a:r>
            <a:r>
              <a:rPr lang="en-US" sz="1200" dirty="0">
                <a:latin typeface="Arial" panose="020B0604020202020204" pitchFamily="34" charset="0"/>
              </a:rPr>
              <a:t>, </a:t>
            </a:r>
            <a:r>
              <a:rPr lang="en-US" sz="1200" dirty="0" err="1">
                <a:latin typeface="Arial" panose="020B0604020202020204" pitchFamily="34" charset="0"/>
              </a:rPr>
              <a:t>reumatoidni</a:t>
            </a:r>
            <a:r>
              <a:rPr lang="en-US" sz="1200" dirty="0">
                <a:latin typeface="Arial" panose="020B0604020202020204" pitchFamily="34" charset="0"/>
              </a:rPr>
              <a:t> </a:t>
            </a:r>
            <a:r>
              <a:rPr lang="en-US" sz="1200" dirty="0" err="1">
                <a:latin typeface="Arial" panose="020B0604020202020204" pitchFamily="34" charset="0"/>
              </a:rPr>
              <a:t>artritis</a:t>
            </a:r>
            <a:r>
              <a:rPr lang="en-US" sz="1200" dirty="0">
                <a:latin typeface="Arial" panose="020B0604020202020204" pitchFamily="34" charset="0"/>
              </a:rPr>
              <a:t>, </a:t>
            </a:r>
            <a:r>
              <a:rPr lang="en-US" sz="1200" dirty="0" err="1">
                <a:latin typeface="Arial" panose="020B0604020202020204" pitchFamily="34" charset="0"/>
              </a:rPr>
              <a:t>sistemski</a:t>
            </a:r>
            <a:r>
              <a:rPr lang="en-US" sz="1200" dirty="0">
                <a:latin typeface="Arial" panose="020B0604020202020204" pitchFamily="34" charset="0"/>
              </a:rPr>
              <a:t> lupus </a:t>
            </a:r>
          </a:p>
          <a:p>
            <a:pPr eaLnBrk="1" hangingPunct="1">
              <a:spcBef>
                <a:spcPct val="0"/>
              </a:spcBef>
              <a:buFontTx/>
              <a:buNone/>
            </a:pPr>
            <a:endParaRPr lang="en-US" sz="1200" dirty="0">
              <a:latin typeface="Arial" panose="020B0604020202020204" pitchFamily="34" charset="0"/>
            </a:endParaRPr>
          </a:p>
          <a:p>
            <a:pPr eaLnBrk="1" hangingPunct="1">
              <a:spcBef>
                <a:spcPct val="0"/>
              </a:spcBef>
              <a:buFontTx/>
              <a:buNone/>
            </a:pPr>
            <a:endParaRPr lang="en-US" sz="1200" dirty="0">
              <a:latin typeface="Arial" panose="020B0604020202020204" pitchFamily="34" charset="0"/>
            </a:endParaRPr>
          </a:p>
        </p:txBody>
      </p:sp>
      <p:sp>
        <p:nvSpPr>
          <p:cNvPr id="134150" name="TextBox 3"/>
          <p:cNvSpPr txBox="1">
            <a:spLocks noChangeArrowheads="1"/>
          </p:cNvSpPr>
          <p:nvPr/>
        </p:nvSpPr>
        <p:spPr bwMode="auto">
          <a:xfrm>
            <a:off x="6643688" y="4458220"/>
            <a:ext cx="2143125" cy="264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200" b="1" dirty="0">
                <a:latin typeface="Arial" panose="020B0604020202020204" pitchFamily="34" charset="0"/>
              </a:rPr>
              <a:t>Tip IV – </a:t>
            </a:r>
            <a:r>
              <a:rPr lang="en-US" sz="1200" b="1" dirty="0" err="1">
                <a:latin typeface="Arial" panose="020B0604020202020204" pitchFamily="34" charset="0"/>
              </a:rPr>
              <a:t>imunost</a:t>
            </a:r>
            <a:r>
              <a:rPr lang="en-US" sz="1200" b="1" dirty="0">
                <a:latin typeface="Arial" panose="020B0604020202020204" pitchFamily="34" charset="0"/>
              </a:rPr>
              <a:t> CD4 T Ly</a:t>
            </a:r>
          </a:p>
          <a:p>
            <a:pPr eaLnBrk="1" hangingPunct="1">
              <a:spcBef>
                <a:spcPct val="0"/>
              </a:spcBef>
              <a:buFontTx/>
              <a:buNone/>
            </a:pPr>
            <a:r>
              <a:rPr lang="en-US" sz="1100" dirty="0">
                <a:latin typeface="Arial" panose="020B0604020202020204" pitchFamily="34" charset="0"/>
              </a:rPr>
              <a:t>Th1 CD4 T Ly </a:t>
            </a:r>
            <a:r>
              <a:rPr lang="en-US" sz="1100" dirty="0" err="1">
                <a:latin typeface="Arial" panose="020B0604020202020204" pitchFamily="34" charset="0"/>
              </a:rPr>
              <a:t>produkuju</a:t>
            </a:r>
            <a:r>
              <a:rPr lang="en-US" sz="1100" dirty="0">
                <a:latin typeface="Arial" panose="020B0604020202020204" pitchFamily="34" charset="0"/>
              </a:rPr>
              <a:t> </a:t>
            </a:r>
            <a:r>
              <a:rPr lang="en-US" sz="1100" dirty="0" err="1">
                <a:latin typeface="Arial" panose="020B0604020202020204" pitchFamily="34" charset="0"/>
              </a:rPr>
              <a:t>citokine</a:t>
            </a:r>
            <a:r>
              <a:rPr lang="en-US" sz="1100" dirty="0">
                <a:latin typeface="Arial" panose="020B0604020202020204" pitchFamily="34" charset="0"/>
              </a:rPr>
              <a:t> </a:t>
            </a:r>
            <a:r>
              <a:rPr lang="en-US" sz="1100" dirty="0" err="1">
                <a:latin typeface="Arial" panose="020B0604020202020204" pitchFamily="34" charset="0"/>
              </a:rPr>
              <a:t>koji</a:t>
            </a:r>
            <a:r>
              <a:rPr lang="en-US" sz="1100" dirty="0">
                <a:latin typeface="Arial" panose="020B0604020202020204" pitchFamily="34" charset="0"/>
              </a:rPr>
              <a:t> </a:t>
            </a:r>
            <a:r>
              <a:rPr lang="en-US" sz="1100" dirty="0" err="1">
                <a:latin typeface="Arial" panose="020B0604020202020204" pitchFamily="34" charset="0"/>
              </a:rPr>
              <a:t>aktiviraju</a:t>
            </a:r>
            <a:r>
              <a:rPr lang="en-US" sz="1100" dirty="0">
                <a:latin typeface="Arial" panose="020B0604020202020204" pitchFamily="34" charset="0"/>
              </a:rPr>
              <a:t> MAKROFAGE </a:t>
            </a:r>
            <a:r>
              <a:rPr lang="en-US" sz="1100" dirty="0" err="1">
                <a:latin typeface="Arial" panose="020B0604020202020204" pitchFamily="34" charset="0"/>
              </a:rPr>
              <a:t>i</a:t>
            </a:r>
            <a:r>
              <a:rPr lang="en-US" sz="1100" dirty="0">
                <a:latin typeface="Arial" panose="020B0604020202020204" pitchFamily="34" charset="0"/>
              </a:rPr>
              <a:t> CD8 </a:t>
            </a:r>
            <a:r>
              <a:rPr lang="en-US" sz="1100" dirty="0" err="1">
                <a:latin typeface="Arial" panose="020B0604020202020204" pitchFamily="34" charset="0"/>
              </a:rPr>
              <a:t>cTLy</a:t>
            </a:r>
            <a:r>
              <a:rPr lang="en-US" sz="1100" dirty="0">
                <a:latin typeface="Arial" panose="020B0604020202020204" pitchFamily="34" charset="0"/>
              </a:rPr>
              <a:t> </a:t>
            </a:r>
            <a:r>
              <a:rPr lang="en-US" sz="1100" dirty="0" err="1">
                <a:latin typeface="Arial" panose="020B0604020202020204" pitchFamily="34" charset="0"/>
              </a:rPr>
              <a:t>koji</a:t>
            </a:r>
            <a:r>
              <a:rPr lang="en-US" sz="1100" dirty="0">
                <a:latin typeface="Arial" panose="020B0604020202020204" pitchFamily="34" charset="0"/>
              </a:rPr>
              <a:t> se </a:t>
            </a:r>
            <a:r>
              <a:rPr lang="en-US" sz="1100" dirty="0" err="1">
                <a:latin typeface="Arial" panose="020B0604020202020204" pitchFamily="34" charset="0"/>
              </a:rPr>
              <a:t>sakupljaju</a:t>
            </a:r>
            <a:r>
              <a:rPr lang="en-US" sz="1100" dirty="0">
                <a:latin typeface="Arial" panose="020B0604020202020204" pitchFamily="34" charset="0"/>
              </a:rPr>
              <a:t> pored </a:t>
            </a:r>
            <a:r>
              <a:rPr lang="en-US" sz="1100" dirty="0" err="1">
                <a:latin typeface="Arial" panose="020B0604020202020204" pitchFamily="34" charset="0"/>
              </a:rPr>
              <a:t>patogena</a:t>
            </a:r>
            <a:r>
              <a:rPr lang="en-US" sz="1100" dirty="0">
                <a:latin typeface="Arial" panose="020B0604020202020204" pitchFamily="34" charset="0"/>
              </a:rPr>
              <a:t> </a:t>
            </a:r>
          </a:p>
          <a:p>
            <a:pPr eaLnBrk="1" hangingPunct="1">
              <a:spcBef>
                <a:spcPct val="0"/>
              </a:spcBef>
              <a:buFontTx/>
              <a:buNone/>
            </a:pPr>
            <a:r>
              <a:rPr lang="en-US" sz="1100" b="1" dirty="0" err="1">
                <a:latin typeface="Arial" panose="020B0604020202020204" pitchFamily="34" charset="0"/>
              </a:rPr>
              <a:t>Korist</a:t>
            </a:r>
            <a:r>
              <a:rPr lang="en-US" sz="1100" b="1" dirty="0">
                <a:latin typeface="Arial" panose="020B0604020202020204" pitchFamily="34" charset="0"/>
              </a:rPr>
              <a:t>:</a:t>
            </a:r>
            <a:r>
              <a:rPr lang="en-US" sz="1100" dirty="0">
                <a:latin typeface="Arial" panose="020B0604020202020204" pitchFamily="34" charset="0"/>
              </a:rPr>
              <a:t> </a:t>
            </a:r>
            <a:r>
              <a:rPr lang="en-US" sz="1100" dirty="0" err="1">
                <a:latin typeface="Arial" panose="020B0604020202020204" pitchFamily="34" charset="0"/>
              </a:rPr>
              <a:t>zapaljenska</a:t>
            </a:r>
            <a:r>
              <a:rPr lang="en-US" sz="1100" dirty="0">
                <a:latin typeface="Arial" panose="020B0604020202020204" pitchFamily="34" charset="0"/>
              </a:rPr>
              <a:t> </a:t>
            </a:r>
            <a:r>
              <a:rPr lang="en-US" sz="1100" dirty="0" err="1">
                <a:latin typeface="Arial" panose="020B0604020202020204" pitchFamily="34" charset="0"/>
              </a:rPr>
              <a:t>reakcija</a:t>
            </a:r>
            <a:r>
              <a:rPr lang="en-US" sz="1100" dirty="0">
                <a:latin typeface="Arial" panose="020B0604020202020204" pitchFamily="34" charset="0"/>
              </a:rPr>
              <a:t> </a:t>
            </a:r>
            <a:r>
              <a:rPr lang="en-US" sz="1100" dirty="0" err="1">
                <a:latin typeface="Arial" panose="020B0604020202020204" pitchFamily="34" charset="0"/>
              </a:rPr>
              <a:t>koja</a:t>
            </a:r>
            <a:r>
              <a:rPr lang="en-US" sz="1100" dirty="0">
                <a:latin typeface="Arial" panose="020B0604020202020204" pitchFamily="34" charset="0"/>
              </a:rPr>
              <a:t> </a:t>
            </a:r>
            <a:r>
              <a:rPr lang="en-US" sz="1100" dirty="0" err="1">
                <a:latin typeface="Arial" panose="020B0604020202020204" pitchFamily="34" charset="0"/>
              </a:rPr>
              <a:t>formira</a:t>
            </a:r>
            <a:r>
              <a:rPr lang="en-US" sz="1100" dirty="0">
                <a:latin typeface="Arial" panose="020B0604020202020204" pitchFamily="34" charset="0"/>
              </a:rPr>
              <a:t> GRANULOM (Mf+CD8), </a:t>
            </a:r>
            <a:r>
              <a:rPr lang="en-US" sz="1100" dirty="0" err="1">
                <a:latin typeface="Arial" panose="020B0604020202020204" pitchFamily="34" charset="0"/>
              </a:rPr>
              <a:t>ograničava</a:t>
            </a:r>
            <a:r>
              <a:rPr lang="en-US" sz="1100" dirty="0">
                <a:latin typeface="Arial" panose="020B0604020202020204" pitchFamily="34" charset="0"/>
              </a:rPr>
              <a:t> </a:t>
            </a:r>
            <a:r>
              <a:rPr lang="en-US" sz="1100" dirty="0" err="1">
                <a:latin typeface="Arial" panose="020B0604020202020204" pitchFamily="34" charset="0"/>
              </a:rPr>
              <a:t>proces</a:t>
            </a:r>
            <a:r>
              <a:rPr lang="en-US" sz="1100" dirty="0">
                <a:latin typeface="Arial" panose="020B0604020202020204" pitchFamily="34" charset="0"/>
              </a:rPr>
              <a:t> </a:t>
            </a:r>
            <a:r>
              <a:rPr lang="en-US" sz="1100" dirty="0" err="1">
                <a:latin typeface="Arial" panose="020B0604020202020204" pitchFamily="34" charset="0"/>
              </a:rPr>
              <a:t>i</a:t>
            </a:r>
            <a:r>
              <a:rPr lang="en-US" sz="1100" dirty="0">
                <a:latin typeface="Arial" panose="020B0604020202020204" pitchFamily="34" charset="0"/>
              </a:rPr>
              <a:t> </a:t>
            </a:r>
            <a:r>
              <a:rPr lang="en-US" sz="1100" dirty="0" err="1">
                <a:latin typeface="Arial" panose="020B0604020202020204" pitchFamily="34" charset="0"/>
              </a:rPr>
              <a:t>ubija</a:t>
            </a:r>
            <a:r>
              <a:rPr lang="en-US" sz="1100" dirty="0">
                <a:latin typeface="Arial" panose="020B0604020202020204" pitchFamily="34" charset="0"/>
              </a:rPr>
              <a:t> </a:t>
            </a:r>
            <a:r>
              <a:rPr lang="en-US" sz="1100" dirty="0" err="1">
                <a:latin typeface="Arial" panose="020B0604020202020204" pitchFamily="34" charset="0"/>
              </a:rPr>
              <a:t>patogene</a:t>
            </a:r>
            <a:endParaRPr lang="en-US" sz="1100" dirty="0">
              <a:latin typeface="Arial" panose="020B0604020202020204" pitchFamily="34" charset="0"/>
            </a:endParaRPr>
          </a:p>
          <a:p>
            <a:pPr eaLnBrk="1" hangingPunct="1">
              <a:spcBef>
                <a:spcPct val="0"/>
              </a:spcBef>
              <a:buFontTx/>
              <a:buNone/>
            </a:pPr>
            <a:r>
              <a:rPr lang="en-US" sz="1100" b="1" dirty="0" err="1">
                <a:latin typeface="Arial" panose="020B0604020202020204" pitchFamily="34" charset="0"/>
              </a:rPr>
              <a:t>Šteta</a:t>
            </a:r>
            <a:r>
              <a:rPr lang="en-US" sz="1100" b="1" dirty="0">
                <a:latin typeface="Arial" panose="020B0604020202020204" pitchFamily="34" charset="0"/>
              </a:rPr>
              <a:t>: </a:t>
            </a:r>
            <a:r>
              <a:rPr lang="en-US" sz="1100" dirty="0" err="1">
                <a:latin typeface="Arial" panose="020B0604020202020204" pitchFamily="34" charset="0"/>
              </a:rPr>
              <a:t>kontaktni</a:t>
            </a:r>
            <a:r>
              <a:rPr lang="en-US" sz="1100" dirty="0">
                <a:latin typeface="Arial" panose="020B0604020202020204" pitchFamily="34" charset="0"/>
              </a:rPr>
              <a:t> dermatitis, </a:t>
            </a:r>
            <a:r>
              <a:rPr lang="en-US" sz="1100" dirty="0" err="1">
                <a:latin typeface="Arial" panose="020B0604020202020204" pitchFamily="34" charset="0"/>
              </a:rPr>
              <a:t>tuberkulinska</a:t>
            </a:r>
            <a:r>
              <a:rPr lang="en-US" sz="1100" dirty="0">
                <a:latin typeface="Arial" panose="020B0604020202020204" pitchFamily="34" charset="0"/>
              </a:rPr>
              <a:t> </a:t>
            </a:r>
            <a:r>
              <a:rPr lang="en-US" sz="1100" dirty="0" err="1">
                <a:latin typeface="Arial" panose="020B0604020202020204" pitchFamily="34" charset="0"/>
              </a:rPr>
              <a:t>reakcija</a:t>
            </a:r>
            <a:r>
              <a:rPr lang="en-US" sz="1100" dirty="0">
                <a:latin typeface="Arial" panose="020B0604020202020204" pitchFamily="34" charset="0"/>
              </a:rPr>
              <a:t>, diabetes mellitus I, </a:t>
            </a:r>
            <a:r>
              <a:rPr lang="en-US" sz="1100" dirty="0" err="1">
                <a:latin typeface="Arial" panose="020B0604020202020204" pitchFamily="34" charset="0"/>
              </a:rPr>
              <a:t>multipla</a:t>
            </a:r>
            <a:r>
              <a:rPr lang="en-US" sz="1100" dirty="0">
                <a:latin typeface="Arial" panose="020B0604020202020204" pitchFamily="34" charset="0"/>
              </a:rPr>
              <a:t> </a:t>
            </a:r>
            <a:r>
              <a:rPr lang="en-US" sz="1100" dirty="0" err="1">
                <a:latin typeface="Arial" panose="020B0604020202020204" pitchFamily="34" charset="0"/>
              </a:rPr>
              <a:t>skleroza</a:t>
            </a:r>
            <a:r>
              <a:rPr lang="en-US" sz="1100" dirty="0">
                <a:latin typeface="Arial" panose="020B0604020202020204" pitchFamily="34" charset="0"/>
              </a:rPr>
              <a:t>, </a:t>
            </a:r>
            <a:r>
              <a:rPr lang="en-US" sz="1100" dirty="0" err="1">
                <a:latin typeface="Arial" panose="020B0604020202020204" pitchFamily="34" charset="0"/>
              </a:rPr>
              <a:t>artritis</a:t>
            </a:r>
            <a:r>
              <a:rPr lang="en-US" sz="1100" dirty="0">
                <a:latin typeface="Arial" panose="020B0604020202020204" pitchFamily="34" charset="0"/>
              </a:rPr>
              <a:t>...  </a:t>
            </a:r>
          </a:p>
          <a:p>
            <a:pPr eaLnBrk="1" hangingPunct="1">
              <a:spcBef>
                <a:spcPct val="0"/>
              </a:spcBef>
              <a:buFontTx/>
              <a:buNone/>
            </a:pPr>
            <a:endParaRPr lang="en-US" sz="1100" dirty="0">
              <a:latin typeface="Arial" panose="020B0604020202020204" pitchFamily="34" charset="0"/>
            </a:endParaRPr>
          </a:p>
          <a:p>
            <a:pPr eaLnBrk="1" hangingPunct="1">
              <a:spcBef>
                <a:spcPct val="0"/>
              </a:spcBef>
              <a:buFontTx/>
              <a:buNone/>
            </a:pPr>
            <a:endParaRPr lang="en-US" sz="1100" dirty="0">
              <a:latin typeface="Arial" panose="020B0604020202020204" pitchFamily="34" charset="0"/>
            </a:endParaRPr>
          </a:p>
        </p:txBody>
      </p:sp>
      <p:sp>
        <p:nvSpPr>
          <p:cNvPr id="7" name="Title 1"/>
          <p:cNvSpPr txBox="1">
            <a:spLocks/>
          </p:cNvSpPr>
          <p:nvPr/>
        </p:nvSpPr>
        <p:spPr>
          <a:xfrm>
            <a:off x="107504" y="-26750"/>
            <a:ext cx="8679309" cy="571500"/>
          </a:xfrm>
          <a:prstGeom prst="rect">
            <a:avLst/>
          </a:prstGeom>
        </p:spPr>
        <p:txBody>
          <a:bodyPr rtlCol="0">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Aft>
                <a:spcPts val="0"/>
              </a:spcAft>
              <a:defRPr/>
            </a:pPr>
            <a:r>
              <a:rPr lang="sr-Latn-CS" sz="2000" dirty="0" smtClean="0">
                <a:solidFill>
                  <a:srgbClr val="002060"/>
                </a:solidFill>
              </a:rPr>
              <a:t>Osnovni pojmovi – </a:t>
            </a:r>
            <a:r>
              <a:rPr lang="sr-Latn-CS" sz="2000" u="sng" dirty="0" smtClean="0">
                <a:solidFill>
                  <a:srgbClr val="FF0000"/>
                </a:solidFill>
              </a:rPr>
              <a:t>reakcije</a:t>
            </a:r>
            <a:r>
              <a:rPr lang="sr-Latn-CS" sz="2000" u="sng" dirty="0" smtClean="0">
                <a:solidFill>
                  <a:srgbClr val="002060"/>
                </a:solidFill>
              </a:rPr>
              <a:t> preosetljivosti (tip I, II, III, IV)</a:t>
            </a:r>
            <a:endParaRPr lang="sr-Latn-CS" sz="2000" u="sng" dirty="0">
              <a:solidFill>
                <a:srgbClr val="002060"/>
              </a:solidFill>
            </a:endParaRPr>
          </a:p>
        </p:txBody>
      </p:sp>
    </p:spTree>
    <p:extLst>
      <p:ext uri="{BB962C8B-B14F-4D97-AF65-F5344CB8AC3E}">
        <p14:creationId xmlns:p14="http://schemas.microsoft.com/office/powerpoint/2010/main" val="4889751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Documents and Settings\Miša\My Documents\Abbas 4th ed prevod\Imunologija-4-prilozi\2\Imunologija 4 - prilog 2-18.jpg"/>
          <p:cNvPicPr>
            <a:picLocks noChangeAspect="1" noChangeArrowheads="1"/>
          </p:cNvPicPr>
          <p:nvPr/>
        </p:nvPicPr>
        <p:blipFill>
          <a:blip r:embed="rId2" cstate="print"/>
          <a:srcRect/>
          <a:stretch>
            <a:fillRect/>
          </a:stretch>
        </p:blipFill>
        <p:spPr bwMode="auto">
          <a:xfrm>
            <a:off x="4286248" y="71414"/>
            <a:ext cx="3786214" cy="6748295"/>
          </a:xfrm>
          <a:prstGeom prst="rect">
            <a:avLst/>
          </a:prstGeom>
          <a:noFill/>
        </p:spPr>
      </p:pic>
      <p:sp>
        <p:nvSpPr>
          <p:cNvPr id="3" name="Text Box 4"/>
          <p:cNvSpPr txBox="1">
            <a:spLocks noChangeArrowheads="1"/>
          </p:cNvSpPr>
          <p:nvPr/>
        </p:nvSpPr>
        <p:spPr bwMode="auto">
          <a:xfrm>
            <a:off x="500034" y="500042"/>
            <a:ext cx="3214710" cy="1569660"/>
          </a:xfrm>
          <a:prstGeom prst="rect">
            <a:avLst/>
          </a:prstGeom>
          <a:noFill/>
          <a:ln w="9525">
            <a:noFill/>
            <a:miter lim="800000"/>
            <a:headEnd/>
            <a:tailEnd/>
          </a:ln>
        </p:spPr>
        <p:txBody>
          <a:bodyPr wrap="square">
            <a:spAutoFit/>
          </a:bodyPr>
          <a:lstStyle/>
          <a:p>
            <a:pPr algn="ctr"/>
            <a:r>
              <a:rPr lang="sr-Latn-CS" sz="2400" dirty="0" smtClean="0">
                <a:solidFill>
                  <a:srgbClr val="000066"/>
                </a:solidFill>
              </a:rPr>
              <a:t>Indukcija antivirusnog stanja u ćeliji dejstvom </a:t>
            </a:r>
            <a:r>
              <a:rPr lang="sr-Latn-CS" sz="2400" dirty="0" err="1">
                <a:solidFill>
                  <a:srgbClr val="000066"/>
                </a:solidFill>
              </a:rPr>
              <a:t>interferona</a:t>
            </a:r>
            <a:r>
              <a:rPr lang="sr-Latn-CS" sz="2400" dirty="0">
                <a:solidFill>
                  <a:srgbClr val="000066"/>
                </a:solidFill>
              </a:rPr>
              <a:t> tip I</a:t>
            </a:r>
            <a:endParaRPr lang="en-US" sz="2400" dirty="0">
              <a:solidFill>
                <a:srgbClr val="000066"/>
              </a:solidFill>
            </a:endParaRPr>
          </a:p>
        </p:txBody>
      </p:sp>
    </p:spTree>
    <p:extLst>
      <p:ext uri="{BB962C8B-B14F-4D97-AF65-F5344CB8AC3E}">
        <p14:creationId xmlns:p14="http://schemas.microsoft.com/office/powerpoint/2010/main" val="36756946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a:spLocks noChangeArrowheads="1"/>
          </p:cNvSpPr>
          <p:nvPr/>
        </p:nvSpPr>
        <p:spPr bwMode="auto">
          <a:xfrm>
            <a:off x="0" y="484188"/>
            <a:ext cx="9144000" cy="584775"/>
          </a:xfrm>
          <a:prstGeom prst="rect">
            <a:avLst/>
          </a:prstGeom>
          <a:noFill/>
          <a:ln w="9525">
            <a:noFill/>
            <a:miter lim="800000"/>
            <a:headEnd/>
            <a:tailEnd/>
          </a:ln>
        </p:spPr>
        <p:txBody>
          <a:bodyPr wrap="square">
            <a:spAutoFit/>
          </a:bodyPr>
          <a:lstStyle/>
          <a:p>
            <a:pPr algn="ctr"/>
            <a:r>
              <a:rPr lang="sr-Latn-CS" sz="3200" dirty="0">
                <a:solidFill>
                  <a:srgbClr val="000066"/>
                </a:solidFill>
              </a:rPr>
              <a:t>Ubijanje zaraženih ćelija</a:t>
            </a:r>
            <a:r>
              <a:rPr lang="en-US" sz="3200" dirty="0">
                <a:solidFill>
                  <a:srgbClr val="000066"/>
                </a:solidFill>
              </a:rPr>
              <a:t> </a:t>
            </a:r>
            <a:r>
              <a:rPr lang="en-US" sz="3200" dirty="0" err="1">
                <a:solidFill>
                  <a:srgbClr val="000066"/>
                </a:solidFill>
              </a:rPr>
              <a:t>od</a:t>
            </a:r>
            <a:r>
              <a:rPr lang="en-US" sz="3200" dirty="0">
                <a:solidFill>
                  <a:srgbClr val="000066"/>
                </a:solidFill>
              </a:rPr>
              <a:t> </a:t>
            </a:r>
            <a:r>
              <a:rPr lang="en-US" sz="3200" dirty="0" err="1" smtClean="0">
                <a:solidFill>
                  <a:srgbClr val="000066"/>
                </a:solidFill>
              </a:rPr>
              <a:t>strane</a:t>
            </a:r>
            <a:r>
              <a:rPr lang="en-US" sz="3200" dirty="0" smtClean="0">
                <a:solidFill>
                  <a:srgbClr val="000066"/>
                </a:solidFill>
              </a:rPr>
              <a:t> NK </a:t>
            </a:r>
            <a:r>
              <a:rPr lang="sr-Latn-CS" sz="3200" dirty="0">
                <a:solidFill>
                  <a:srgbClr val="000066"/>
                </a:solidFill>
              </a:rPr>
              <a:t>ćelija</a:t>
            </a:r>
            <a:endParaRPr lang="en-US" sz="3200" dirty="0">
              <a:solidFill>
                <a:srgbClr val="000066"/>
              </a:solidFill>
            </a:endParaRPr>
          </a:p>
        </p:txBody>
      </p:sp>
      <p:pic>
        <p:nvPicPr>
          <p:cNvPr id="4" name="Picture 2" descr="F:\Abbas 4th ed prevod\Imunologija-4-prilozi\2\Imunologija 4 - prilog 2-11.jpg"/>
          <p:cNvPicPr>
            <a:picLocks noChangeAspect="1" noChangeArrowheads="1"/>
          </p:cNvPicPr>
          <p:nvPr/>
        </p:nvPicPr>
        <p:blipFill>
          <a:blip r:embed="rId2" cstate="print"/>
          <a:srcRect l="15625" t="1319" b="51197"/>
          <a:stretch>
            <a:fillRect/>
          </a:stretch>
        </p:blipFill>
        <p:spPr bwMode="auto">
          <a:xfrm>
            <a:off x="1470702" y="2039495"/>
            <a:ext cx="6673198" cy="4532777"/>
          </a:xfrm>
          <a:prstGeom prst="rect">
            <a:avLst/>
          </a:prstGeom>
          <a:noFill/>
        </p:spPr>
      </p:pic>
    </p:spTree>
    <p:extLst>
      <p:ext uri="{BB962C8B-B14F-4D97-AF65-F5344CB8AC3E}">
        <p14:creationId xmlns:p14="http://schemas.microsoft.com/office/powerpoint/2010/main" val="35968917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0" name="Text Box 10"/>
          <p:cNvSpPr txBox="1">
            <a:spLocks noChangeArrowheads="1"/>
          </p:cNvSpPr>
          <p:nvPr/>
        </p:nvSpPr>
        <p:spPr bwMode="auto">
          <a:xfrm>
            <a:off x="1331913" y="3644900"/>
            <a:ext cx="6688137" cy="369888"/>
          </a:xfrm>
          <a:prstGeom prst="rect">
            <a:avLst/>
          </a:prstGeom>
          <a:noFill/>
          <a:ln w="9525">
            <a:noFill/>
            <a:miter lim="800000"/>
            <a:headEnd/>
            <a:tailEnd/>
          </a:ln>
        </p:spPr>
        <p:txBody>
          <a:bodyPr wrap="none">
            <a:spAutoFit/>
          </a:bodyPr>
          <a:lstStyle/>
          <a:p>
            <a:r>
              <a:rPr lang="sr-Latn-CS">
                <a:solidFill>
                  <a:srgbClr val="000066"/>
                </a:solidFill>
              </a:rPr>
              <a:t>- neutralizacija (IgG i IgA), ADCC (IgG) i opsonizacija (IgG) </a:t>
            </a:r>
            <a:endParaRPr lang="en-US">
              <a:solidFill>
                <a:srgbClr val="000066"/>
              </a:solidFill>
            </a:endParaRPr>
          </a:p>
        </p:txBody>
      </p:sp>
      <p:sp>
        <p:nvSpPr>
          <p:cNvPr id="11267" name="Text Box 15"/>
          <p:cNvSpPr txBox="1">
            <a:spLocks noChangeArrowheads="1"/>
          </p:cNvSpPr>
          <p:nvPr/>
        </p:nvSpPr>
        <p:spPr bwMode="auto">
          <a:xfrm>
            <a:off x="250825" y="2035175"/>
            <a:ext cx="4260850" cy="457200"/>
          </a:xfrm>
          <a:prstGeom prst="rect">
            <a:avLst/>
          </a:prstGeom>
          <a:noFill/>
          <a:ln w="9525">
            <a:noFill/>
            <a:miter lim="800000"/>
            <a:headEnd/>
            <a:tailEnd/>
          </a:ln>
        </p:spPr>
        <p:txBody>
          <a:bodyPr wrap="none">
            <a:spAutoFit/>
          </a:bodyPr>
          <a:lstStyle/>
          <a:p>
            <a:r>
              <a:rPr lang="sr-Latn-CS" sz="2400" b="1">
                <a:solidFill>
                  <a:srgbClr val="000066"/>
                </a:solidFill>
              </a:rPr>
              <a:t>Mehanizmi stečene imunosti</a:t>
            </a:r>
            <a:endParaRPr lang="en-US" sz="2400" b="1">
              <a:solidFill>
                <a:srgbClr val="000066"/>
              </a:solidFill>
            </a:endParaRPr>
          </a:p>
        </p:txBody>
      </p:sp>
      <p:sp>
        <p:nvSpPr>
          <p:cNvPr id="143376" name="Text Box 16"/>
          <p:cNvSpPr txBox="1">
            <a:spLocks noChangeArrowheads="1"/>
          </p:cNvSpPr>
          <p:nvPr/>
        </p:nvSpPr>
        <p:spPr bwMode="auto">
          <a:xfrm>
            <a:off x="684213" y="2636838"/>
            <a:ext cx="2947987" cy="457200"/>
          </a:xfrm>
          <a:prstGeom prst="rect">
            <a:avLst/>
          </a:prstGeom>
          <a:noFill/>
          <a:ln w="9525">
            <a:noFill/>
            <a:miter lim="800000"/>
            <a:headEnd/>
            <a:tailEnd/>
          </a:ln>
        </p:spPr>
        <p:txBody>
          <a:bodyPr wrap="none">
            <a:spAutoFit/>
          </a:bodyPr>
          <a:lstStyle/>
          <a:p>
            <a:r>
              <a:rPr lang="sr-Latn-CS" sz="2400">
                <a:solidFill>
                  <a:srgbClr val="000066"/>
                </a:solidFill>
              </a:rPr>
              <a:t>Humoralna imunost </a:t>
            </a:r>
            <a:endParaRPr lang="en-US" sz="2400">
              <a:solidFill>
                <a:srgbClr val="000066"/>
              </a:solidFill>
            </a:endParaRPr>
          </a:p>
        </p:txBody>
      </p:sp>
      <p:sp>
        <p:nvSpPr>
          <p:cNvPr id="143377" name="Text Box 17"/>
          <p:cNvSpPr txBox="1">
            <a:spLocks noChangeArrowheads="1"/>
          </p:cNvSpPr>
          <p:nvPr/>
        </p:nvSpPr>
        <p:spPr bwMode="auto">
          <a:xfrm>
            <a:off x="1042988" y="3116263"/>
            <a:ext cx="3148012" cy="457200"/>
          </a:xfrm>
          <a:prstGeom prst="rect">
            <a:avLst/>
          </a:prstGeom>
          <a:noFill/>
          <a:ln w="9525">
            <a:noFill/>
            <a:miter lim="800000"/>
            <a:headEnd/>
            <a:tailEnd/>
          </a:ln>
        </p:spPr>
        <p:txBody>
          <a:bodyPr wrap="none">
            <a:spAutoFit/>
          </a:bodyPr>
          <a:lstStyle/>
          <a:p>
            <a:r>
              <a:rPr lang="sr-Latn-CS" sz="2400">
                <a:solidFill>
                  <a:srgbClr val="000066"/>
                </a:solidFill>
              </a:rPr>
              <a:t>B-limfociti i antitela </a:t>
            </a:r>
            <a:endParaRPr lang="en-US" sz="2400">
              <a:solidFill>
                <a:srgbClr val="000066"/>
              </a:solidFill>
            </a:endParaRPr>
          </a:p>
        </p:txBody>
      </p:sp>
      <p:sp>
        <p:nvSpPr>
          <p:cNvPr id="143381" name="Text Box 21"/>
          <p:cNvSpPr txBox="1">
            <a:spLocks noChangeArrowheads="1"/>
          </p:cNvSpPr>
          <p:nvPr/>
        </p:nvSpPr>
        <p:spPr bwMode="auto">
          <a:xfrm>
            <a:off x="684213" y="4556125"/>
            <a:ext cx="2752725" cy="457200"/>
          </a:xfrm>
          <a:prstGeom prst="rect">
            <a:avLst/>
          </a:prstGeom>
          <a:noFill/>
          <a:ln w="9525">
            <a:noFill/>
            <a:miter lim="800000"/>
            <a:headEnd/>
            <a:tailEnd/>
          </a:ln>
        </p:spPr>
        <p:txBody>
          <a:bodyPr wrap="none">
            <a:spAutoFit/>
          </a:bodyPr>
          <a:lstStyle/>
          <a:p>
            <a:r>
              <a:rPr lang="sr-Latn-CS" sz="2400">
                <a:solidFill>
                  <a:srgbClr val="000066"/>
                </a:solidFill>
              </a:rPr>
              <a:t>Celularna imunost </a:t>
            </a:r>
            <a:endParaRPr lang="en-US" sz="2400">
              <a:solidFill>
                <a:srgbClr val="000066"/>
              </a:solidFill>
            </a:endParaRPr>
          </a:p>
        </p:txBody>
      </p:sp>
      <p:sp>
        <p:nvSpPr>
          <p:cNvPr id="11271" name="Text Box 2"/>
          <p:cNvSpPr txBox="1">
            <a:spLocks noChangeArrowheads="1"/>
          </p:cNvSpPr>
          <p:nvPr/>
        </p:nvSpPr>
        <p:spPr bwMode="auto">
          <a:xfrm>
            <a:off x="1143000" y="484188"/>
            <a:ext cx="7099300" cy="641350"/>
          </a:xfrm>
          <a:prstGeom prst="rect">
            <a:avLst/>
          </a:prstGeom>
          <a:noFill/>
          <a:ln w="9525">
            <a:noFill/>
            <a:miter lim="800000"/>
            <a:headEnd/>
            <a:tailEnd/>
          </a:ln>
        </p:spPr>
        <p:txBody>
          <a:bodyPr wrap="none">
            <a:spAutoFit/>
          </a:bodyPr>
          <a:lstStyle/>
          <a:p>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en-US" sz="3600" dirty="0" err="1">
                <a:solidFill>
                  <a:srgbClr val="000066"/>
                </a:solidFill>
              </a:rPr>
              <a:t>protiv</a:t>
            </a:r>
            <a:r>
              <a:rPr lang="sr-Latn-CS" sz="3600" dirty="0">
                <a:solidFill>
                  <a:srgbClr val="000066"/>
                </a:solidFill>
              </a:rPr>
              <a:t> </a:t>
            </a:r>
            <a:r>
              <a:rPr lang="sr-Latn-CS" sz="3600" dirty="0">
                <a:solidFill>
                  <a:srgbClr val="FF0000"/>
                </a:solidFill>
              </a:rPr>
              <a:t>virusa</a:t>
            </a:r>
            <a:endParaRPr lang="en-US" sz="3600" dirty="0">
              <a:solidFill>
                <a:srgbClr val="FF0000"/>
              </a:solidFill>
            </a:endParaRPr>
          </a:p>
        </p:txBody>
      </p:sp>
    </p:spTree>
    <p:extLst>
      <p:ext uri="{BB962C8B-B14F-4D97-AF65-F5344CB8AC3E}">
        <p14:creationId xmlns:p14="http://schemas.microsoft.com/office/powerpoint/2010/main" val="29116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3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0" grpId="0"/>
      <p:bldP spid="143376" grpId="0"/>
      <p:bldP spid="143377" grpId="0"/>
      <p:bldP spid="14338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327275" y="642938"/>
            <a:ext cx="4314001" cy="646331"/>
          </a:xfrm>
          <a:prstGeom prst="rect">
            <a:avLst/>
          </a:prstGeom>
          <a:noFill/>
          <a:ln w="9525">
            <a:noFill/>
            <a:miter lim="800000"/>
            <a:headEnd/>
            <a:tailEnd/>
          </a:ln>
        </p:spPr>
        <p:txBody>
          <a:bodyPr wrap="none">
            <a:spAutoFit/>
          </a:bodyPr>
          <a:lstStyle/>
          <a:p>
            <a:r>
              <a:rPr lang="sr-Latn-CS" sz="3600" dirty="0">
                <a:solidFill>
                  <a:srgbClr val="000066"/>
                </a:solidFill>
              </a:rPr>
              <a:t>Neutralizacija </a:t>
            </a:r>
            <a:r>
              <a:rPr lang="sr-Latn-CS" sz="3600" dirty="0">
                <a:solidFill>
                  <a:srgbClr val="FF0000"/>
                </a:solidFill>
              </a:rPr>
              <a:t>virusa</a:t>
            </a:r>
            <a:endParaRPr lang="en-US" sz="3600" dirty="0">
              <a:solidFill>
                <a:srgbClr val="FF0000"/>
              </a:solidFill>
            </a:endParaRPr>
          </a:p>
        </p:txBody>
      </p:sp>
      <p:pic>
        <p:nvPicPr>
          <p:cNvPr id="175109" name="Picture 5" descr="Prilog 8-02"/>
          <p:cNvPicPr>
            <a:picLocks noChangeAspect="1" noChangeArrowheads="1"/>
          </p:cNvPicPr>
          <p:nvPr/>
        </p:nvPicPr>
        <p:blipFill>
          <a:blip r:embed="rId2" cstate="print"/>
          <a:srcRect r="37601" b="62849"/>
          <a:stretch>
            <a:fillRect/>
          </a:stretch>
        </p:blipFill>
        <p:spPr bwMode="auto">
          <a:xfrm>
            <a:off x="611188" y="2060575"/>
            <a:ext cx="4897437" cy="2913063"/>
          </a:xfrm>
          <a:prstGeom prst="rect">
            <a:avLst/>
          </a:prstGeom>
          <a:noFill/>
          <a:ln w="9525">
            <a:noFill/>
            <a:miter lim="800000"/>
            <a:headEnd/>
            <a:tailEnd/>
          </a:ln>
        </p:spPr>
      </p:pic>
      <p:pic>
        <p:nvPicPr>
          <p:cNvPr id="175110" name="Picture 6" descr="Prilog 8-02"/>
          <p:cNvPicPr>
            <a:picLocks noChangeAspect="1" noChangeArrowheads="1"/>
          </p:cNvPicPr>
          <p:nvPr/>
        </p:nvPicPr>
        <p:blipFill>
          <a:blip r:embed="rId2" cstate="print"/>
          <a:srcRect l="99434" t="-41" b="62849"/>
          <a:stretch>
            <a:fillRect/>
          </a:stretch>
        </p:blipFill>
        <p:spPr bwMode="auto">
          <a:xfrm>
            <a:off x="5495925" y="2057400"/>
            <a:ext cx="44450" cy="2916238"/>
          </a:xfrm>
          <a:prstGeom prst="rect">
            <a:avLst/>
          </a:prstGeom>
          <a:noFill/>
          <a:ln w="9525">
            <a:noFill/>
            <a:miter lim="800000"/>
            <a:headEnd/>
            <a:tailEnd/>
          </a:ln>
        </p:spPr>
      </p:pic>
    </p:spTree>
    <p:extLst>
      <p:ext uri="{BB962C8B-B14F-4D97-AF65-F5344CB8AC3E}">
        <p14:creationId xmlns:p14="http://schemas.microsoft.com/office/powerpoint/2010/main" val="2233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27275" y="642938"/>
            <a:ext cx="4314001" cy="646331"/>
          </a:xfrm>
          <a:prstGeom prst="rect">
            <a:avLst/>
          </a:prstGeom>
          <a:noFill/>
          <a:ln w="9525">
            <a:noFill/>
            <a:miter lim="800000"/>
            <a:headEnd/>
            <a:tailEnd/>
          </a:ln>
        </p:spPr>
        <p:txBody>
          <a:bodyPr wrap="none">
            <a:spAutoFit/>
          </a:bodyPr>
          <a:lstStyle/>
          <a:p>
            <a:r>
              <a:rPr lang="sr-Latn-CS" sz="3600" dirty="0">
                <a:solidFill>
                  <a:srgbClr val="000066"/>
                </a:solidFill>
              </a:rPr>
              <a:t>Neutralizacija </a:t>
            </a:r>
            <a:r>
              <a:rPr lang="sr-Latn-CS" sz="3600" dirty="0">
                <a:solidFill>
                  <a:srgbClr val="FF0000"/>
                </a:solidFill>
              </a:rPr>
              <a:t>virusa</a:t>
            </a:r>
            <a:endParaRPr lang="en-US" sz="3600" dirty="0">
              <a:solidFill>
                <a:srgbClr val="FF0000"/>
              </a:solidFill>
            </a:endParaRPr>
          </a:p>
        </p:txBody>
      </p:sp>
      <p:pic>
        <p:nvPicPr>
          <p:cNvPr id="13315" name="Picture 3" descr="Prilog 8-02"/>
          <p:cNvPicPr>
            <a:picLocks noChangeAspect="1" noChangeArrowheads="1"/>
          </p:cNvPicPr>
          <p:nvPr/>
        </p:nvPicPr>
        <p:blipFill>
          <a:blip r:embed="rId2" cstate="print"/>
          <a:srcRect b="62849"/>
          <a:stretch>
            <a:fillRect/>
          </a:stretch>
        </p:blipFill>
        <p:spPr bwMode="auto">
          <a:xfrm>
            <a:off x="611188" y="2060575"/>
            <a:ext cx="7848600" cy="2913063"/>
          </a:xfrm>
          <a:prstGeom prst="rect">
            <a:avLst/>
          </a:prstGeom>
          <a:noFill/>
          <a:ln w="9525">
            <a:noFill/>
            <a:miter lim="800000"/>
            <a:headEnd/>
            <a:tailEnd/>
          </a:ln>
        </p:spPr>
      </p:pic>
    </p:spTree>
    <p:extLst>
      <p:ext uri="{BB962C8B-B14F-4D97-AF65-F5344CB8AC3E}">
        <p14:creationId xmlns:p14="http://schemas.microsoft.com/office/powerpoint/2010/main" val="40959130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2286000" y="333375"/>
            <a:ext cx="4662488" cy="523875"/>
          </a:xfrm>
          <a:prstGeom prst="rect">
            <a:avLst/>
          </a:prstGeom>
          <a:noFill/>
          <a:ln w="9525">
            <a:noFill/>
            <a:miter lim="800000"/>
            <a:headEnd/>
            <a:tailEnd/>
          </a:ln>
        </p:spPr>
        <p:txBody>
          <a:bodyPr wrap="none">
            <a:spAutoFit/>
          </a:bodyPr>
          <a:lstStyle/>
          <a:p>
            <a:r>
              <a:rPr lang="sr-Latn-CS" sz="2800" dirty="0">
                <a:solidFill>
                  <a:srgbClr val="000066"/>
                </a:solidFill>
              </a:rPr>
              <a:t>Protektivni efekat antitela</a:t>
            </a:r>
            <a:endParaRPr lang="en-US" sz="2800" dirty="0">
              <a:solidFill>
                <a:srgbClr val="000066"/>
              </a:solidFill>
            </a:endParaRPr>
          </a:p>
        </p:txBody>
      </p:sp>
      <p:pic>
        <p:nvPicPr>
          <p:cNvPr id="14339" name="Picture 6" descr="defranco_ch10_02f10_7"/>
          <p:cNvPicPr>
            <a:picLocks noChangeAspect="1" noChangeArrowheads="1"/>
          </p:cNvPicPr>
          <p:nvPr/>
        </p:nvPicPr>
        <p:blipFill>
          <a:blip r:embed="rId2" cstate="print"/>
          <a:srcRect t="16673"/>
          <a:stretch>
            <a:fillRect/>
          </a:stretch>
        </p:blipFill>
        <p:spPr bwMode="auto">
          <a:xfrm>
            <a:off x="904875" y="1052513"/>
            <a:ext cx="7332663" cy="5349875"/>
          </a:xfrm>
          <a:prstGeom prst="rect">
            <a:avLst/>
          </a:prstGeom>
          <a:noFill/>
          <a:ln w="9525">
            <a:noFill/>
            <a:miter lim="800000"/>
            <a:headEnd/>
            <a:tailEnd/>
          </a:ln>
        </p:spPr>
      </p:pic>
      <p:sp>
        <p:nvSpPr>
          <p:cNvPr id="175111" name="Rectangle 7"/>
          <p:cNvSpPr>
            <a:spLocks noChangeArrowheads="1"/>
          </p:cNvSpPr>
          <p:nvPr/>
        </p:nvSpPr>
        <p:spPr bwMode="auto">
          <a:xfrm>
            <a:off x="5867400" y="2997200"/>
            <a:ext cx="2881313" cy="3671888"/>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5112" name="Rectangle 8"/>
          <p:cNvSpPr>
            <a:spLocks noChangeArrowheads="1"/>
          </p:cNvSpPr>
          <p:nvPr/>
        </p:nvSpPr>
        <p:spPr bwMode="auto">
          <a:xfrm>
            <a:off x="4787900" y="3500438"/>
            <a:ext cx="2376488" cy="3357562"/>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5113" name="Rectangle 9"/>
          <p:cNvSpPr>
            <a:spLocks noChangeArrowheads="1"/>
          </p:cNvSpPr>
          <p:nvPr/>
        </p:nvSpPr>
        <p:spPr bwMode="auto">
          <a:xfrm>
            <a:off x="827088" y="1125538"/>
            <a:ext cx="3425825" cy="5362575"/>
          </a:xfrm>
          <a:prstGeom prst="rect">
            <a:avLst/>
          </a:prstGeom>
          <a:solidFill>
            <a:schemeClr val="bg1"/>
          </a:solidFill>
          <a:ln w="9525">
            <a:solidFill>
              <a:schemeClr val="bg1"/>
            </a:solidFill>
            <a:miter lim="800000"/>
            <a:headEnd/>
            <a:tailEnd/>
          </a:ln>
        </p:spPr>
        <p:txBody>
          <a:bodyPr wrap="none" anchor="ctr"/>
          <a:lstStyle/>
          <a:p>
            <a:endParaRPr lang="sr-Latn-CS"/>
          </a:p>
        </p:txBody>
      </p:sp>
    </p:spTree>
    <p:extLst>
      <p:ext uri="{BB962C8B-B14F-4D97-AF65-F5344CB8AC3E}">
        <p14:creationId xmlns:p14="http://schemas.microsoft.com/office/powerpoint/2010/main" val="407920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51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51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5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p:bldP spid="175112" grpId="0" animBg="1"/>
      <p:bldP spid="1751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2"/>
          <p:cNvSpPr txBox="1">
            <a:spLocks noChangeArrowheads="1"/>
          </p:cNvSpPr>
          <p:nvPr/>
        </p:nvSpPr>
        <p:spPr bwMode="auto">
          <a:xfrm>
            <a:off x="1331913" y="3644900"/>
            <a:ext cx="6688137" cy="369888"/>
          </a:xfrm>
          <a:prstGeom prst="rect">
            <a:avLst/>
          </a:prstGeom>
          <a:noFill/>
          <a:ln w="9525">
            <a:noFill/>
            <a:miter lim="800000"/>
            <a:headEnd/>
            <a:tailEnd/>
          </a:ln>
        </p:spPr>
        <p:txBody>
          <a:bodyPr wrap="none">
            <a:spAutoFit/>
          </a:bodyPr>
          <a:lstStyle/>
          <a:p>
            <a:r>
              <a:rPr lang="sr-Latn-CS">
                <a:solidFill>
                  <a:srgbClr val="000066"/>
                </a:solidFill>
              </a:rPr>
              <a:t>- neutralizacija (IgG i IgA), ADCC (IgG) i opsonizacija (IgG) </a:t>
            </a:r>
            <a:endParaRPr lang="en-US">
              <a:solidFill>
                <a:srgbClr val="000066"/>
              </a:solidFill>
            </a:endParaRPr>
          </a:p>
        </p:txBody>
      </p:sp>
      <p:sp>
        <p:nvSpPr>
          <p:cNvPr id="284675" name="Text Box 3"/>
          <p:cNvSpPr txBox="1">
            <a:spLocks noChangeArrowheads="1"/>
          </p:cNvSpPr>
          <p:nvPr/>
        </p:nvSpPr>
        <p:spPr bwMode="auto">
          <a:xfrm>
            <a:off x="1279525" y="6086475"/>
            <a:ext cx="7999413" cy="369888"/>
          </a:xfrm>
          <a:prstGeom prst="rect">
            <a:avLst/>
          </a:prstGeom>
          <a:noFill/>
          <a:ln w="9525">
            <a:noFill/>
            <a:miter lim="800000"/>
            <a:headEnd/>
            <a:tailEnd/>
          </a:ln>
        </p:spPr>
        <p:txBody>
          <a:bodyPr wrap="none">
            <a:spAutoFit/>
          </a:bodyPr>
          <a:lstStyle/>
          <a:p>
            <a:r>
              <a:rPr lang="sr-Latn-CS">
                <a:solidFill>
                  <a:srgbClr val="000066"/>
                </a:solidFill>
              </a:rPr>
              <a:t>- pomoć CD8</a:t>
            </a:r>
            <a:r>
              <a:rPr lang="sr-Latn-CS" baseline="30000">
                <a:solidFill>
                  <a:srgbClr val="000066"/>
                </a:solidFill>
              </a:rPr>
              <a:t>+</a:t>
            </a:r>
            <a:r>
              <a:rPr lang="sr-Latn-CS">
                <a:solidFill>
                  <a:srgbClr val="000066"/>
                </a:solidFill>
              </a:rPr>
              <a:t> T-limfocitima i B-limfocitima (CD4</a:t>
            </a:r>
            <a:r>
              <a:rPr lang="sr-Latn-CS" baseline="30000">
                <a:solidFill>
                  <a:srgbClr val="000066"/>
                </a:solidFill>
              </a:rPr>
              <a:t>+</a:t>
            </a:r>
            <a:r>
              <a:rPr lang="sr-Latn-CS">
                <a:solidFill>
                  <a:srgbClr val="000066"/>
                </a:solidFill>
              </a:rPr>
              <a:t> pomoćnički T-limfociti)</a:t>
            </a:r>
            <a:endParaRPr lang="en-US">
              <a:solidFill>
                <a:srgbClr val="000066"/>
              </a:solidFill>
            </a:endParaRPr>
          </a:p>
        </p:txBody>
      </p:sp>
      <p:sp>
        <p:nvSpPr>
          <p:cNvPr id="284676" name="Text Box 4"/>
          <p:cNvSpPr txBox="1">
            <a:spLocks noChangeArrowheads="1"/>
          </p:cNvSpPr>
          <p:nvPr/>
        </p:nvSpPr>
        <p:spPr bwMode="auto">
          <a:xfrm>
            <a:off x="1116013" y="5084763"/>
            <a:ext cx="3417887" cy="457200"/>
          </a:xfrm>
          <a:prstGeom prst="rect">
            <a:avLst/>
          </a:prstGeom>
          <a:noFill/>
          <a:ln w="9525">
            <a:noFill/>
            <a:miter lim="800000"/>
            <a:headEnd/>
            <a:tailEnd/>
          </a:ln>
        </p:spPr>
        <p:txBody>
          <a:bodyPr wrap="none">
            <a:spAutoFit/>
          </a:bodyPr>
          <a:lstStyle/>
          <a:p>
            <a:r>
              <a:rPr lang="sr-Latn-CS" sz="2400">
                <a:solidFill>
                  <a:srgbClr val="000066"/>
                </a:solidFill>
              </a:rPr>
              <a:t>CD8</a:t>
            </a:r>
            <a:r>
              <a:rPr lang="sr-Latn-CS" sz="2400" baseline="30000">
                <a:solidFill>
                  <a:srgbClr val="000066"/>
                </a:solidFill>
              </a:rPr>
              <a:t>+</a:t>
            </a:r>
            <a:r>
              <a:rPr lang="sr-Latn-CS" sz="2400">
                <a:solidFill>
                  <a:srgbClr val="000066"/>
                </a:solidFill>
              </a:rPr>
              <a:t> i CD4</a:t>
            </a:r>
            <a:r>
              <a:rPr lang="sr-Latn-CS" sz="2400" baseline="30000">
                <a:solidFill>
                  <a:srgbClr val="000066"/>
                </a:solidFill>
              </a:rPr>
              <a:t>+ </a:t>
            </a:r>
            <a:r>
              <a:rPr lang="sr-Latn-CS" sz="2400">
                <a:solidFill>
                  <a:srgbClr val="000066"/>
                </a:solidFill>
              </a:rPr>
              <a:t>T-limfociti</a:t>
            </a:r>
            <a:endParaRPr lang="en-US" sz="2400">
              <a:solidFill>
                <a:srgbClr val="000066"/>
              </a:solidFill>
            </a:endParaRPr>
          </a:p>
        </p:txBody>
      </p:sp>
      <p:sp>
        <p:nvSpPr>
          <p:cNvPr id="15365" name="Text Box 6"/>
          <p:cNvSpPr txBox="1">
            <a:spLocks noChangeArrowheads="1"/>
          </p:cNvSpPr>
          <p:nvPr/>
        </p:nvSpPr>
        <p:spPr bwMode="auto">
          <a:xfrm>
            <a:off x="250825" y="2035175"/>
            <a:ext cx="4260850" cy="457200"/>
          </a:xfrm>
          <a:prstGeom prst="rect">
            <a:avLst/>
          </a:prstGeom>
          <a:noFill/>
          <a:ln w="9525">
            <a:noFill/>
            <a:miter lim="800000"/>
            <a:headEnd/>
            <a:tailEnd/>
          </a:ln>
        </p:spPr>
        <p:txBody>
          <a:bodyPr wrap="none">
            <a:spAutoFit/>
          </a:bodyPr>
          <a:lstStyle/>
          <a:p>
            <a:r>
              <a:rPr lang="sr-Latn-CS" sz="2400" b="1">
                <a:solidFill>
                  <a:srgbClr val="000066"/>
                </a:solidFill>
              </a:rPr>
              <a:t>Mehanizmi stečene imunosti</a:t>
            </a:r>
            <a:endParaRPr lang="en-US" sz="2400" b="1">
              <a:solidFill>
                <a:srgbClr val="000066"/>
              </a:solidFill>
            </a:endParaRPr>
          </a:p>
        </p:txBody>
      </p:sp>
      <p:sp>
        <p:nvSpPr>
          <p:cNvPr id="15366" name="Text Box 7"/>
          <p:cNvSpPr txBox="1">
            <a:spLocks noChangeArrowheads="1"/>
          </p:cNvSpPr>
          <p:nvPr/>
        </p:nvSpPr>
        <p:spPr bwMode="auto">
          <a:xfrm>
            <a:off x="684213" y="2636838"/>
            <a:ext cx="2947987" cy="457200"/>
          </a:xfrm>
          <a:prstGeom prst="rect">
            <a:avLst/>
          </a:prstGeom>
          <a:noFill/>
          <a:ln w="9525">
            <a:noFill/>
            <a:miter lim="800000"/>
            <a:headEnd/>
            <a:tailEnd/>
          </a:ln>
        </p:spPr>
        <p:txBody>
          <a:bodyPr wrap="none">
            <a:spAutoFit/>
          </a:bodyPr>
          <a:lstStyle/>
          <a:p>
            <a:r>
              <a:rPr lang="sr-Latn-CS" sz="2400">
                <a:solidFill>
                  <a:srgbClr val="000066"/>
                </a:solidFill>
              </a:rPr>
              <a:t>Humoralna imunost </a:t>
            </a:r>
            <a:endParaRPr lang="en-US" sz="2400">
              <a:solidFill>
                <a:srgbClr val="000066"/>
              </a:solidFill>
            </a:endParaRPr>
          </a:p>
        </p:txBody>
      </p:sp>
      <p:sp>
        <p:nvSpPr>
          <p:cNvPr id="15367" name="Text Box 8"/>
          <p:cNvSpPr txBox="1">
            <a:spLocks noChangeArrowheads="1"/>
          </p:cNvSpPr>
          <p:nvPr/>
        </p:nvSpPr>
        <p:spPr bwMode="auto">
          <a:xfrm>
            <a:off x="1042988" y="3116263"/>
            <a:ext cx="3148012" cy="457200"/>
          </a:xfrm>
          <a:prstGeom prst="rect">
            <a:avLst/>
          </a:prstGeom>
          <a:noFill/>
          <a:ln w="9525">
            <a:noFill/>
            <a:miter lim="800000"/>
            <a:headEnd/>
            <a:tailEnd/>
          </a:ln>
        </p:spPr>
        <p:txBody>
          <a:bodyPr wrap="none">
            <a:spAutoFit/>
          </a:bodyPr>
          <a:lstStyle/>
          <a:p>
            <a:r>
              <a:rPr lang="sr-Latn-CS" sz="2400">
                <a:solidFill>
                  <a:srgbClr val="000066"/>
                </a:solidFill>
              </a:rPr>
              <a:t>B-limfociti i antitela </a:t>
            </a:r>
            <a:endParaRPr lang="en-US" sz="2400">
              <a:solidFill>
                <a:srgbClr val="000066"/>
              </a:solidFill>
            </a:endParaRPr>
          </a:p>
        </p:txBody>
      </p:sp>
      <p:sp>
        <p:nvSpPr>
          <p:cNvPr id="15368" name="Text Box 9"/>
          <p:cNvSpPr txBox="1">
            <a:spLocks noChangeArrowheads="1"/>
          </p:cNvSpPr>
          <p:nvPr/>
        </p:nvSpPr>
        <p:spPr bwMode="auto">
          <a:xfrm>
            <a:off x="684213" y="4556125"/>
            <a:ext cx="2752725" cy="457200"/>
          </a:xfrm>
          <a:prstGeom prst="rect">
            <a:avLst/>
          </a:prstGeom>
          <a:noFill/>
          <a:ln w="9525">
            <a:noFill/>
            <a:miter lim="800000"/>
            <a:headEnd/>
            <a:tailEnd/>
          </a:ln>
        </p:spPr>
        <p:txBody>
          <a:bodyPr wrap="none">
            <a:spAutoFit/>
          </a:bodyPr>
          <a:lstStyle/>
          <a:p>
            <a:r>
              <a:rPr lang="sr-Latn-CS" sz="2400">
                <a:solidFill>
                  <a:srgbClr val="000066"/>
                </a:solidFill>
              </a:rPr>
              <a:t>Celularna imunost </a:t>
            </a:r>
            <a:endParaRPr lang="en-US" sz="2400">
              <a:solidFill>
                <a:srgbClr val="000066"/>
              </a:solidFill>
            </a:endParaRPr>
          </a:p>
        </p:txBody>
      </p:sp>
      <p:sp>
        <p:nvSpPr>
          <p:cNvPr id="284682" name="Text Box 10"/>
          <p:cNvSpPr txBox="1">
            <a:spLocks noChangeArrowheads="1"/>
          </p:cNvSpPr>
          <p:nvPr/>
        </p:nvSpPr>
        <p:spPr bwMode="auto">
          <a:xfrm>
            <a:off x="1258888" y="5589588"/>
            <a:ext cx="4951412" cy="366712"/>
          </a:xfrm>
          <a:prstGeom prst="rect">
            <a:avLst/>
          </a:prstGeom>
          <a:noFill/>
          <a:ln w="9525">
            <a:noFill/>
            <a:miter lim="800000"/>
            <a:headEnd/>
            <a:tailEnd/>
          </a:ln>
        </p:spPr>
        <p:txBody>
          <a:bodyPr wrap="none">
            <a:spAutoFit/>
          </a:bodyPr>
          <a:lstStyle/>
          <a:p>
            <a:r>
              <a:rPr lang="sr-Latn-CS">
                <a:solidFill>
                  <a:srgbClr val="000066"/>
                </a:solidFill>
              </a:rPr>
              <a:t>- ubijanje inficiranih ćelija (CD8</a:t>
            </a:r>
            <a:r>
              <a:rPr lang="sr-Latn-CS" baseline="30000">
                <a:solidFill>
                  <a:srgbClr val="000066"/>
                </a:solidFill>
              </a:rPr>
              <a:t>+ </a:t>
            </a:r>
            <a:r>
              <a:rPr lang="sr-Latn-CS">
                <a:solidFill>
                  <a:srgbClr val="000066"/>
                </a:solidFill>
              </a:rPr>
              <a:t>T-limfociti)</a:t>
            </a:r>
            <a:endParaRPr lang="en-US">
              <a:solidFill>
                <a:srgbClr val="000066"/>
              </a:solidFill>
            </a:endParaRPr>
          </a:p>
        </p:txBody>
      </p:sp>
      <p:sp>
        <p:nvSpPr>
          <p:cNvPr id="15370" name="Text Box 2"/>
          <p:cNvSpPr txBox="1">
            <a:spLocks noChangeArrowheads="1"/>
          </p:cNvSpPr>
          <p:nvPr/>
        </p:nvSpPr>
        <p:spPr bwMode="auto">
          <a:xfrm>
            <a:off x="1143000" y="484188"/>
            <a:ext cx="7099300" cy="641350"/>
          </a:xfrm>
          <a:prstGeom prst="rect">
            <a:avLst/>
          </a:prstGeom>
          <a:noFill/>
          <a:ln w="9525">
            <a:noFill/>
            <a:miter lim="800000"/>
            <a:headEnd/>
            <a:tailEnd/>
          </a:ln>
        </p:spPr>
        <p:txBody>
          <a:bodyPr wrap="none">
            <a:spAutoFit/>
          </a:bodyPr>
          <a:lstStyle/>
          <a:p>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en-US" sz="3600" dirty="0" err="1">
                <a:solidFill>
                  <a:srgbClr val="000066"/>
                </a:solidFill>
              </a:rPr>
              <a:t>protiv</a:t>
            </a:r>
            <a:r>
              <a:rPr lang="sr-Latn-CS" sz="3600" dirty="0">
                <a:solidFill>
                  <a:srgbClr val="000066"/>
                </a:solidFill>
              </a:rPr>
              <a:t> </a:t>
            </a:r>
            <a:r>
              <a:rPr lang="sr-Latn-CS" sz="3600" dirty="0">
                <a:solidFill>
                  <a:srgbClr val="FF0000"/>
                </a:solidFill>
              </a:rPr>
              <a:t>virusa</a:t>
            </a:r>
            <a:endParaRPr lang="en-US" sz="3600" dirty="0">
              <a:solidFill>
                <a:srgbClr val="FF0000"/>
              </a:solidFill>
            </a:endParaRPr>
          </a:p>
        </p:txBody>
      </p:sp>
    </p:spTree>
    <p:extLst>
      <p:ext uri="{BB962C8B-B14F-4D97-AF65-F5344CB8AC3E}">
        <p14:creationId xmlns:p14="http://schemas.microsoft.com/office/powerpoint/2010/main" val="39819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4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46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468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4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4" grpId="0"/>
      <p:bldP spid="28467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9781437715286-010-f011"/>
          <p:cNvPicPr>
            <a:picLocks noChangeAspect="1" noChangeArrowheads="1"/>
          </p:cNvPicPr>
          <p:nvPr/>
        </p:nvPicPr>
        <p:blipFill>
          <a:blip r:embed="rId3" cstate="print"/>
          <a:srcRect t="1135"/>
          <a:stretch>
            <a:fillRect/>
          </a:stretch>
        </p:blipFill>
        <p:spPr bwMode="auto">
          <a:xfrm>
            <a:off x="2819400" y="228600"/>
            <a:ext cx="5772150" cy="6629400"/>
          </a:xfrm>
          <a:prstGeom prst="rect">
            <a:avLst/>
          </a:prstGeom>
          <a:solidFill>
            <a:schemeClr val="bg1"/>
          </a:solidFill>
          <a:ln w="9525">
            <a:noFill/>
            <a:miter lim="800000"/>
            <a:headEnd/>
            <a:tailEnd/>
          </a:ln>
        </p:spPr>
      </p:pic>
      <p:sp>
        <p:nvSpPr>
          <p:cNvPr id="10" name="Rectangle 9"/>
          <p:cNvSpPr>
            <a:spLocks noChangeArrowheads="1"/>
          </p:cNvSpPr>
          <p:nvPr/>
        </p:nvSpPr>
        <p:spPr bwMode="auto">
          <a:xfrm>
            <a:off x="5086350" y="158750"/>
            <a:ext cx="685800" cy="168275"/>
          </a:xfrm>
          <a:prstGeom prst="rect">
            <a:avLst/>
          </a:prstGeom>
          <a:solidFill>
            <a:schemeClr val="bg1"/>
          </a:solidFill>
          <a:ln w="9525" algn="ctr">
            <a:solidFill>
              <a:schemeClr val="bg1"/>
            </a:solidFill>
            <a:round/>
            <a:headEnd/>
            <a:tailEnd/>
          </a:ln>
        </p:spPr>
        <p:txBody>
          <a:bodyPr/>
          <a:lstStyle/>
          <a:p>
            <a:endParaRPr lang="sr-Latn-CS"/>
          </a:p>
        </p:txBody>
      </p:sp>
      <p:sp>
        <p:nvSpPr>
          <p:cNvPr id="23556" name="Text Box 3"/>
          <p:cNvSpPr txBox="1">
            <a:spLocks noChangeArrowheads="1"/>
          </p:cNvSpPr>
          <p:nvPr/>
        </p:nvSpPr>
        <p:spPr bwMode="auto">
          <a:xfrm>
            <a:off x="304800" y="381000"/>
            <a:ext cx="2767002" cy="1077218"/>
          </a:xfrm>
          <a:prstGeom prst="rect">
            <a:avLst/>
          </a:prstGeom>
          <a:solidFill>
            <a:schemeClr val="bg1">
              <a:alpha val="38039"/>
            </a:schemeClr>
          </a:solidFill>
          <a:ln w="12700">
            <a:noFill/>
            <a:miter lim="800000"/>
            <a:headEnd/>
            <a:tailEnd/>
          </a:ln>
        </p:spPr>
        <p:txBody>
          <a:bodyPr wrap="square" anchor="ctr">
            <a:spAutoFit/>
          </a:bodyPr>
          <a:lstStyle/>
          <a:p>
            <a:pPr algn="ctr" eaLnBrk="0" hangingPunct="0"/>
            <a:r>
              <a:rPr lang="sr-Latn-CS" sz="3200" dirty="0" err="1">
                <a:solidFill>
                  <a:srgbClr val="000072"/>
                </a:solidFill>
                <a:latin typeface="Comic Sans MS" pitchFamily="66" charset="0"/>
              </a:rPr>
              <a:t>Efektorska</a:t>
            </a:r>
            <a:r>
              <a:rPr lang="sr-Latn-CS" sz="3200" dirty="0">
                <a:solidFill>
                  <a:srgbClr val="000072"/>
                </a:solidFill>
                <a:latin typeface="Comic Sans MS" pitchFamily="66" charset="0"/>
              </a:rPr>
              <a:t> funkcija CTL</a:t>
            </a:r>
            <a:endParaRPr lang="en-US" sz="3200" dirty="0">
              <a:solidFill>
                <a:srgbClr val="000072"/>
              </a:solidFill>
              <a:latin typeface="Comic Sans MS" pitchFamily="66" charset="0"/>
            </a:endParaRPr>
          </a:p>
        </p:txBody>
      </p:sp>
      <p:sp>
        <p:nvSpPr>
          <p:cNvPr id="4" name="Rectangle 3"/>
          <p:cNvSpPr>
            <a:spLocks noChangeArrowheads="1"/>
          </p:cNvSpPr>
          <p:nvPr/>
        </p:nvSpPr>
        <p:spPr bwMode="auto">
          <a:xfrm>
            <a:off x="5913438" y="979488"/>
            <a:ext cx="1600200" cy="1219200"/>
          </a:xfrm>
          <a:prstGeom prst="rect">
            <a:avLst/>
          </a:prstGeom>
          <a:solidFill>
            <a:schemeClr val="bg1"/>
          </a:solidFill>
          <a:ln w="9525" algn="ctr">
            <a:solidFill>
              <a:schemeClr val="bg1"/>
            </a:solidFill>
            <a:round/>
            <a:headEnd/>
            <a:tailEnd/>
          </a:ln>
        </p:spPr>
        <p:txBody>
          <a:bodyPr/>
          <a:lstStyle/>
          <a:p>
            <a:endParaRPr lang="sr-Latn-CS"/>
          </a:p>
        </p:txBody>
      </p:sp>
      <p:sp>
        <p:nvSpPr>
          <p:cNvPr id="5" name="Text Box 6"/>
          <p:cNvSpPr txBox="1">
            <a:spLocks noChangeArrowheads="1"/>
          </p:cNvSpPr>
          <p:nvPr/>
        </p:nvSpPr>
        <p:spPr bwMode="auto">
          <a:xfrm>
            <a:off x="5894388" y="963613"/>
            <a:ext cx="1624012" cy="1246187"/>
          </a:xfrm>
          <a:prstGeom prst="rect">
            <a:avLst/>
          </a:prstGeom>
          <a:noFill/>
          <a:ln w="9525">
            <a:noFill/>
            <a:miter lim="800000"/>
            <a:headEnd/>
            <a:tailEnd/>
          </a:ln>
        </p:spPr>
        <p:txBody>
          <a:bodyPr>
            <a:spAutoFit/>
          </a:bodyPr>
          <a:lstStyle/>
          <a:p>
            <a:pPr algn="ctr"/>
            <a:r>
              <a:rPr lang="sr-Latn-CS" sz="1500"/>
              <a:t>Prepoznavanje </a:t>
            </a:r>
          </a:p>
          <a:p>
            <a:pPr algn="ctr"/>
            <a:r>
              <a:rPr lang="sr-Latn-CS" sz="1500"/>
              <a:t>antigena i formiranje </a:t>
            </a:r>
          </a:p>
          <a:p>
            <a:pPr algn="ctr"/>
            <a:r>
              <a:rPr lang="sr-Latn-CS" sz="1500"/>
              <a:t>imunološke sinapse</a:t>
            </a:r>
            <a:endParaRPr lang="sr-Latn-CS" sz="1500" baseline="30000"/>
          </a:p>
        </p:txBody>
      </p:sp>
      <p:sp>
        <p:nvSpPr>
          <p:cNvPr id="7" name="Rectangle 6"/>
          <p:cNvSpPr>
            <a:spLocks noChangeArrowheads="1"/>
          </p:cNvSpPr>
          <p:nvPr/>
        </p:nvSpPr>
        <p:spPr bwMode="auto">
          <a:xfrm>
            <a:off x="5919788" y="3429000"/>
            <a:ext cx="1600200" cy="533400"/>
          </a:xfrm>
          <a:prstGeom prst="rect">
            <a:avLst/>
          </a:prstGeom>
          <a:solidFill>
            <a:schemeClr val="bg1"/>
          </a:solidFill>
          <a:ln w="9525" algn="ctr">
            <a:solidFill>
              <a:schemeClr val="bg1"/>
            </a:solidFill>
            <a:round/>
            <a:headEnd/>
            <a:tailEnd/>
          </a:ln>
        </p:spPr>
        <p:txBody>
          <a:bodyPr/>
          <a:lstStyle/>
          <a:p>
            <a:endParaRPr lang="sr-Latn-CS"/>
          </a:p>
        </p:txBody>
      </p:sp>
      <p:sp>
        <p:nvSpPr>
          <p:cNvPr id="6" name="Text Box 6"/>
          <p:cNvSpPr txBox="1">
            <a:spLocks noChangeArrowheads="1"/>
          </p:cNvSpPr>
          <p:nvPr/>
        </p:nvSpPr>
        <p:spPr bwMode="auto">
          <a:xfrm>
            <a:off x="6076950" y="3408363"/>
            <a:ext cx="1241425" cy="554037"/>
          </a:xfrm>
          <a:prstGeom prst="rect">
            <a:avLst/>
          </a:prstGeom>
          <a:noFill/>
          <a:ln w="9525">
            <a:noFill/>
            <a:miter lim="800000"/>
            <a:headEnd/>
            <a:tailEnd/>
          </a:ln>
        </p:spPr>
        <p:txBody>
          <a:bodyPr wrap="none">
            <a:spAutoFit/>
          </a:bodyPr>
          <a:lstStyle/>
          <a:p>
            <a:pPr algn="ctr"/>
            <a:r>
              <a:rPr lang="sr-Latn-CS" sz="1500"/>
              <a:t>Egzocitoza </a:t>
            </a:r>
          </a:p>
          <a:p>
            <a:pPr algn="ctr"/>
            <a:r>
              <a:rPr lang="sr-Latn-CS" sz="1500"/>
              <a:t>granula</a:t>
            </a:r>
            <a:endParaRPr lang="en-US" sz="1500"/>
          </a:p>
        </p:txBody>
      </p:sp>
      <p:sp>
        <p:nvSpPr>
          <p:cNvPr id="9" name="Rectangle 8"/>
          <p:cNvSpPr>
            <a:spLocks noChangeArrowheads="1"/>
          </p:cNvSpPr>
          <p:nvPr/>
        </p:nvSpPr>
        <p:spPr bwMode="auto">
          <a:xfrm>
            <a:off x="4945063" y="158750"/>
            <a:ext cx="533400" cy="333375"/>
          </a:xfrm>
          <a:prstGeom prst="rect">
            <a:avLst/>
          </a:prstGeom>
          <a:solidFill>
            <a:schemeClr val="bg1"/>
          </a:solidFill>
          <a:ln w="9525" algn="ctr">
            <a:solidFill>
              <a:schemeClr val="bg1"/>
            </a:solidFill>
            <a:round/>
            <a:headEnd/>
            <a:tailEnd/>
          </a:ln>
        </p:spPr>
        <p:txBody>
          <a:bodyPr/>
          <a:lstStyle/>
          <a:p>
            <a:endParaRPr lang="sr-Latn-CS"/>
          </a:p>
        </p:txBody>
      </p:sp>
      <p:sp>
        <p:nvSpPr>
          <p:cNvPr id="8" name="Text Box 6"/>
          <p:cNvSpPr txBox="1">
            <a:spLocks noChangeArrowheads="1"/>
          </p:cNvSpPr>
          <p:nvPr/>
        </p:nvSpPr>
        <p:spPr bwMode="auto">
          <a:xfrm>
            <a:off x="4579938" y="204788"/>
            <a:ext cx="1130300" cy="307975"/>
          </a:xfrm>
          <a:prstGeom prst="rect">
            <a:avLst/>
          </a:prstGeom>
          <a:noFill/>
          <a:ln w="9525">
            <a:noFill/>
            <a:miter lim="800000"/>
            <a:headEnd/>
            <a:tailEnd/>
          </a:ln>
        </p:spPr>
        <p:txBody>
          <a:bodyPr wrap="none">
            <a:spAutoFit/>
          </a:bodyPr>
          <a:lstStyle/>
          <a:p>
            <a:r>
              <a:rPr lang="sr-Latn-CS" sz="1400"/>
              <a:t>Ćelija meta</a:t>
            </a:r>
            <a:endParaRPr lang="en-US" sz="1400"/>
          </a:p>
        </p:txBody>
      </p:sp>
      <p:sp>
        <p:nvSpPr>
          <p:cNvPr id="12" name="Rectangle 11"/>
          <p:cNvSpPr>
            <a:spLocks noChangeArrowheads="1"/>
          </p:cNvSpPr>
          <p:nvPr/>
        </p:nvSpPr>
        <p:spPr bwMode="auto">
          <a:xfrm>
            <a:off x="5915025" y="4724400"/>
            <a:ext cx="1600200" cy="533400"/>
          </a:xfrm>
          <a:prstGeom prst="rect">
            <a:avLst/>
          </a:prstGeom>
          <a:solidFill>
            <a:schemeClr val="bg1"/>
          </a:solidFill>
          <a:ln w="9525" algn="ctr">
            <a:solidFill>
              <a:schemeClr val="bg1"/>
            </a:solidFill>
            <a:round/>
            <a:headEnd/>
            <a:tailEnd/>
          </a:ln>
        </p:spPr>
        <p:txBody>
          <a:bodyPr/>
          <a:lstStyle/>
          <a:p>
            <a:endParaRPr lang="sr-Latn-CS"/>
          </a:p>
        </p:txBody>
      </p:sp>
      <p:sp>
        <p:nvSpPr>
          <p:cNvPr id="11" name="Text Box 6"/>
          <p:cNvSpPr txBox="1">
            <a:spLocks noChangeArrowheads="1"/>
          </p:cNvSpPr>
          <p:nvPr/>
        </p:nvSpPr>
        <p:spPr bwMode="auto">
          <a:xfrm>
            <a:off x="5953125" y="4819650"/>
            <a:ext cx="1530350" cy="323850"/>
          </a:xfrm>
          <a:prstGeom prst="rect">
            <a:avLst/>
          </a:prstGeom>
          <a:noFill/>
          <a:ln w="9525">
            <a:noFill/>
            <a:miter lim="800000"/>
            <a:headEnd/>
            <a:tailEnd/>
          </a:ln>
        </p:spPr>
        <p:txBody>
          <a:bodyPr wrap="none">
            <a:spAutoFit/>
          </a:bodyPr>
          <a:lstStyle/>
          <a:p>
            <a:r>
              <a:rPr lang="sr-Latn-CS" sz="1500"/>
              <a:t>Odvajanje CTL</a:t>
            </a:r>
            <a:endParaRPr lang="en-US" sz="1500"/>
          </a:p>
        </p:txBody>
      </p:sp>
      <p:sp>
        <p:nvSpPr>
          <p:cNvPr id="13" name="Rectangle 12"/>
          <p:cNvSpPr>
            <a:spLocks noChangeArrowheads="1"/>
          </p:cNvSpPr>
          <p:nvPr/>
        </p:nvSpPr>
        <p:spPr bwMode="auto">
          <a:xfrm>
            <a:off x="5915025" y="5905500"/>
            <a:ext cx="1600200" cy="533400"/>
          </a:xfrm>
          <a:prstGeom prst="rect">
            <a:avLst/>
          </a:prstGeom>
          <a:solidFill>
            <a:schemeClr val="bg1"/>
          </a:solidFill>
          <a:ln w="9525" algn="ctr">
            <a:solidFill>
              <a:schemeClr val="bg1"/>
            </a:solidFill>
            <a:round/>
            <a:headEnd/>
            <a:tailEnd/>
          </a:ln>
        </p:spPr>
        <p:txBody>
          <a:bodyPr/>
          <a:lstStyle/>
          <a:p>
            <a:endParaRPr lang="sr-Latn-CS"/>
          </a:p>
        </p:txBody>
      </p:sp>
      <p:sp>
        <p:nvSpPr>
          <p:cNvPr id="14" name="Text Box 6"/>
          <p:cNvSpPr txBox="1">
            <a:spLocks noChangeArrowheads="1"/>
          </p:cNvSpPr>
          <p:nvPr/>
        </p:nvSpPr>
        <p:spPr bwMode="auto">
          <a:xfrm>
            <a:off x="5876925" y="5991225"/>
            <a:ext cx="1676400" cy="323850"/>
          </a:xfrm>
          <a:prstGeom prst="rect">
            <a:avLst/>
          </a:prstGeom>
          <a:noFill/>
          <a:ln w="9525">
            <a:noFill/>
            <a:miter lim="800000"/>
            <a:headEnd/>
            <a:tailEnd/>
          </a:ln>
        </p:spPr>
        <p:txBody>
          <a:bodyPr>
            <a:spAutoFit/>
          </a:bodyPr>
          <a:lstStyle/>
          <a:p>
            <a:pPr algn="ctr"/>
            <a:r>
              <a:rPr lang="sr-Latn-CS" sz="1500"/>
              <a:t>Smrt ćelije mete</a:t>
            </a:r>
            <a:endParaRPr lang="en-US" sz="1500"/>
          </a:p>
        </p:txBody>
      </p:sp>
      <p:sp>
        <p:nvSpPr>
          <p:cNvPr id="15" name="Rectangle 14"/>
          <p:cNvSpPr>
            <a:spLocks noChangeArrowheads="1"/>
          </p:cNvSpPr>
          <p:nvPr/>
        </p:nvSpPr>
        <p:spPr bwMode="auto">
          <a:xfrm>
            <a:off x="2819400" y="6553200"/>
            <a:ext cx="5772150" cy="304800"/>
          </a:xfrm>
          <a:prstGeom prst="rect">
            <a:avLst/>
          </a:prstGeom>
          <a:solidFill>
            <a:schemeClr val="bg1"/>
          </a:solidFill>
          <a:ln w="9525" algn="ctr">
            <a:solidFill>
              <a:schemeClr val="bg1"/>
            </a:solidFill>
            <a:round/>
            <a:headEnd/>
            <a:tailEnd/>
          </a:ln>
        </p:spPr>
        <p:txBody>
          <a:bodyPr/>
          <a:lstStyle/>
          <a:p>
            <a:endParaRPr lang="sr-Latn-CS"/>
          </a:p>
        </p:txBody>
      </p:sp>
      <p:sp>
        <p:nvSpPr>
          <p:cNvPr id="16" name="Rectangle 15"/>
          <p:cNvSpPr>
            <a:spLocks noChangeArrowheads="1"/>
          </p:cNvSpPr>
          <p:nvPr/>
        </p:nvSpPr>
        <p:spPr bwMode="auto">
          <a:xfrm>
            <a:off x="3429000" y="2895600"/>
            <a:ext cx="4343400" cy="1371600"/>
          </a:xfrm>
          <a:prstGeom prst="rect">
            <a:avLst/>
          </a:prstGeom>
          <a:solidFill>
            <a:schemeClr val="bg1"/>
          </a:solidFill>
          <a:ln w="9525" algn="ctr">
            <a:solidFill>
              <a:schemeClr val="bg1"/>
            </a:solidFill>
            <a:round/>
            <a:headEnd/>
            <a:tailEnd/>
          </a:ln>
        </p:spPr>
        <p:txBody>
          <a:bodyPr/>
          <a:lstStyle/>
          <a:p>
            <a:endParaRPr lang="sr-Latn-CS"/>
          </a:p>
        </p:txBody>
      </p:sp>
      <p:sp>
        <p:nvSpPr>
          <p:cNvPr id="17" name="Rectangle 16"/>
          <p:cNvSpPr>
            <a:spLocks noChangeArrowheads="1"/>
          </p:cNvSpPr>
          <p:nvPr/>
        </p:nvSpPr>
        <p:spPr bwMode="auto">
          <a:xfrm>
            <a:off x="3429000" y="4275138"/>
            <a:ext cx="4800600" cy="1516062"/>
          </a:xfrm>
          <a:prstGeom prst="rect">
            <a:avLst/>
          </a:prstGeom>
          <a:solidFill>
            <a:schemeClr val="bg1"/>
          </a:solidFill>
          <a:ln w="9525" algn="ctr">
            <a:solidFill>
              <a:schemeClr val="bg1"/>
            </a:solidFill>
            <a:round/>
            <a:headEnd/>
            <a:tailEnd/>
          </a:ln>
        </p:spPr>
        <p:txBody>
          <a:bodyPr/>
          <a:lstStyle/>
          <a:p>
            <a:endParaRPr lang="sr-Latn-CS"/>
          </a:p>
        </p:txBody>
      </p:sp>
      <p:sp>
        <p:nvSpPr>
          <p:cNvPr id="18" name="Rectangle 17"/>
          <p:cNvSpPr>
            <a:spLocks noChangeArrowheads="1"/>
          </p:cNvSpPr>
          <p:nvPr/>
        </p:nvSpPr>
        <p:spPr bwMode="auto">
          <a:xfrm>
            <a:off x="4724400" y="5791200"/>
            <a:ext cx="3048000" cy="1066800"/>
          </a:xfrm>
          <a:prstGeom prst="rect">
            <a:avLst/>
          </a:prstGeom>
          <a:solidFill>
            <a:schemeClr val="bg1"/>
          </a:solidFill>
          <a:ln w="9525" algn="ctr">
            <a:solidFill>
              <a:schemeClr val="bg1"/>
            </a:solidFill>
            <a:round/>
            <a:headEnd/>
            <a:tailEnd/>
          </a:ln>
        </p:spPr>
        <p:txBody>
          <a:bodyPr/>
          <a:lstStyle/>
          <a:p>
            <a:endParaRPr lang="sr-Latn-CS"/>
          </a:p>
        </p:txBody>
      </p:sp>
    </p:spTree>
    <p:extLst>
      <p:ext uri="{BB962C8B-B14F-4D97-AF65-F5344CB8AC3E}">
        <p14:creationId xmlns:p14="http://schemas.microsoft.com/office/powerpoint/2010/main" val="202236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3916363" y="3770313"/>
            <a:ext cx="1019175" cy="323850"/>
            <a:chOff x="1998" y="1920"/>
            <a:chExt cx="1036" cy="384"/>
          </a:xfrm>
        </p:grpSpPr>
        <p:sp>
          <p:nvSpPr>
            <p:cNvPr id="25620" name="AutoShape 4"/>
            <p:cNvSpPr>
              <a:spLocks noChangeAspect="1" noChangeArrowheads="1"/>
            </p:cNvSpPr>
            <p:nvPr/>
          </p:nvSpPr>
          <p:spPr bwMode="auto">
            <a:xfrm rot="10800000">
              <a:off x="1998" y="1948"/>
              <a:ext cx="409" cy="213"/>
            </a:xfrm>
            <a:prstGeom prst="chevron">
              <a:avLst>
                <a:gd name="adj" fmla="val 48005"/>
              </a:avLst>
            </a:prstGeom>
            <a:solidFill>
              <a:srgbClr val="996600"/>
            </a:solidFill>
            <a:ln w="9525">
              <a:solidFill>
                <a:schemeClr val="tx1"/>
              </a:solidFill>
              <a:miter lim="800000"/>
              <a:headEnd/>
              <a:tailEnd/>
            </a:ln>
          </p:spPr>
          <p:txBody>
            <a:bodyPr wrap="none" anchor="ctr"/>
            <a:lstStyle/>
            <a:p>
              <a:endParaRPr lang="sr-Latn-CS"/>
            </a:p>
          </p:txBody>
        </p:sp>
        <p:sp>
          <p:nvSpPr>
            <p:cNvPr id="25621" name="Rectangle 5"/>
            <p:cNvSpPr>
              <a:spLocks noChangeAspect="1" noChangeArrowheads="1"/>
            </p:cNvSpPr>
            <p:nvPr/>
          </p:nvSpPr>
          <p:spPr bwMode="auto">
            <a:xfrm>
              <a:off x="2112" y="2208"/>
              <a:ext cx="480" cy="96"/>
            </a:xfrm>
            <a:prstGeom prst="rect">
              <a:avLst/>
            </a:prstGeom>
            <a:solidFill>
              <a:srgbClr val="993300"/>
            </a:solidFill>
            <a:ln w="9525">
              <a:solidFill>
                <a:schemeClr val="tx1"/>
              </a:solidFill>
              <a:miter lim="800000"/>
              <a:headEnd/>
              <a:tailEnd/>
            </a:ln>
          </p:spPr>
          <p:txBody>
            <a:bodyPr wrap="none" anchor="ctr"/>
            <a:lstStyle/>
            <a:p>
              <a:endParaRPr lang="sr-Latn-CS"/>
            </a:p>
          </p:txBody>
        </p:sp>
        <p:sp>
          <p:nvSpPr>
            <p:cNvPr id="25622" name="AutoShape 6"/>
            <p:cNvSpPr>
              <a:spLocks noChangeAspect="1" noChangeArrowheads="1"/>
            </p:cNvSpPr>
            <p:nvPr/>
          </p:nvSpPr>
          <p:spPr bwMode="auto">
            <a:xfrm rot="10800000" flipH="1">
              <a:off x="2544" y="1920"/>
              <a:ext cx="490" cy="230"/>
            </a:xfrm>
            <a:prstGeom prst="chevron">
              <a:avLst>
                <a:gd name="adj" fmla="val 53261"/>
              </a:avLst>
            </a:prstGeom>
            <a:solidFill>
              <a:srgbClr val="FF3300"/>
            </a:solidFill>
            <a:ln w="9525">
              <a:solidFill>
                <a:schemeClr val="tx1"/>
              </a:solidFill>
              <a:miter lim="800000"/>
              <a:headEnd/>
              <a:tailEnd/>
            </a:ln>
          </p:spPr>
          <p:txBody>
            <a:bodyPr wrap="none" anchor="ctr"/>
            <a:lstStyle/>
            <a:p>
              <a:endParaRPr lang="sr-Latn-CS"/>
            </a:p>
          </p:txBody>
        </p:sp>
        <p:sp>
          <p:nvSpPr>
            <p:cNvPr id="25623" name="AutoShape 7"/>
            <p:cNvSpPr>
              <a:spLocks noChangeAspect="1" noChangeArrowheads="1"/>
            </p:cNvSpPr>
            <p:nvPr/>
          </p:nvSpPr>
          <p:spPr bwMode="auto">
            <a:xfrm>
              <a:off x="2352" y="1920"/>
              <a:ext cx="336" cy="240"/>
            </a:xfrm>
            <a:prstGeom prst="diamond">
              <a:avLst/>
            </a:prstGeom>
            <a:solidFill>
              <a:srgbClr val="009900"/>
            </a:solidFill>
            <a:ln w="9525">
              <a:solidFill>
                <a:schemeClr val="tx1"/>
              </a:solidFill>
              <a:miter lim="800000"/>
              <a:headEnd/>
              <a:tailEnd/>
            </a:ln>
          </p:spPr>
          <p:txBody>
            <a:bodyPr wrap="none" anchor="ctr"/>
            <a:lstStyle/>
            <a:p>
              <a:endParaRPr lang="sr-Latn-CS"/>
            </a:p>
          </p:txBody>
        </p:sp>
      </p:grpSp>
      <p:sp>
        <p:nvSpPr>
          <p:cNvPr id="25603" name="Oval 8"/>
          <p:cNvSpPr>
            <a:spLocks noChangeAspect="1" noChangeArrowheads="1"/>
          </p:cNvSpPr>
          <p:nvPr/>
        </p:nvSpPr>
        <p:spPr bwMode="auto">
          <a:xfrm>
            <a:off x="2286000" y="3079750"/>
            <a:ext cx="1747838" cy="1663700"/>
          </a:xfrm>
          <a:prstGeom prst="ellipse">
            <a:avLst/>
          </a:prstGeom>
          <a:gradFill rotWithShape="0">
            <a:gsLst>
              <a:gs pos="0">
                <a:srgbClr val="FFFFFF"/>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5604" name="Oval 9"/>
          <p:cNvSpPr>
            <a:spLocks noChangeAspect="1" noChangeArrowheads="1"/>
          </p:cNvSpPr>
          <p:nvPr/>
        </p:nvSpPr>
        <p:spPr bwMode="auto">
          <a:xfrm>
            <a:off x="2570163" y="3484563"/>
            <a:ext cx="855662" cy="817562"/>
          </a:xfrm>
          <a:prstGeom prst="ellipse">
            <a:avLst/>
          </a:prstGeom>
          <a:gradFill rotWithShape="0">
            <a:gsLst>
              <a:gs pos="0">
                <a:srgbClr val="765E00"/>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5605" name="Freeform 10"/>
          <p:cNvSpPr>
            <a:spLocks noChangeAspect="1"/>
          </p:cNvSpPr>
          <p:nvPr/>
        </p:nvSpPr>
        <p:spPr bwMode="auto">
          <a:xfrm>
            <a:off x="4791075" y="2754313"/>
            <a:ext cx="2524125" cy="2170112"/>
          </a:xfrm>
          <a:custGeom>
            <a:avLst/>
            <a:gdLst>
              <a:gd name="T0" fmla="*/ 2147483647 w 2564"/>
              <a:gd name="T1" fmla="*/ 2147483647 h 2556"/>
              <a:gd name="T2" fmla="*/ 2147483647 w 2564"/>
              <a:gd name="T3" fmla="*/ 2147483647 h 2556"/>
              <a:gd name="T4" fmla="*/ 2147483647 w 2564"/>
              <a:gd name="T5" fmla="*/ 2147483647 h 2556"/>
              <a:gd name="T6" fmla="*/ 2147483647 w 2564"/>
              <a:gd name="T7" fmla="*/ 2147483647 h 2556"/>
              <a:gd name="T8" fmla="*/ 2147483647 w 2564"/>
              <a:gd name="T9" fmla="*/ 2147483647 h 2556"/>
              <a:gd name="T10" fmla="*/ 2147483647 w 2564"/>
              <a:gd name="T11" fmla="*/ 2147483647 h 2556"/>
              <a:gd name="T12" fmla="*/ 2147483647 w 2564"/>
              <a:gd name="T13" fmla="*/ 2147483647 h 2556"/>
              <a:gd name="T14" fmla="*/ 2147483647 w 2564"/>
              <a:gd name="T15" fmla="*/ 2147483647 h 2556"/>
              <a:gd name="T16" fmla="*/ 2147483647 w 2564"/>
              <a:gd name="T17" fmla="*/ 2147483647 h 2556"/>
              <a:gd name="T18" fmla="*/ 2147483647 w 2564"/>
              <a:gd name="T19" fmla="*/ 2147483647 h 2556"/>
              <a:gd name="T20" fmla="*/ 2147483647 w 2564"/>
              <a:gd name="T21" fmla="*/ 2147483647 h 2556"/>
              <a:gd name="T22" fmla="*/ 2147483647 w 2564"/>
              <a:gd name="T23" fmla="*/ 2147483647 h 2556"/>
              <a:gd name="T24" fmla="*/ 2147483647 w 2564"/>
              <a:gd name="T25" fmla="*/ 2147483647 h 2556"/>
              <a:gd name="T26" fmla="*/ 2147483647 w 2564"/>
              <a:gd name="T27" fmla="*/ 2147483647 h 2556"/>
              <a:gd name="T28" fmla="*/ 2147483647 w 2564"/>
              <a:gd name="T29" fmla="*/ 2147483647 h 2556"/>
              <a:gd name="T30" fmla="*/ 2147483647 w 2564"/>
              <a:gd name="T31" fmla="*/ 2147483647 h 2556"/>
              <a:gd name="T32" fmla="*/ 2147483647 w 2564"/>
              <a:gd name="T33" fmla="*/ 2147483647 h 2556"/>
              <a:gd name="T34" fmla="*/ 2147483647 w 2564"/>
              <a:gd name="T35" fmla="*/ 2147483647 h 2556"/>
              <a:gd name="T36" fmla="*/ 2147483647 w 2564"/>
              <a:gd name="T37" fmla="*/ 2147483647 h 2556"/>
              <a:gd name="T38" fmla="*/ 2147483647 w 2564"/>
              <a:gd name="T39" fmla="*/ 2147483647 h 2556"/>
              <a:gd name="T40" fmla="*/ 2147483647 w 2564"/>
              <a:gd name="T41" fmla="*/ 2147483647 h 2556"/>
              <a:gd name="T42" fmla="*/ 2147483647 w 2564"/>
              <a:gd name="T43" fmla="*/ 2147483647 h 2556"/>
              <a:gd name="T44" fmla="*/ 2147483647 w 2564"/>
              <a:gd name="T45" fmla="*/ 2147483647 h 2556"/>
              <a:gd name="T46" fmla="*/ 2147483647 w 2564"/>
              <a:gd name="T47" fmla="*/ 2147483647 h 2556"/>
              <a:gd name="T48" fmla="*/ 2147483647 w 2564"/>
              <a:gd name="T49" fmla="*/ 2147483647 h 2556"/>
              <a:gd name="T50" fmla="*/ 2147483647 w 2564"/>
              <a:gd name="T51" fmla="*/ 2147483647 h 2556"/>
              <a:gd name="T52" fmla="*/ 2147483647 w 2564"/>
              <a:gd name="T53" fmla="*/ 2147483647 h 2556"/>
              <a:gd name="T54" fmla="*/ 2147483647 w 2564"/>
              <a:gd name="T55" fmla="*/ 2147483647 h 2556"/>
              <a:gd name="T56" fmla="*/ 2147483647 w 2564"/>
              <a:gd name="T57" fmla="*/ 2147483647 h 2556"/>
              <a:gd name="T58" fmla="*/ 2147483647 w 2564"/>
              <a:gd name="T59" fmla="*/ 2147483647 h 2556"/>
              <a:gd name="T60" fmla="*/ 2147483647 w 2564"/>
              <a:gd name="T61" fmla="*/ 2147483647 h 2556"/>
              <a:gd name="T62" fmla="*/ 2147483647 w 2564"/>
              <a:gd name="T63" fmla="*/ 2147483647 h 2556"/>
              <a:gd name="T64" fmla="*/ 2147483647 w 2564"/>
              <a:gd name="T65" fmla="*/ 2147483647 h 2556"/>
              <a:gd name="T66" fmla="*/ 2147483647 w 2564"/>
              <a:gd name="T67" fmla="*/ 2147483647 h 2556"/>
              <a:gd name="T68" fmla="*/ 2147483647 w 2564"/>
              <a:gd name="T69" fmla="*/ 2147483647 h 2556"/>
              <a:gd name="T70" fmla="*/ 2147483647 w 2564"/>
              <a:gd name="T71" fmla="*/ 2147483647 h 2556"/>
              <a:gd name="T72" fmla="*/ 2147483647 w 2564"/>
              <a:gd name="T73" fmla="*/ 2147483647 h 2556"/>
              <a:gd name="T74" fmla="*/ 2147483647 w 2564"/>
              <a:gd name="T75" fmla="*/ 2147483647 h 2556"/>
              <a:gd name="T76" fmla="*/ 2147483647 w 2564"/>
              <a:gd name="T77" fmla="*/ 2147483647 h 2556"/>
              <a:gd name="T78" fmla="*/ 2147483647 w 2564"/>
              <a:gd name="T79" fmla="*/ 2147483647 h 2556"/>
              <a:gd name="T80" fmla="*/ 2147483647 w 2564"/>
              <a:gd name="T81" fmla="*/ 2147483647 h 2556"/>
              <a:gd name="T82" fmla="*/ 2147483647 w 2564"/>
              <a:gd name="T83" fmla="*/ 2147483647 h 2556"/>
              <a:gd name="T84" fmla="*/ 2147483647 w 2564"/>
              <a:gd name="T85" fmla="*/ 2147483647 h 2556"/>
              <a:gd name="T86" fmla="*/ 2147483647 w 2564"/>
              <a:gd name="T87" fmla="*/ 2147483647 h 2556"/>
              <a:gd name="T88" fmla="*/ 2147483647 w 2564"/>
              <a:gd name="T89" fmla="*/ 2147483647 h 2556"/>
              <a:gd name="T90" fmla="*/ 2147483647 w 2564"/>
              <a:gd name="T91" fmla="*/ 2147483647 h 2556"/>
              <a:gd name="T92" fmla="*/ 2147483647 w 2564"/>
              <a:gd name="T93" fmla="*/ 2147483647 h 2556"/>
              <a:gd name="T94" fmla="*/ 2147483647 w 2564"/>
              <a:gd name="T95" fmla="*/ 2147483647 h 2556"/>
              <a:gd name="T96" fmla="*/ 2147483647 w 2564"/>
              <a:gd name="T97" fmla="*/ 2147483647 h 2556"/>
              <a:gd name="T98" fmla="*/ 2147483647 w 2564"/>
              <a:gd name="T99" fmla="*/ 2147483647 h 2556"/>
              <a:gd name="T100" fmla="*/ 2147483647 w 2564"/>
              <a:gd name="T101" fmla="*/ 2147483647 h 2556"/>
              <a:gd name="T102" fmla="*/ 2147483647 w 2564"/>
              <a:gd name="T103" fmla="*/ 2147483647 h 2556"/>
              <a:gd name="T104" fmla="*/ 2147483647 w 2564"/>
              <a:gd name="T105" fmla="*/ 2147483647 h 2556"/>
              <a:gd name="T106" fmla="*/ 2147483647 w 2564"/>
              <a:gd name="T107" fmla="*/ 2147483647 h 2556"/>
              <a:gd name="T108" fmla="*/ 2147483647 w 2564"/>
              <a:gd name="T109" fmla="*/ 2147483647 h 2556"/>
              <a:gd name="T110" fmla="*/ 2147483647 w 2564"/>
              <a:gd name="T111" fmla="*/ 2147483647 h 2556"/>
              <a:gd name="T112" fmla="*/ 2147483647 w 2564"/>
              <a:gd name="T113" fmla="*/ 2147483647 h 2556"/>
              <a:gd name="T114" fmla="*/ 2147483647 w 2564"/>
              <a:gd name="T115" fmla="*/ 2147483647 h 2556"/>
              <a:gd name="T116" fmla="*/ 2147483647 w 2564"/>
              <a:gd name="T117" fmla="*/ 2147483647 h 2556"/>
              <a:gd name="T118" fmla="*/ 0 w 2564"/>
              <a:gd name="T119" fmla="*/ 2147483647 h 2556"/>
              <a:gd name="T120" fmla="*/ 2147483647 w 2564"/>
              <a:gd name="T121" fmla="*/ 2147483647 h 2556"/>
              <a:gd name="T122" fmla="*/ 2147483647 w 2564"/>
              <a:gd name="T123" fmla="*/ 2147483647 h 25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64"/>
              <a:gd name="T187" fmla="*/ 0 h 2556"/>
              <a:gd name="T188" fmla="*/ 2564 w 2564"/>
              <a:gd name="T189" fmla="*/ 2556 h 25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64" h="2556">
                <a:moveTo>
                  <a:pt x="35" y="1122"/>
                </a:moveTo>
                <a:cubicBezTo>
                  <a:pt x="73" y="1011"/>
                  <a:pt x="81" y="874"/>
                  <a:pt x="94" y="758"/>
                </a:cubicBezTo>
                <a:cubicBezTo>
                  <a:pt x="98" y="683"/>
                  <a:pt x="99" y="608"/>
                  <a:pt x="106" y="534"/>
                </a:cubicBezTo>
                <a:cubicBezTo>
                  <a:pt x="109" y="506"/>
                  <a:pt x="112" y="474"/>
                  <a:pt x="129" y="452"/>
                </a:cubicBezTo>
                <a:cubicBezTo>
                  <a:pt x="149" y="426"/>
                  <a:pt x="176" y="405"/>
                  <a:pt x="200" y="382"/>
                </a:cubicBezTo>
                <a:cubicBezTo>
                  <a:pt x="210" y="372"/>
                  <a:pt x="213" y="356"/>
                  <a:pt x="223" y="346"/>
                </a:cubicBezTo>
                <a:cubicBezTo>
                  <a:pt x="244" y="325"/>
                  <a:pt x="283" y="316"/>
                  <a:pt x="306" y="299"/>
                </a:cubicBezTo>
                <a:cubicBezTo>
                  <a:pt x="383" y="244"/>
                  <a:pt x="457" y="157"/>
                  <a:pt x="552" y="135"/>
                </a:cubicBezTo>
                <a:cubicBezTo>
                  <a:pt x="627" y="85"/>
                  <a:pt x="728" y="74"/>
                  <a:pt x="811" y="41"/>
                </a:cubicBezTo>
                <a:cubicBezTo>
                  <a:pt x="834" y="32"/>
                  <a:pt x="858" y="25"/>
                  <a:pt x="882" y="17"/>
                </a:cubicBezTo>
                <a:cubicBezTo>
                  <a:pt x="894" y="13"/>
                  <a:pt x="917" y="5"/>
                  <a:pt x="917" y="5"/>
                </a:cubicBezTo>
                <a:cubicBezTo>
                  <a:pt x="981" y="14"/>
                  <a:pt x="1000" y="0"/>
                  <a:pt x="1034" y="52"/>
                </a:cubicBezTo>
                <a:cubicBezTo>
                  <a:pt x="1041" y="63"/>
                  <a:pt x="1040" y="77"/>
                  <a:pt x="1046" y="88"/>
                </a:cubicBezTo>
                <a:cubicBezTo>
                  <a:pt x="1060" y="113"/>
                  <a:pt x="1093" y="158"/>
                  <a:pt x="1093" y="158"/>
                </a:cubicBezTo>
                <a:cubicBezTo>
                  <a:pt x="1123" y="274"/>
                  <a:pt x="1183" y="370"/>
                  <a:pt x="1293" y="417"/>
                </a:cubicBezTo>
                <a:cubicBezTo>
                  <a:pt x="1309" y="424"/>
                  <a:pt x="1323" y="438"/>
                  <a:pt x="1340" y="440"/>
                </a:cubicBezTo>
                <a:cubicBezTo>
                  <a:pt x="1430" y="450"/>
                  <a:pt x="1520" y="448"/>
                  <a:pt x="1610" y="452"/>
                </a:cubicBezTo>
                <a:cubicBezTo>
                  <a:pt x="1810" y="443"/>
                  <a:pt x="1925" y="429"/>
                  <a:pt x="2116" y="440"/>
                </a:cubicBezTo>
                <a:cubicBezTo>
                  <a:pt x="2163" y="488"/>
                  <a:pt x="2197" y="545"/>
                  <a:pt x="2245" y="593"/>
                </a:cubicBezTo>
                <a:cubicBezTo>
                  <a:pt x="2265" y="653"/>
                  <a:pt x="2286" y="694"/>
                  <a:pt x="2233" y="746"/>
                </a:cubicBezTo>
                <a:cubicBezTo>
                  <a:pt x="2223" y="756"/>
                  <a:pt x="2210" y="761"/>
                  <a:pt x="2198" y="769"/>
                </a:cubicBezTo>
                <a:cubicBezTo>
                  <a:pt x="2190" y="781"/>
                  <a:pt x="2186" y="796"/>
                  <a:pt x="2175" y="805"/>
                </a:cubicBezTo>
                <a:cubicBezTo>
                  <a:pt x="2165" y="813"/>
                  <a:pt x="2151" y="812"/>
                  <a:pt x="2139" y="816"/>
                </a:cubicBezTo>
                <a:cubicBezTo>
                  <a:pt x="2055" y="844"/>
                  <a:pt x="1994" y="867"/>
                  <a:pt x="1904" y="875"/>
                </a:cubicBezTo>
                <a:cubicBezTo>
                  <a:pt x="1849" y="880"/>
                  <a:pt x="1795" y="883"/>
                  <a:pt x="1740" y="887"/>
                </a:cubicBezTo>
                <a:cubicBezTo>
                  <a:pt x="1716" y="895"/>
                  <a:pt x="1689" y="895"/>
                  <a:pt x="1669" y="910"/>
                </a:cubicBezTo>
                <a:cubicBezTo>
                  <a:pt x="1612" y="953"/>
                  <a:pt x="1641" y="940"/>
                  <a:pt x="1587" y="958"/>
                </a:cubicBezTo>
                <a:cubicBezTo>
                  <a:pt x="1557" y="1002"/>
                  <a:pt x="1533" y="1002"/>
                  <a:pt x="1516" y="1052"/>
                </a:cubicBezTo>
                <a:cubicBezTo>
                  <a:pt x="1520" y="1087"/>
                  <a:pt x="1519" y="1123"/>
                  <a:pt x="1528" y="1157"/>
                </a:cubicBezTo>
                <a:cubicBezTo>
                  <a:pt x="1532" y="1171"/>
                  <a:pt x="1541" y="1183"/>
                  <a:pt x="1552" y="1193"/>
                </a:cubicBezTo>
                <a:cubicBezTo>
                  <a:pt x="1573" y="1212"/>
                  <a:pt x="1599" y="1224"/>
                  <a:pt x="1622" y="1240"/>
                </a:cubicBezTo>
                <a:cubicBezTo>
                  <a:pt x="1692" y="1287"/>
                  <a:pt x="1619" y="1267"/>
                  <a:pt x="1704" y="1310"/>
                </a:cubicBezTo>
                <a:cubicBezTo>
                  <a:pt x="1726" y="1321"/>
                  <a:pt x="1751" y="1326"/>
                  <a:pt x="1775" y="1334"/>
                </a:cubicBezTo>
                <a:cubicBezTo>
                  <a:pt x="1791" y="1350"/>
                  <a:pt x="1804" y="1368"/>
                  <a:pt x="1822" y="1381"/>
                </a:cubicBezTo>
                <a:cubicBezTo>
                  <a:pt x="1832" y="1388"/>
                  <a:pt x="1847" y="1384"/>
                  <a:pt x="1857" y="1392"/>
                </a:cubicBezTo>
                <a:cubicBezTo>
                  <a:pt x="1868" y="1401"/>
                  <a:pt x="1870" y="1418"/>
                  <a:pt x="1881" y="1428"/>
                </a:cubicBezTo>
                <a:cubicBezTo>
                  <a:pt x="1902" y="1447"/>
                  <a:pt x="1928" y="1459"/>
                  <a:pt x="1951" y="1475"/>
                </a:cubicBezTo>
                <a:cubicBezTo>
                  <a:pt x="2015" y="1520"/>
                  <a:pt x="2076" y="1569"/>
                  <a:pt x="2139" y="1616"/>
                </a:cubicBezTo>
                <a:cubicBezTo>
                  <a:pt x="2166" y="1636"/>
                  <a:pt x="2197" y="1652"/>
                  <a:pt x="2222" y="1675"/>
                </a:cubicBezTo>
                <a:cubicBezTo>
                  <a:pt x="2247" y="1697"/>
                  <a:pt x="2292" y="1745"/>
                  <a:pt x="2292" y="1745"/>
                </a:cubicBezTo>
                <a:cubicBezTo>
                  <a:pt x="2313" y="1806"/>
                  <a:pt x="2368" y="1850"/>
                  <a:pt x="2410" y="1898"/>
                </a:cubicBezTo>
                <a:cubicBezTo>
                  <a:pt x="2471" y="1968"/>
                  <a:pt x="2416" y="1926"/>
                  <a:pt x="2480" y="1968"/>
                </a:cubicBezTo>
                <a:cubicBezTo>
                  <a:pt x="2534" y="2049"/>
                  <a:pt x="2518" y="2012"/>
                  <a:pt x="2539" y="2074"/>
                </a:cubicBezTo>
                <a:cubicBezTo>
                  <a:pt x="2524" y="2276"/>
                  <a:pt x="2564" y="2262"/>
                  <a:pt x="2386" y="2239"/>
                </a:cubicBezTo>
                <a:cubicBezTo>
                  <a:pt x="2296" y="2208"/>
                  <a:pt x="2262" y="2125"/>
                  <a:pt x="2186" y="2074"/>
                </a:cubicBezTo>
                <a:cubicBezTo>
                  <a:pt x="2115" y="1965"/>
                  <a:pt x="1951" y="1938"/>
                  <a:pt x="1834" y="1921"/>
                </a:cubicBezTo>
                <a:cubicBezTo>
                  <a:pt x="1751" y="1867"/>
                  <a:pt x="1673" y="1890"/>
                  <a:pt x="1575" y="1898"/>
                </a:cubicBezTo>
                <a:cubicBezTo>
                  <a:pt x="1516" y="1937"/>
                  <a:pt x="1548" y="1909"/>
                  <a:pt x="1493" y="1992"/>
                </a:cubicBezTo>
                <a:cubicBezTo>
                  <a:pt x="1479" y="2013"/>
                  <a:pt x="1469" y="2062"/>
                  <a:pt x="1469" y="2062"/>
                </a:cubicBezTo>
                <a:cubicBezTo>
                  <a:pt x="1459" y="2125"/>
                  <a:pt x="1451" y="2253"/>
                  <a:pt x="1422" y="2321"/>
                </a:cubicBezTo>
                <a:cubicBezTo>
                  <a:pt x="1379" y="2421"/>
                  <a:pt x="1250" y="2443"/>
                  <a:pt x="1164" y="2474"/>
                </a:cubicBezTo>
                <a:cubicBezTo>
                  <a:pt x="1109" y="2494"/>
                  <a:pt x="976" y="2513"/>
                  <a:pt x="929" y="2521"/>
                </a:cubicBezTo>
                <a:cubicBezTo>
                  <a:pt x="889" y="2528"/>
                  <a:pt x="851" y="2546"/>
                  <a:pt x="811" y="2556"/>
                </a:cubicBezTo>
                <a:cubicBezTo>
                  <a:pt x="678" y="2552"/>
                  <a:pt x="544" y="2551"/>
                  <a:pt x="411" y="2544"/>
                </a:cubicBezTo>
                <a:cubicBezTo>
                  <a:pt x="363" y="2542"/>
                  <a:pt x="361" y="2527"/>
                  <a:pt x="317" y="2509"/>
                </a:cubicBezTo>
                <a:cubicBezTo>
                  <a:pt x="294" y="2500"/>
                  <a:pt x="247" y="2486"/>
                  <a:pt x="247" y="2486"/>
                </a:cubicBezTo>
                <a:cubicBezTo>
                  <a:pt x="196" y="2451"/>
                  <a:pt x="157" y="2403"/>
                  <a:pt x="106" y="2368"/>
                </a:cubicBezTo>
                <a:cubicBezTo>
                  <a:pt x="72" y="2318"/>
                  <a:pt x="54" y="2273"/>
                  <a:pt x="35" y="2215"/>
                </a:cubicBezTo>
                <a:cubicBezTo>
                  <a:pt x="0" y="2110"/>
                  <a:pt x="48" y="2251"/>
                  <a:pt x="12" y="2145"/>
                </a:cubicBezTo>
                <a:cubicBezTo>
                  <a:pt x="8" y="2133"/>
                  <a:pt x="0" y="2110"/>
                  <a:pt x="0" y="2110"/>
                </a:cubicBezTo>
                <a:cubicBezTo>
                  <a:pt x="9" y="1979"/>
                  <a:pt x="31" y="1862"/>
                  <a:pt x="47" y="1733"/>
                </a:cubicBezTo>
                <a:cubicBezTo>
                  <a:pt x="36" y="1619"/>
                  <a:pt x="24" y="1518"/>
                  <a:pt x="24" y="1404"/>
                </a:cubicBezTo>
              </a:path>
            </a:pathLst>
          </a:custGeom>
          <a:gradFill rotWithShape="0">
            <a:gsLst>
              <a:gs pos="0">
                <a:srgbClr val="DDDDDD"/>
              </a:gs>
              <a:gs pos="100000">
                <a:srgbClr val="9A9A9A"/>
              </a:gs>
            </a:gsLst>
            <a:path path="rect">
              <a:fillToRect l="50000" t="50000" r="50000" b="50000"/>
            </a:path>
          </a:gradFill>
          <a:ln w="9525">
            <a:solidFill>
              <a:schemeClr val="tx1"/>
            </a:solidFill>
            <a:round/>
            <a:headEnd/>
            <a:tailEnd/>
          </a:ln>
        </p:spPr>
        <p:txBody>
          <a:bodyPr/>
          <a:lstStyle/>
          <a:p>
            <a:endParaRPr lang="sr-Latn-CS"/>
          </a:p>
        </p:txBody>
      </p:sp>
      <p:sp>
        <p:nvSpPr>
          <p:cNvPr id="25606" name="Oval 11"/>
          <p:cNvSpPr>
            <a:spLocks noChangeAspect="1" noChangeArrowheads="1"/>
          </p:cNvSpPr>
          <p:nvPr/>
        </p:nvSpPr>
        <p:spPr bwMode="auto">
          <a:xfrm>
            <a:off x="5405438" y="3525838"/>
            <a:ext cx="661987" cy="852487"/>
          </a:xfrm>
          <a:prstGeom prst="ellipse">
            <a:avLst/>
          </a:prstGeom>
          <a:gradFill rotWithShape="0">
            <a:gsLst>
              <a:gs pos="0">
                <a:srgbClr val="DDDDDD"/>
              </a:gs>
              <a:gs pos="100000">
                <a:srgbClr val="666666"/>
              </a:gs>
            </a:gsLst>
            <a:path path="shape">
              <a:fillToRect l="50000" t="50000" r="50000" b="50000"/>
            </a:path>
          </a:gradFill>
          <a:ln w="9525">
            <a:solidFill>
              <a:schemeClr val="tx1"/>
            </a:solidFill>
            <a:round/>
            <a:headEnd/>
            <a:tailEnd/>
          </a:ln>
        </p:spPr>
        <p:txBody>
          <a:bodyPr wrap="none" anchor="ctr"/>
          <a:lstStyle/>
          <a:p>
            <a:endParaRPr lang="sr-Latn-CS"/>
          </a:p>
        </p:txBody>
      </p:sp>
      <p:sp>
        <p:nvSpPr>
          <p:cNvPr id="25607" name="Oval 20"/>
          <p:cNvSpPr>
            <a:spLocks noChangeAspect="1" noChangeArrowheads="1"/>
          </p:cNvSpPr>
          <p:nvPr/>
        </p:nvSpPr>
        <p:spPr bwMode="auto">
          <a:xfrm>
            <a:off x="4222750" y="2917825"/>
            <a:ext cx="95250" cy="80963"/>
          </a:xfrm>
          <a:prstGeom prst="ellipse">
            <a:avLst/>
          </a:prstGeom>
          <a:solidFill>
            <a:srgbClr val="6600FF"/>
          </a:solidFill>
          <a:ln w="9525">
            <a:solidFill>
              <a:schemeClr val="tx1"/>
            </a:solidFill>
            <a:round/>
            <a:headEnd/>
            <a:tailEnd/>
          </a:ln>
        </p:spPr>
        <p:txBody>
          <a:bodyPr wrap="none" anchor="ctr"/>
          <a:lstStyle/>
          <a:p>
            <a:endParaRPr lang="sr-Latn-CS"/>
          </a:p>
        </p:txBody>
      </p:sp>
      <p:sp>
        <p:nvSpPr>
          <p:cNvPr id="25608" name="Oval 21"/>
          <p:cNvSpPr>
            <a:spLocks noChangeAspect="1" noChangeArrowheads="1"/>
          </p:cNvSpPr>
          <p:nvPr/>
        </p:nvSpPr>
        <p:spPr bwMode="auto">
          <a:xfrm>
            <a:off x="4411663" y="2755900"/>
            <a:ext cx="95250" cy="80963"/>
          </a:xfrm>
          <a:prstGeom prst="ellipse">
            <a:avLst/>
          </a:prstGeom>
          <a:solidFill>
            <a:srgbClr val="6600FF"/>
          </a:solidFill>
          <a:ln w="9525">
            <a:solidFill>
              <a:schemeClr val="tx1"/>
            </a:solidFill>
            <a:round/>
            <a:headEnd/>
            <a:tailEnd/>
          </a:ln>
        </p:spPr>
        <p:txBody>
          <a:bodyPr wrap="none" anchor="ctr"/>
          <a:lstStyle/>
          <a:p>
            <a:endParaRPr lang="sr-Latn-CS"/>
          </a:p>
        </p:txBody>
      </p:sp>
      <p:sp>
        <p:nvSpPr>
          <p:cNvPr id="25609" name="Oval 22"/>
          <p:cNvSpPr>
            <a:spLocks noChangeAspect="1" noChangeArrowheads="1"/>
          </p:cNvSpPr>
          <p:nvPr/>
        </p:nvSpPr>
        <p:spPr bwMode="auto">
          <a:xfrm>
            <a:off x="4459288" y="3079750"/>
            <a:ext cx="95250" cy="80963"/>
          </a:xfrm>
          <a:prstGeom prst="ellipse">
            <a:avLst/>
          </a:prstGeom>
          <a:solidFill>
            <a:srgbClr val="6600FF"/>
          </a:solidFill>
          <a:ln w="9525">
            <a:solidFill>
              <a:schemeClr val="tx1"/>
            </a:solidFill>
            <a:round/>
            <a:headEnd/>
            <a:tailEnd/>
          </a:ln>
        </p:spPr>
        <p:txBody>
          <a:bodyPr wrap="none" anchor="ctr"/>
          <a:lstStyle/>
          <a:p>
            <a:endParaRPr lang="sr-Latn-CS"/>
          </a:p>
        </p:txBody>
      </p:sp>
      <p:sp>
        <p:nvSpPr>
          <p:cNvPr id="25610" name="Line 26"/>
          <p:cNvSpPr>
            <a:spLocks noChangeAspect="1" noChangeShapeType="1"/>
          </p:cNvSpPr>
          <p:nvPr/>
        </p:nvSpPr>
        <p:spPr bwMode="auto">
          <a:xfrm rot="-4255640">
            <a:off x="3871119" y="3055144"/>
            <a:ext cx="365125" cy="284163"/>
          </a:xfrm>
          <a:prstGeom prst="line">
            <a:avLst/>
          </a:prstGeom>
          <a:noFill/>
          <a:ln w="38100">
            <a:solidFill>
              <a:schemeClr val="tx1"/>
            </a:solidFill>
            <a:round/>
            <a:headEnd/>
            <a:tailEnd type="triangle" w="med" len="med"/>
          </a:ln>
        </p:spPr>
        <p:txBody>
          <a:bodyPr/>
          <a:lstStyle/>
          <a:p>
            <a:endParaRPr lang="sr-Latn-CS"/>
          </a:p>
        </p:txBody>
      </p:sp>
      <p:sp>
        <p:nvSpPr>
          <p:cNvPr id="25611" name="Oval 29" descr="75%"/>
          <p:cNvSpPr>
            <a:spLocks noChangeAspect="1" noChangeArrowheads="1"/>
          </p:cNvSpPr>
          <p:nvPr/>
        </p:nvSpPr>
        <p:spPr bwMode="auto">
          <a:xfrm>
            <a:off x="3703638" y="3444875"/>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5612" name="Oval 31" descr="75%"/>
          <p:cNvSpPr>
            <a:spLocks noChangeAspect="1" noChangeArrowheads="1"/>
          </p:cNvSpPr>
          <p:nvPr/>
        </p:nvSpPr>
        <p:spPr bwMode="auto">
          <a:xfrm>
            <a:off x="3844925" y="3606800"/>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5613" name="Oval 32" descr="75%"/>
          <p:cNvSpPr>
            <a:spLocks noChangeAspect="1" noChangeArrowheads="1"/>
          </p:cNvSpPr>
          <p:nvPr/>
        </p:nvSpPr>
        <p:spPr bwMode="auto">
          <a:xfrm>
            <a:off x="3562350" y="3322638"/>
            <a:ext cx="93663" cy="80962"/>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5614" name="Oval 33" descr="75%"/>
          <p:cNvSpPr>
            <a:spLocks noChangeAspect="1" noChangeArrowheads="1"/>
          </p:cNvSpPr>
          <p:nvPr/>
        </p:nvSpPr>
        <p:spPr bwMode="auto">
          <a:xfrm>
            <a:off x="3514725" y="3606800"/>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5615" name="Text Box 38"/>
          <p:cNvSpPr txBox="1">
            <a:spLocks noChangeAspect="1" noChangeArrowheads="1"/>
          </p:cNvSpPr>
          <p:nvPr/>
        </p:nvSpPr>
        <p:spPr bwMode="auto">
          <a:xfrm>
            <a:off x="5937250" y="2524125"/>
            <a:ext cx="1274763" cy="641350"/>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Ciljna </a:t>
            </a:r>
            <a:r>
              <a:rPr lang="sl-SI" sz="1800">
                <a:latin typeface="Times New Roman" pitchFamily="18" charset="0"/>
              </a:rPr>
              <a:t>ćelija</a:t>
            </a:r>
            <a:endParaRPr lang="en-US" sz="1800">
              <a:latin typeface="Times New Roman" pitchFamily="18" charset="0"/>
            </a:endParaRPr>
          </a:p>
        </p:txBody>
      </p:sp>
      <p:sp>
        <p:nvSpPr>
          <p:cNvPr id="25616" name="Text Box 54"/>
          <p:cNvSpPr txBox="1">
            <a:spLocks noChangeArrowheads="1"/>
          </p:cNvSpPr>
          <p:nvPr/>
        </p:nvSpPr>
        <p:spPr bwMode="auto">
          <a:xfrm>
            <a:off x="304800" y="228600"/>
            <a:ext cx="8534400" cy="584200"/>
          </a:xfrm>
          <a:prstGeom prst="rect">
            <a:avLst/>
          </a:prstGeom>
          <a:solidFill>
            <a:schemeClr val="bg1"/>
          </a:solidFill>
          <a:ln w="9525">
            <a:noFill/>
            <a:miter lim="800000"/>
            <a:headEnd/>
            <a:tailEnd/>
          </a:ln>
        </p:spPr>
        <p:txBody>
          <a:bodyPr>
            <a:spAutoFit/>
          </a:bodyPr>
          <a:lstStyle/>
          <a:p>
            <a:pPr algn="r"/>
            <a:r>
              <a:rPr lang="sr-Latn-CS" sz="3200" b="0" dirty="0">
                <a:solidFill>
                  <a:srgbClr val="000072"/>
                </a:solidFill>
                <a:latin typeface="Comic Sans MS" pitchFamily="66" charset="0"/>
              </a:rPr>
              <a:t>Mehanizmi </a:t>
            </a:r>
            <a:r>
              <a:rPr lang="sr-Latn-CS" sz="3200" b="0" dirty="0" err="1">
                <a:solidFill>
                  <a:srgbClr val="000072"/>
                </a:solidFill>
                <a:latin typeface="Comic Sans MS" pitchFamily="66" charset="0"/>
              </a:rPr>
              <a:t>citotoksičnosti</a:t>
            </a:r>
            <a:r>
              <a:rPr lang="sr-Latn-CS" sz="3200" b="0" dirty="0">
                <a:solidFill>
                  <a:srgbClr val="000072"/>
                </a:solidFill>
                <a:latin typeface="Comic Sans MS" pitchFamily="66" charset="0"/>
              </a:rPr>
              <a:t> CD8</a:t>
            </a:r>
            <a:r>
              <a:rPr lang="sr-Latn-CS" sz="3200" b="0" baseline="30000" dirty="0">
                <a:solidFill>
                  <a:srgbClr val="000072"/>
                </a:solidFill>
                <a:latin typeface="Comic Sans MS" pitchFamily="66" charset="0"/>
              </a:rPr>
              <a:t>+</a:t>
            </a:r>
            <a:r>
              <a:rPr lang="sr-Latn-CS" sz="3200" b="0" dirty="0">
                <a:solidFill>
                  <a:srgbClr val="000072"/>
                </a:solidFill>
                <a:latin typeface="Comic Sans MS" pitchFamily="66" charset="0"/>
              </a:rPr>
              <a:t> T-</a:t>
            </a:r>
            <a:r>
              <a:rPr lang="sr-Latn-CS" sz="3200" b="0" dirty="0" err="1">
                <a:solidFill>
                  <a:srgbClr val="000072"/>
                </a:solidFill>
                <a:latin typeface="Comic Sans MS" pitchFamily="66" charset="0"/>
              </a:rPr>
              <a:t>limfocita</a:t>
            </a:r>
            <a:endParaRPr lang="en-US" sz="3200" b="0" baseline="30000" dirty="0">
              <a:solidFill>
                <a:srgbClr val="000072"/>
              </a:solidFill>
              <a:latin typeface="Comic Sans MS" pitchFamily="66" charset="0"/>
            </a:endParaRPr>
          </a:p>
        </p:txBody>
      </p:sp>
      <p:sp>
        <p:nvSpPr>
          <p:cNvPr id="25617" name="Text Box 55"/>
          <p:cNvSpPr txBox="1">
            <a:spLocks noChangeAspect="1" noChangeArrowheads="1"/>
          </p:cNvSpPr>
          <p:nvPr/>
        </p:nvSpPr>
        <p:spPr bwMode="auto">
          <a:xfrm>
            <a:off x="2605088" y="2740025"/>
            <a:ext cx="1343025" cy="366713"/>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CD8</a:t>
            </a:r>
            <a:r>
              <a:rPr lang="en-US" sz="1800" baseline="30000">
                <a:latin typeface="Times New Roman" pitchFamily="18" charset="0"/>
              </a:rPr>
              <a:t>+</a:t>
            </a:r>
            <a:r>
              <a:rPr lang="en-US" sz="1800">
                <a:latin typeface="Times New Roman" pitchFamily="18" charset="0"/>
              </a:rPr>
              <a:t> CTL</a:t>
            </a:r>
          </a:p>
        </p:txBody>
      </p:sp>
      <p:sp>
        <p:nvSpPr>
          <p:cNvPr id="25618" name="Text Box 59"/>
          <p:cNvSpPr txBox="1">
            <a:spLocks noChangeAspect="1" noChangeArrowheads="1"/>
          </p:cNvSpPr>
          <p:nvPr/>
        </p:nvSpPr>
        <p:spPr bwMode="auto">
          <a:xfrm>
            <a:off x="4043363" y="2438400"/>
            <a:ext cx="944562"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perforin</a:t>
            </a:r>
          </a:p>
        </p:txBody>
      </p:sp>
      <p:sp>
        <p:nvSpPr>
          <p:cNvPr id="25619" name="Oval 60"/>
          <p:cNvSpPr>
            <a:spLocks noChangeAspect="1" noChangeArrowheads="1"/>
          </p:cNvSpPr>
          <p:nvPr/>
        </p:nvSpPr>
        <p:spPr bwMode="auto">
          <a:xfrm>
            <a:off x="4557713" y="2871788"/>
            <a:ext cx="95250" cy="80962"/>
          </a:xfrm>
          <a:prstGeom prst="ellipse">
            <a:avLst/>
          </a:prstGeom>
          <a:solidFill>
            <a:srgbClr val="6600FF"/>
          </a:solidFill>
          <a:ln w="9525">
            <a:solidFill>
              <a:schemeClr val="tx1"/>
            </a:solidFill>
            <a:round/>
            <a:headEnd/>
            <a:tailEnd/>
          </a:ln>
        </p:spPr>
        <p:txBody>
          <a:bodyPr wrap="none" anchor="ctr"/>
          <a:lstStyle/>
          <a:p>
            <a:endParaRPr lang="sr-Latn-CS"/>
          </a:p>
        </p:txBody>
      </p:sp>
    </p:spTree>
    <p:extLst>
      <p:ext uri="{BB962C8B-B14F-4D97-AF65-F5344CB8AC3E}">
        <p14:creationId xmlns:p14="http://schemas.microsoft.com/office/powerpoint/2010/main" val="42124165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3916363" y="3770313"/>
            <a:ext cx="1019175" cy="323850"/>
            <a:chOff x="1998" y="1920"/>
            <a:chExt cx="1036" cy="384"/>
          </a:xfrm>
        </p:grpSpPr>
        <p:sp>
          <p:nvSpPr>
            <p:cNvPr id="26657" name="AutoShape 4"/>
            <p:cNvSpPr>
              <a:spLocks noChangeAspect="1" noChangeArrowheads="1"/>
            </p:cNvSpPr>
            <p:nvPr/>
          </p:nvSpPr>
          <p:spPr bwMode="auto">
            <a:xfrm rot="10800000">
              <a:off x="1998" y="1948"/>
              <a:ext cx="409" cy="213"/>
            </a:xfrm>
            <a:prstGeom prst="chevron">
              <a:avLst>
                <a:gd name="adj" fmla="val 48005"/>
              </a:avLst>
            </a:prstGeom>
            <a:solidFill>
              <a:srgbClr val="996600"/>
            </a:solidFill>
            <a:ln w="9525">
              <a:solidFill>
                <a:schemeClr val="tx1"/>
              </a:solidFill>
              <a:miter lim="800000"/>
              <a:headEnd/>
              <a:tailEnd/>
            </a:ln>
          </p:spPr>
          <p:txBody>
            <a:bodyPr wrap="none" anchor="ctr"/>
            <a:lstStyle/>
            <a:p>
              <a:endParaRPr lang="sr-Latn-CS"/>
            </a:p>
          </p:txBody>
        </p:sp>
        <p:sp>
          <p:nvSpPr>
            <p:cNvPr id="26658" name="Rectangle 5"/>
            <p:cNvSpPr>
              <a:spLocks noChangeAspect="1" noChangeArrowheads="1"/>
            </p:cNvSpPr>
            <p:nvPr/>
          </p:nvSpPr>
          <p:spPr bwMode="auto">
            <a:xfrm>
              <a:off x="2112" y="2208"/>
              <a:ext cx="480" cy="96"/>
            </a:xfrm>
            <a:prstGeom prst="rect">
              <a:avLst/>
            </a:prstGeom>
            <a:solidFill>
              <a:srgbClr val="993300"/>
            </a:solidFill>
            <a:ln w="9525">
              <a:solidFill>
                <a:schemeClr val="tx1"/>
              </a:solidFill>
              <a:miter lim="800000"/>
              <a:headEnd/>
              <a:tailEnd/>
            </a:ln>
          </p:spPr>
          <p:txBody>
            <a:bodyPr wrap="none" anchor="ctr"/>
            <a:lstStyle/>
            <a:p>
              <a:endParaRPr lang="sr-Latn-CS"/>
            </a:p>
          </p:txBody>
        </p:sp>
        <p:sp>
          <p:nvSpPr>
            <p:cNvPr id="26659" name="AutoShape 6"/>
            <p:cNvSpPr>
              <a:spLocks noChangeAspect="1" noChangeArrowheads="1"/>
            </p:cNvSpPr>
            <p:nvPr/>
          </p:nvSpPr>
          <p:spPr bwMode="auto">
            <a:xfrm rot="10800000" flipH="1">
              <a:off x="2544" y="1920"/>
              <a:ext cx="490" cy="230"/>
            </a:xfrm>
            <a:prstGeom prst="chevron">
              <a:avLst>
                <a:gd name="adj" fmla="val 53261"/>
              </a:avLst>
            </a:prstGeom>
            <a:solidFill>
              <a:srgbClr val="FF3300"/>
            </a:solidFill>
            <a:ln w="9525">
              <a:solidFill>
                <a:schemeClr val="tx1"/>
              </a:solidFill>
              <a:miter lim="800000"/>
              <a:headEnd/>
              <a:tailEnd/>
            </a:ln>
          </p:spPr>
          <p:txBody>
            <a:bodyPr wrap="none" anchor="ctr"/>
            <a:lstStyle/>
            <a:p>
              <a:endParaRPr lang="sr-Latn-CS"/>
            </a:p>
          </p:txBody>
        </p:sp>
        <p:sp>
          <p:nvSpPr>
            <p:cNvPr id="26660" name="AutoShape 7"/>
            <p:cNvSpPr>
              <a:spLocks noChangeAspect="1" noChangeArrowheads="1"/>
            </p:cNvSpPr>
            <p:nvPr/>
          </p:nvSpPr>
          <p:spPr bwMode="auto">
            <a:xfrm>
              <a:off x="2352" y="1920"/>
              <a:ext cx="336" cy="240"/>
            </a:xfrm>
            <a:prstGeom prst="diamond">
              <a:avLst/>
            </a:prstGeom>
            <a:solidFill>
              <a:srgbClr val="009900"/>
            </a:solidFill>
            <a:ln w="9525">
              <a:solidFill>
                <a:schemeClr val="tx1"/>
              </a:solidFill>
              <a:miter lim="800000"/>
              <a:headEnd/>
              <a:tailEnd/>
            </a:ln>
          </p:spPr>
          <p:txBody>
            <a:bodyPr wrap="none" anchor="ctr"/>
            <a:lstStyle/>
            <a:p>
              <a:endParaRPr lang="sr-Latn-CS"/>
            </a:p>
          </p:txBody>
        </p:sp>
      </p:grpSp>
      <p:sp>
        <p:nvSpPr>
          <p:cNvPr id="26627" name="Oval 8"/>
          <p:cNvSpPr>
            <a:spLocks noChangeAspect="1" noChangeArrowheads="1"/>
          </p:cNvSpPr>
          <p:nvPr/>
        </p:nvSpPr>
        <p:spPr bwMode="auto">
          <a:xfrm>
            <a:off x="2286000" y="3079750"/>
            <a:ext cx="1747838" cy="1663700"/>
          </a:xfrm>
          <a:prstGeom prst="ellipse">
            <a:avLst/>
          </a:prstGeom>
          <a:gradFill rotWithShape="0">
            <a:gsLst>
              <a:gs pos="0">
                <a:srgbClr val="FFFFFF"/>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6628" name="Oval 9"/>
          <p:cNvSpPr>
            <a:spLocks noChangeAspect="1" noChangeArrowheads="1"/>
          </p:cNvSpPr>
          <p:nvPr/>
        </p:nvSpPr>
        <p:spPr bwMode="auto">
          <a:xfrm>
            <a:off x="2570163" y="3484563"/>
            <a:ext cx="855662" cy="817562"/>
          </a:xfrm>
          <a:prstGeom prst="ellipse">
            <a:avLst/>
          </a:prstGeom>
          <a:gradFill rotWithShape="0">
            <a:gsLst>
              <a:gs pos="0">
                <a:srgbClr val="765E00"/>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6629" name="Freeform 10"/>
          <p:cNvSpPr>
            <a:spLocks noChangeAspect="1"/>
          </p:cNvSpPr>
          <p:nvPr/>
        </p:nvSpPr>
        <p:spPr bwMode="auto">
          <a:xfrm>
            <a:off x="4791075" y="2754313"/>
            <a:ext cx="2524125" cy="2170112"/>
          </a:xfrm>
          <a:custGeom>
            <a:avLst/>
            <a:gdLst>
              <a:gd name="T0" fmla="*/ 2147483647 w 2564"/>
              <a:gd name="T1" fmla="*/ 2147483647 h 2556"/>
              <a:gd name="T2" fmla="*/ 2147483647 w 2564"/>
              <a:gd name="T3" fmla="*/ 2147483647 h 2556"/>
              <a:gd name="T4" fmla="*/ 2147483647 w 2564"/>
              <a:gd name="T5" fmla="*/ 2147483647 h 2556"/>
              <a:gd name="T6" fmla="*/ 2147483647 w 2564"/>
              <a:gd name="T7" fmla="*/ 2147483647 h 2556"/>
              <a:gd name="T8" fmla="*/ 2147483647 w 2564"/>
              <a:gd name="T9" fmla="*/ 2147483647 h 2556"/>
              <a:gd name="T10" fmla="*/ 2147483647 w 2564"/>
              <a:gd name="T11" fmla="*/ 2147483647 h 2556"/>
              <a:gd name="T12" fmla="*/ 2147483647 w 2564"/>
              <a:gd name="T13" fmla="*/ 2147483647 h 2556"/>
              <a:gd name="T14" fmla="*/ 2147483647 w 2564"/>
              <a:gd name="T15" fmla="*/ 2147483647 h 2556"/>
              <a:gd name="T16" fmla="*/ 2147483647 w 2564"/>
              <a:gd name="T17" fmla="*/ 2147483647 h 2556"/>
              <a:gd name="T18" fmla="*/ 2147483647 w 2564"/>
              <a:gd name="T19" fmla="*/ 2147483647 h 2556"/>
              <a:gd name="T20" fmla="*/ 2147483647 w 2564"/>
              <a:gd name="T21" fmla="*/ 2147483647 h 2556"/>
              <a:gd name="T22" fmla="*/ 2147483647 w 2564"/>
              <a:gd name="T23" fmla="*/ 2147483647 h 2556"/>
              <a:gd name="T24" fmla="*/ 2147483647 w 2564"/>
              <a:gd name="T25" fmla="*/ 2147483647 h 2556"/>
              <a:gd name="T26" fmla="*/ 2147483647 w 2564"/>
              <a:gd name="T27" fmla="*/ 2147483647 h 2556"/>
              <a:gd name="T28" fmla="*/ 2147483647 w 2564"/>
              <a:gd name="T29" fmla="*/ 2147483647 h 2556"/>
              <a:gd name="T30" fmla="*/ 2147483647 w 2564"/>
              <a:gd name="T31" fmla="*/ 2147483647 h 2556"/>
              <a:gd name="T32" fmla="*/ 2147483647 w 2564"/>
              <a:gd name="T33" fmla="*/ 2147483647 h 2556"/>
              <a:gd name="T34" fmla="*/ 2147483647 w 2564"/>
              <a:gd name="T35" fmla="*/ 2147483647 h 2556"/>
              <a:gd name="T36" fmla="*/ 2147483647 w 2564"/>
              <a:gd name="T37" fmla="*/ 2147483647 h 2556"/>
              <a:gd name="T38" fmla="*/ 2147483647 w 2564"/>
              <a:gd name="T39" fmla="*/ 2147483647 h 2556"/>
              <a:gd name="T40" fmla="*/ 2147483647 w 2564"/>
              <a:gd name="T41" fmla="*/ 2147483647 h 2556"/>
              <a:gd name="T42" fmla="*/ 2147483647 w 2564"/>
              <a:gd name="T43" fmla="*/ 2147483647 h 2556"/>
              <a:gd name="T44" fmla="*/ 2147483647 w 2564"/>
              <a:gd name="T45" fmla="*/ 2147483647 h 2556"/>
              <a:gd name="T46" fmla="*/ 2147483647 w 2564"/>
              <a:gd name="T47" fmla="*/ 2147483647 h 2556"/>
              <a:gd name="T48" fmla="*/ 2147483647 w 2564"/>
              <a:gd name="T49" fmla="*/ 2147483647 h 2556"/>
              <a:gd name="T50" fmla="*/ 2147483647 w 2564"/>
              <a:gd name="T51" fmla="*/ 2147483647 h 2556"/>
              <a:gd name="T52" fmla="*/ 2147483647 w 2564"/>
              <a:gd name="T53" fmla="*/ 2147483647 h 2556"/>
              <a:gd name="T54" fmla="*/ 2147483647 w 2564"/>
              <a:gd name="T55" fmla="*/ 2147483647 h 2556"/>
              <a:gd name="T56" fmla="*/ 2147483647 w 2564"/>
              <a:gd name="T57" fmla="*/ 2147483647 h 2556"/>
              <a:gd name="T58" fmla="*/ 2147483647 w 2564"/>
              <a:gd name="T59" fmla="*/ 2147483647 h 2556"/>
              <a:gd name="T60" fmla="*/ 2147483647 w 2564"/>
              <a:gd name="T61" fmla="*/ 2147483647 h 2556"/>
              <a:gd name="T62" fmla="*/ 2147483647 w 2564"/>
              <a:gd name="T63" fmla="*/ 2147483647 h 2556"/>
              <a:gd name="T64" fmla="*/ 2147483647 w 2564"/>
              <a:gd name="T65" fmla="*/ 2147483647 h 2556"/>
              <a:gd name="T66" fmla="*/ 2147483647 w 2564"/>
              <a:gd name="T67" fmla="*/ 2147483647 h 2556"/>
              <a:gd name="T68" fmla="*/ 2147483647 w 2564"/>
              <a:gd name="T69" fmla="*/ 2147483647 h 2556"/>
              <a:gd name="T70" fmla="*/ 2147483647 w 2564"/>
              <a:gd name="T71" fmla="*/ 2147483647 h 2556"/>
              <a:gd name="T72" fmla="*/ 2147483647 w 2564"/>
              <a:gd name="T73" fmla="*/ 2147483647 h 2556"/>
              <a:gd name="T74" fmla="*/ 2147483647 w 2564"/>
              <a:gd name="T75" fmla="*/ 2147483647 h 2556"/>
              <a:gd name="T76" fmla="*/ 2147483647 w 2564"/>
              <a:gd name="T77" fmla="*/ 2147483647 h 2556"/>
              <a:gd name="T78" fmla="*/ 2147483647 w 2564"/>
              <a:gd name="T79" fmla="*/ 2147483647 h 2556"/>
              <a:gd name="T80" fmla="*/ 2147483647 w 2564"/>
              <a:gd name="T81" fmla="*/ 2147483647 h 2556"/>
              <a:gd name="T82" fmla="*/ 2147483647 w 2564"/>
              <a:gd name="T83" fmla="*/ 2147483647 h 2556"/>
              <a:gd name="T84" fmla="*/ 2147483647 w 2564"/>
              <a:gd name="T85" fmla="*/ 2147483647 h 2556"/>
              <a:gd name="T86" fmla="*/ 2147483647 w 2564"/>
              <a:gd name="T87" fmla="*/ 2147483647 h 2556"/>
              <a:gd name="T88" fmla="*/ 2147483647 w 2564"/>
              <a:gd name="T89" fmla="*/ 2147483647 h 2556"/>
              <a:gd name="T90" fmla="*/ 2147483647 w 2564"/>
              <a:gd name="T91" fmla="*/ 2147483647 h 2556"/>
              <a:gd name="T92" fmla="*/ 2147483647 w 2564"/>
              <a:gd name="T93" fmla="*/ 2147483647 h 2556"/>
              <a:gd name="T94" fmla="*/ 2147483647 w 2564"/>
              <a:gd name="T95" fmla="*/ 2147483647 h 2556"/>
              <a:gd name="T96" fmla="*/ 2147483647 w 2564"/>
              <a:gd name="T97" fmla="*/ 2147483647 h 2556"/>
              <a:gd name="T98" fmla="*/ 2147483647 w 2564"/>
              <a:gd name="T99" fmla="*/ 2147483647 h 2556"/>
              <a:gd name="T100" fmla="*/ 2147483647 w 2564"/>
              <a:gd name="T101" fmla="*/ 2147483647 h 2556"/>
              <a:gd name="T102" fmla="*/ 2147483647 w 2564"/>
              <a:gd name="T103" fmla="*/ 2147483647 h 2556"/>
              <a:gd name="T104" fmla="*/ 2147483647 w 2564"/>
              <a:gd name="T105" fmla="*/ 2147483647 h 2556"/>
              <a:gd name="T106" fmla="*/ 2147483647 w 2564"/>
              <a:gd name="T107" fmla="*/ 2147483647 h 2556"/>
              <a:gd name="T108" fmla="*/ 2147483647 w 2564"/>
              <a:gd name="T109" fmla="*/ 2147483647 h 2556"/>
              <a:gd name="T110" fmla="*/ 2147483647 w 2564"/>
              <a:gd name="T111" fmla="*/ 2147483647 h 2556"/>
              <a:gd name="T112" fmla="*/ 2147483647 w 2564"/>
              <a:gd name="T113" fmla="*/ 2147483647 h 2556"/>
              <a:gd name="T114" fmla="*/ 2147483647 w 2564"/>
              <a:gd name="T115" fmla="*/ 2147483647 h 2556"/>
              <a:gd name="T116" fmla="*/ 2147483647 w 2564"/>
              <a:gd name="T117" fmla="*/ 2147483647 h 2556"/>
              <a:gd name="T118" fmla="*/ 0 w 2564"/>
              <a:gd name="T119" fmla="*/ 2147483647 h 2556"/>
              <a:gd name="T120" fmla="*/ 2147483647 w 2564"/>
              <a:gd name="T121" fmla="*/ 2147483647 h 2556"/>
              <a:gd name="T122" fmla="*/ 2147483647 w 2564"/>
              <a:gd name="T123" fmla="*/ 2147483647 h 25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64"/>
              <a:gd name="T187" fmla="*/ 0 h 2556"/>
              <a:gd name="T188" fmla="*/ 2564 w 2564"/>
              <a:gd name="T189" fmla="*/ 2556 h 25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64" h="2556">
                <a:moveTo>
                  <a:pt x="35" y="1122"/>
                </a:moveTo>
                <a:cubicBezTo>
                  <a:pt x="73" y="1011"/>
                  <a:pt x="81" y="874"/>
                  <a:pt x="94" y="758"/>
                </a:cubicBezTo>
                <a:cubicBezTo>
                  <a:pt x="98" y="683"/>
                  <a:pt x="99" y="608"/>
                  <a:pt x="106" y="534"/>
                </a:cubicBezTo>
                <a:cubicBezTo>
                  <a:pt x="109" y="506"/>
                  <a:pt x="112" y="474"/>
                  <a:pt x="129" y="452"/>
                </a:cubicBezTo>
                <a:cubicBezTo>
                  <a:pt x="149" y="426"/>
                  <a:pt x="176" y="405"/>
                  <a:pt x="200" y="382"/>
                </a:cubicBezTo>
                <a:cubicBezTo>
                  <a:pt x="210" y="372"/>
                  <a:pt x="213" y="356"/>
                  <a:pt x="223" y="346"/>
                </a:cubicBezTo>
                <a:cubicBezTo>
                  <a:pt x="244" y="325"/>
                  <a:pt x="283" y="316"/>
                  <a:pt x="306" y="299"/>
                </a:cubicBezTo>
                <a:cubicBezTo>
                  <a:pt x="383" y="244"/>
                  <a:pt x="457" y="157"/>
                  <a:pt x="552" y="135"/>
                </a:cubicBezTo>
                <a:cubicBezTo>
                  <a:pt x="627" y="85"/>
                  <a:pt x="728" y="74"/>
                  <a:pt x="811" y="41"/>
                </a:cubicBezTo>
                <a:cubicBezTo>
                  <a:pt x="834" y="32"/>
                  <a:pt x="858" y="25"/>
                  <a:pt x="882" y="17"/>
                </a:cubicBezTo>
                <a:cubicBezTo>
                  <a:pt x="894" y="13"/>
                  <a:pt x="917" y="5"/>
                  <a:pt x="917" y="5"/>
                </a:cubicBezTo>
                <a:cubicBezTo>
                  <a:pt x="981" y="14"/>
                  <a:pt x="1000" y="0"/>
                  <a:pt x="1034" y="52"/>
                </a:cubicBezTo>
                <a:cubicBezTo>
                  <a:pt x="1041" y="63"/>
                  <a:pt x="1040" y="77"/>
                  <a:pt x="1046" y="88"/>
                </a:cubicBezTo>
                <a:cubicBezTo>
                  <a:pt x="1060" y="113"/>
                  <a:pt x="1093" y="158"/>
                  <a:pt x="1093" y="158"/>
                </a:cubicBezTo>
                <a:cubicBezTo>
                  <a:pt x="1123" y="274"/>
                  <a:pt x="1183" y="370"/>
                  <a:pt x="1293" y="417"/>
                </a:cubicBezTo>
                <a:cubicBezTo>
                  <a:pt x="1309" y="424"/>
                  <a:pt x="1323" y="438"/>
                  <a:pt x="1340" y="440"/>
                </a:cubicBezTo>
                <a:cubicBezTo>
                  <a:pt x="1430" y="450"/>
                  <a:pt x="1520" y="448"/>
                  <a:pt x="1610" y="452"/>
                </a:cubicBezTo>
                <a:cubicBezTo>
                  <a:pt x="1810" y="443"/>
                  <a:pt x="1925" y="429"/>
                  <a:pt x="2116" y="440"/>
                </a:cubicBezTo>
                <a:cubicBezTo>
                  <a:pt x="2163" y="488"/>
                  <a:pt x="2197" y="545"/>
                  <a:pt x="2245" y="593"/>
                </a:cubicBezTo>
                <a:cubicBezTo>
                  <a:pt x="2265" y="653"/>
                  <a:pt x="2286" y="694"/>
                  <a:pt x="2233" y="746"/>
                </a:cubicBezTo>
                <a:cubicBezTo>
                  <a:pt x="2223" y="756"/>
                  <a:pt x="2210" y="761"/>
                  <a:pt x="2198" y="769"/>
                </a:cubicBezTo>
                <a:cubicBezTo>
                  <a:pt x="2190" y="781"/>
                  <a:pt x="2186" y="796"/>
                  <a:pt x="2175" y="805"/>
                </a:cubicBezTo>
                <a:cubicBezTo>
                  <a:pt x="2165" y="813"/>
                  <a:pt x="2151" y="812"/>
                  <a:pt x="2139" y="816"/>
                </a:cubicBezTo>
                <a:cubicBezTo>
                  <a:pt x="2055" y="844"/>
                  <a:pt x="1994" y="867"/>
                  <a:pt x="1904" y="875"/>
                </a:cubicBezTo>
                <a:cubicBezTo>
                  <a:pt x="1849" y="880"/>
                  <a:pt x="1795" y="883"/>
                  <a:pt x="1740" y="887"/>
                </a:cubicBezTo>
                <a:cubicBezTo>
                  <a:pt x="1716" y="895"/>
                  <a:pt x="1689" y="895"/>
                  <a:pt x="1669" y="910"/>
                </a:cubicBezTo>
                <a:cubicBezTo>
                  <a:pt x="1612" y="953"/>
                  <a:pt x="1641" y="940"/>
                  <a:pt x="1587" y="958"/>
                </a:cubicBezTo>
                <a:cubicBezTo>
                  <a:pt x="1557" y="1002"/>
                  <a:pt x="1533" y="1002"/>
                  <a:pt x="1516" y="1052"/>
                </a:cubicBezTo>
                <a:cubicBezTo>
                  <a:pt x="1520" y="1087"/>
                  <a:pt x="1519" y="1123"/>
                  <a:pt x="1528" y="1157"/>
                </a:cubicBezTo>
                <a:cubicBezTo>
                  <a:pt x="1532" y="1171"/>
                  <a:pt x="1541" y="1183"/>
                  <a:pt x="1552" y="1193"/>
                </a:cubicBezTo>
                <a:cubicBezTo>
                  <a:pt x="1573" y="1212"/>
                  <a:pt x="1599" y="1224"/>
                  <a:pt x="1622" y="1240"/>
                </a:cubicBezTo>
                <a:cubicBezTo>
                  <a:pt x="1692" y="1287"/>
                  <a:pt x="1619" y="1267"/>
                  <a:pt x="1704" y="1310"/>
                </a:cubicBezTo>
                <a:cubicBezTo>
                  <a:pt x="1726" y="1321"/>
                  <a:pt x="1751" y="1326"/>
                  <a:pt x="1775" y="1334"/>
                </a:cubicBezTo>
                <a:cubicBezTo>
                  <a:pt x="1791" y="1350"/>
                  <a:pt x="1804" y="1368"/>
                  <a:pt x="1822" y="1381"/>
                </a:cubicBezTo>
                <a:cubicBezTo>
                  <a:pt x="1832" y="1388"/>
                  <a:pt x="1847" y="1384"/>
                  <a:pt x="1857" y="1392"/>
                </a:cubicBezTo>
                <a:cubicBezTo>
                  <a:pt x="1868" y="1401"/>
                  <a:pt x="1870" y="1418"/>
                  <a:pt x="1881" y="1428"/>
                </a:cubicBezTo>
                <a:cubicBezTo>
                  <a:pt x="1902" y="1447"/>
                  <a:pt x="1928" y="1459"/>
                  <a:pt x="1951" y="1475"/>
                </a:cubicBezTo>
                <a:cubicBezTo>
                  <a:pt x="2015" y="1520"/>
                  <a:pt x="2076" y="1569"/>
                  <a:pt x="2139" y="1616"/>
                </a:cubicBezTo>
                <a:cubicBezTo>
                  <a:pt x="2166" y="1636"/>
                  <a:pt x="2197" y="1652"/>
                  <a:pt x="2222" y="1675"/>
                </a:cubicBezTo>
                <a:cubicBezTo>
                  <a:pt x="2247" y="1697"/>
                  <a:pt x="2292" y="1745"/>
                  <a:pt x="2292" y="1745"/>
                </a:cubicBezTo>
                <a:cubicBezTo>
                  <a:pt x="2313" y="1806"/>
                  <a:pt x="2368" y="1850"/>
                  <a:pt x="2410" y="1898"/>
                </a:cubicBezTo>
                <a:cubicBezTo>
                  <a:pt x="2471" y="1968"/>
                  <a:pt x="2416" y="1926"/>
                  <a:pt x="2480" y="1968"/>
                </a:cubicBezTo>
                <a:cubicBezTo>
                  <a:pt x="2534" y="2049"/>
                  <a:pt x="2518" y="2012"/>
                  <a:pt x="2539" y="2074"/>
                </a:cubicBezTo>
                <a:cubicBezTo>
                  <a:pt x="2524" y="2276"/>
                  <a:pt x="2564" y="2262"/>
                  <a:pt x="2386" y="2239"/>
                </a:cubicBezTo>
                <a:cubicBezTo>
                  <a:pt x="2296" y="2208"/>
                  <a:pt x="2262" y="2125"/>
                  <a:pt x="2186" y="2074"/>
                </a:cubicBezTo>
                <a:cubicBezTo>
                  <a:pt x="2115" y="1965"/>
                  <a:pt x="1951" y="1938"/>
                  <a:pt x="1834" y="1921"/>
                </a:cubicBezTo>
                <a:cubicBezTo>
                  <a:pt x="1751" y="1867"/>
                  <a:pt x="1673" y="1890"/>
                  <a:pt x="1575" y="1898"/>
                </a:cubicBezTo>
                <a:cubicBezTo>
                  <a:pt x="1516" y="1937"/>
                  <a:pt x="1548" y="1909"/>
                  <a:pt x="1493" y="1992"/>
                </a:cubicBezTo>
                <a:cubicBezTo>
                  <a:pt x="1479" y="2013"/>
                  <a:pt x="1469" y="2062"/>
                  <a:pt x="1469" y="2062"/>
                </a:cubicBezTo>
                <a:cubicBezTo>
                  <a:pt x="1459" y="2125"/>
                  <a:pt x="1451" y="2253"/>
                  <a:pt x="1422" y="2321"/>
                </a:cubicBezTo>
                <a:cubicBezTo>
                  <a:pt x="1379" y="2421"/>
                  <a:pt x="1250" y="2443"/>
                  <a:pt x="1164" y="2474"/>
                </a:cubicBezTo>
                <a:cubicBezTo>
                  <a:pt x="1109" y="2494"/>
                  <a:pt x="976" y="2513"/>
                  <a:pt x="929" y="2521"/>
                </a:cubicBezTo>
                <a:cubicBezTo>
                  <a:pt x="889" y="2528"/>
                  <a:pt x="851" y="2546"/>
                  <a:pt x="811" y="2556"/>
                </a:cubicBezTo>
                <a:cubicBezTo>
                  <a:pt x="678" y="2552"/>
                  <a:pt x="544" y="2551"/>
                  <a:pt x="411" y="2544"/>
                </a:cubicBezTo>
                <a:cubicBezTo>
                  <a:pt x="363" y="2542"/>
                  <a:pt x="361" y="2527"/>
                  <a:pt x="317" y="2509"/>
                </a:cubicBezTo>
                <a:cubicBezTo>
                  <a:pt x="294" y="2500"/>
                  <a:pt x="247" y="2486"/>
                  <a:pt x="247" y="2486"/>
                </a:cubicBezTo>
                <a:cubicBezTo>
                  <a:pt x="196" y="2451"/>
                  <a:pt x="157" y="2403"/>
                  <a:pt x="106" y="2368"/>
                </a:cubicBezTo>
                <a:cubicBezTo>
                  <a:pt x="72" y="2318"/>
                  <a:pt x="54" y="2273"/>
                  <a:pt x="35" y="2215"/>
                </a:cubicBezTo>
                <a:cubicBezTo>
                  <a:pt x="0" y="2110"/>
                  <a:pt x="48" y="2251"/>
                  <a:pt x="12" y="2145"/>
                </a:cubicBezTo>
                <a:cubicBezTo>
                  <a:pt x="8" y="2133"/>
                  <a:pt x="0" y="2110"/>
                  <a:pt x="0" y="2110"/>
                </a:cubicBezTo>
                <a:cubicBezTo>
                  <a:pt x="9" y="1979"/>
                  <a:pt x="31" y="1862"/>
                  <a:pt x="47" y="1733"/>
                </a:cubicBezTo>
                <a:cubicBezTo>
                  <a:pt x="36" y="1619"/>
                  <a:pt x="24" y="1518"/>
                  <a:pt x="24" y="1404"/>
                </a:cubicBezTo>
              </a:path>
            </a:pathLst>
          </a:custGeom>
          <a:gradFill rotWithShape="0">
            <a:gsLst>
              <a:gs pos="0">
                <a:srgbClr val="DDDDDD"/>
              </a:gs>
              <a:gs pos="100000">
                <a:srgbClr val="9A9A9A"/>
              </a:gs>
            </a:gsLst>
            <a:path path="rect">
              <a:fillToRect l="50000" t="50000" r="50000" b="50000"/>
            </a:path>
          </a:gradFill>
          <a:ln w="9525">
            <a:solidFill>
              <a:schemeClr val="tx1"/>
            </a:solidFill>
            <a:round/>
            <a:headEnd/>
            <a:tailEnd/>
          </a:ln>
        </p:spPr>
        <p:txBody>
          <a:bodyPr/>
          <a:lstStyle/>
          <a:p>
            <a:endParaRPr lang="sr-Latn-CS"/>
          </a:p>
        </p:txBody>
      </p:sp>
      <p:sp>
        <p:nvSpPr>
          <p:cNvPr id="26630" name="Oval 11"/>
          <p:cNvSpPr>
            <a:spLocks noChangeAspect="1" noChangeArrowheads="1"/>
          </p:cNvSpPr>
          <p:nvPr/>
        </p:nvSpPr>
        <p:spPr bwMode="auto">
          <a:xfrm>
            <a:off x="5405438" y="3525838"/>
            <a:ext cx="661987" cy="852487"/>
          </a:xfrm>
          <a:prstGeom prst="ellipse">
            <a:avLst/>
          </a:prstGeom>
          <a:gradFill rotWithShape="0">
            <a:gsLst>
              <a:gs pos="0">
                <a:srgbClr val="DDDDDD"/>
              </a:gs>
              <a:gs pos="100000">
                <a:srgbClr val="666666"/>
              </a:gs>
            </a:gsLst>
            <a:path path="shape">
              <a:fillToRect l="50000" t="50000" r="50000" b="50000"/>
            </a:path>
          </a:gradFill>
          <a:ln w="9525">
            <a:solidFill>
              <a:schemeClr val="tx1"/>
            </a:solidFill>
            <a:round/>
            <a:headEnd/>
            <a:tailEnd/>
          </a:ln>
        </p:spPr>
        <p:txBody>
          <a:bodyPr wrap="none" anchor="ctr"/>
          <a:lstStyle/>
          <a:p>
            <a:endParaRPr lang="sr-Latn-CS"/>
          </a:p>
        </p:txBody>
      </p:sp>
      <p:grpSp>
        <p:nvGrpSpPr>
          <p:cNvPr id="3" name="Group 12"/>
          <p:cNvGrpSpPr>
            <a:grpSpLocks noChangeAspect="1"/>
          </p:cNvGrpSpPr>
          <p:nvPr/>
        </p:nvGrpSpPr>
        <p:grpSpPr bwMode="auto">
          <a:xfrm>
            <a:off x="5499100" y="3648075"/>
            <a:ext cx="214313" cy="542925"/>
            <a:chOff x="3648" y="1776"/>
            <a:chExt cx="217" cy="643"/>
          </a:xfrm>
        </p:grpSpPr>
        <p:sp>
          <p:nvSpPr>
            <p:cNvPr id="26654" name="Oval 13"/>
            <p:cNvSpPr>
              <a:spLocks noChangeAspect="1" noChangeArrowheads="1"/>
            </p:cNvSpPr>
            <p:nvPr/>
          </p:nvSpPr>
          <p:spPr bwMode="auto">
            <a:xfrm>
              <a:off x="3744" y="1776"/>
              <a:ext cx="121" cy="173"/>
            </a:xfrm>
            <a:prstGeom prst="ellipse">
              <a:avLst/>
            </a:prstGeom>
            <a:solidFill>
              <a:schemeClr val="tx1"/>
            </a:solidFill>
            <a:ln w="9525">
              <a:solidFill>
                <a:schemeClr val="tx1"/>
              </a:solidFill>
              <a:round/>
              <a:headEnd/>
              <a:tailEnd/>
            </a:ln>
          </p:spPr>
          <p:txBody>
            <a:bodyPr wrap="none" anchor="ctr"/>
            <a:lstStyle/>
            <a:p>
              <a:endParaRPr lang="sr-Latn-CS"/>
            </a:p>
          </p:txBody>
        </p:sp>
        <p:sp>
          <p:nvSpPr>
            <p:cNvPr id="26655" name="Oval 14"/>
            <p:cNvSpPr>
              <a:spLocks noChangeAspect="1" noChangeArrowheads="1"/>
            </p:cNvSpPr>
            <p:nvPr/>
          </p:nvSpPr>
          <p:spPr bwMode="auto">
            <a:xfrm>
              <a:off x="3648" y="2304"/>
              <a:ext cx="86" cy="115"/>
            </a:xfrm>
            <a:prstGeom prst="ellipse">
              <a:avLst/>
            </a:prstGeom>
            <a:solidFill>
              <a:schemeClr val="tx1"/>
            </a:solidFill>
            <a:ln w="9525">
              <a:solidFill>
                <a:schemeClr val="tx1"/>
              </a:solidFill>
              <a:round/>
              <a:headEnd/>
              <a:tailEnd/>
            </a:ln>
          </p:spPr>
          <p:txBody>
            <a:bodyPr wrap="none" anchor="ctr"/>
            <a:lstStyle/>
            <a:p>
              <a:endParaRPr lang="sr-Latn-CS"/>
            </a:p>
          </p:txBody>
        </p:sp>
        <p:sp>
          <p:nvSpPr>
            <p:cNvPr id="26656" name="Oval 15"/>
            <p:cNvSpPr>
              <a:spLocks noChangeAspect="1" noChangeArrowheads="1"/>
            </p:cNvSpPr>
            <p:nvPr/>
          </p:nvSpPr>
          <p:spPr bwMode="auto">
            <a:xfrm>
              <a:off x="3696" y="2064"/>
              <a:ext cx="155" cy="202"/>
            </a:xfrm>
            <a:prstGeom prst="ellipse">
              <a:avLst/>
            </a:prstGeom>
            <a:solidFill>
              <a:schemeClr val="tx1"/>
            </a:solidFill>
            <a:ln w="9525">
              <a:solidFill>
                <a:schemeClr val="tx1"/>
              </a:solidFill>
              <a:round/>
              <a:headEnd/>
              <a:tailEnd/>
            </a:ln>
          </p:spPr>
          <p:txBody>
            <a:bodyPr wrap="none" anchor="ctr"/>
            <a:lstStyle/>
            <a:p>
              <a:endParaRPr lang="sr-Latn-CS"/>
            </a:p>
          </p:txBody>
        </p:sp>
      </p:grpSp>
      <p:sp>
        <p:nvSpPr>
          <p:cNvPr id="26632" name="Oval 16"/>
          <p:cNvSpPr>
            <a:spLocks noChangeAspect="1" noChangeArrowheads="1"/>
          </p:cNvSpPr>
          <p:nvPr/>
        </p:nvSpPr>
        <p:spPr bwMode="auto">
          <a:xfrm rot="637880">
            <a:off x="4641850" y="3241675"/>
            <a:ext cx="293688" cy="73025"/>
          </a:xfrm>
          <a:prstGeom prst="ellipse">
            <a:avLst/>
          </a:prstGeom>
          <a:solidFill>
            <a:srgbClr val="6600FF"/>
          </a:solidFill>
          <a:ln w="9525">
            <a:solidFill>
              <a:schemeClr val="tx1"/>
            </a:solidFill>
            <a:round/>
            <a:headEnd/>
            <a:tailEnd/>
          </a:ln>
        </p:spPr>
        <p:txBody>
          <a:bodyPr wrap="none" anchor="ctr"/>
          <a:lstStyle/>
          <a:p>
            <a:endParaRPr lang="sr-Latn-CS"/>
          </a:p>
        </p:txBody>
      </p:sp>
      <p:sp>
        <p:nvSpPr>
          <p:cNvPr id="26633" name="Oval 17"/>
          <p:cNvSpPr>
            <a:spLocks noChangeAspect="1" noChangeArrowheads="1"/>
          </p:cNvSpPr>
          <p:nvPr/>
        </p:nvSpPr>
        <p:spPr bwMode="auto">
          <a:xfrm rot="2533060">
            <a:off x="4814888" y="2998788"/>
            <a:ext cx="292100" cy="73025"/>
          </a:xfrm>
          <a:prstGeom prst="ellipse">
            <a:avLst/>
          </a:prstGeom>
          <a:solidFill>
            <a:srgbClr val="6600FF"/>
          </a:solidFill>
          <a:ln w="9525">
            <a:solidFill>
              <a:schemeClr val="tx1"/>
            </a:solidFill>
            <a:round/>
            <a:headEnd/>
            <a:tailEnd/>
          </a:ln>
        </p:spPr>
        <p:txBody>
          <a:bodyPr wrap="none" anchor="ctr"/>
          <a:lstStyle/>
          <a:p>
            <a:endParaRPr lang="sr-Latn-CS"/>
          </a:p>
        </p:txBody>
      </p:sp>
      <p:sp>
        <p:nvSpPr>
          <p:cNvPr id="26634" name="Oval 18"/>
          <p:cNvSpPr>
            <a:spLocks noChangeAspect="1" noChangeArrowheads="1"/>
          </p:cNvSpPr>
          <p:nvPr/>
        </p:nvSpPr>
        <p:spPr bwMode="auto">
          <a:xfrm rot="1380533">
            <a:off x="4689475" y="3109913"/>
            <a:ext cx="292100" cy="73025"/>
          </a:xfrm>
          <a:prstGeom prst="ellipse">
            <a:avLst/>
          </a:prstGeom>
          <a:solidFill>
            <a:srgbClr val="6600FF"/>
          </a:solidFill>
          <a:ln w="9525">
            <a:solidFill>
              <a:schemeClr val="tx1"/>
            </a:solidFill>
            <a:round/>
            <a:headEnd/>
            <a:tailEnd/>
          </a:ln>
        </p:spPr>
        <p:txBody>
          <a:bodyPr wrap="none" anchor="ctr"/>
          <a:lstStyle/>
          <a:p>
            <a:endParaRPr lang="sr-Latn-CS"/>
          </a:p>
        </p:txBody>
      </p:sp>
      <p:sp>
        <p:nvSpPr>
          <p:cNvPr id="26635" name="Line 19"/>
          <p:cNvSpPr>
            <a:spLocks noChangeAspect="1" noChangeShapeType="1"/>
          </p:cNvSpPr>
          <p:nvPr/>
        </p:nvSpPr>
        <p:spPr bwMode="auto">
          <a:xfrm rot="-4255640">
            <a:off x="3871119" y="3055144"/>
            <a:ext cx="365125" cy="284163"/>
          </a:xfrm>
          <a:prstGeom prst="line">
            <a:avLst/>
          </a:prstGeom>
          <a:noFill/>
          <a:ln w="38100">
            <a:solidFill>
              <a:schemeClr val="tx1"/>
            </a:solidFill>
            <a:round/>
            <a:headEnd/>
            <a:tailEnd type="triangle" w="med" len="med"/>
          </a:ln>
        </p:spPr>
        <p:txBody>
          <a:bodyPr/>
          <a:lstStyle/>
          <a:p>
            <a:endParaRPr lang="sr-Latn-CS"/>
          </a:p>
        </p:txBody>
      </p:sp>
      <p:sp>
        <p:nvSpPr>
          <p:cNvPr id="236565" name="Oval 21" descr="75%"/>
          <p:cNvSpPr>
            <a:spLocks noChangeAspect="1" noChangeArrowheads="1"/>
          </p:cNvSpPr>
          <p:nvPr/>
        </p:nvSpPr>
        <p:spPr bwMode="auto">
          <a:xfrm>
            <a:off x="5121275" y="3241675"/>
            <a:ext cx="93663"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66" name="Oval 22" descr="75%"/>
          <p:cNvSpPr>
            <a:spLocks noChangeAspect="1" noChangeArrowheads="1"/>
          </p:cNvSpPr>
          <p:nvPr/>
        </p:nvSpPr>
        <p:spPr bwMode="auto">
          <a:xfrm>
            <a:off x="3703638" y="3444875"/>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67" name="Oval 23" descr="75%"/>
          <p:cNvSpPr>
            <a:spLocks noChangeAspect="1" noChangeArrowheads="1"/>
          </p:cNvSpPr>
          <p:nvPr/>
        </p:nvSpPr>
        <p:spPr bwMode="auto">
          <a:xfrm>
            <a:off x="5356225" y="3282950"/>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68" name="Oval 24" descr="75%"/>
          <p:cNvSpPr>
            <a:spLocks noChangeAspect="1" noChangeArrowheads="1"/>
          </p:cNvSpPr>
          <p:nvPr/>
        </p:nvSpPr>
        <p:spPr bwMode="auto">
          <a:xfrm>
            <a:off x="3844925" y="3606800"/>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69" name="Oval 25" descr="75%"/>
          <p:cNvSpPr>
            <a:spLocks noChangeAspect="1" noChangeArrowheads="1"/>
          </p:cNvSpPr>
          <p:nvPr/>
        </p:nvSpPr>
        <p:spPr bwMode="auto">
          <a:xfrm>
            <a:off x="3562350" y="3322638"/>
            <a:ext cx="93663" cy="80962"/>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70" name="Oval 26" descr="75%"/>
          <p:cNvSpPr>
            <a:spLocks noChangeAspect="1" noChangeArrowheads="1"/>
          </p:cNvSpPr>
          <p:nvPr/>
        </p:nvSpPr>
        <p:spPr bwMode="auto">
          <a:xfrm>
            <a:off x="3514725" y="3606800"/>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71" name="Oval 27" descr="75%"/>
          <p:cNvSpPr>
            <a:spLocks noChangeAspect="1" noChangeArrowheads="1"/>
          </p:cNvSpPr>
          <p:nvPr/>
        </p:nvSpPr>
        <p:spPr bwMode="auto">
          <a:xfrm>
            <a:off x="4695825" y="3160713"/>
            <a:ext cx="93663" cy="80962"/>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72" name="Oval 28" descr="75%"/>
          <p:cNvSpPr>
            <a:spLocks noChangeAspect="1" noChangeArrowheads="1"/>
          </p:cNvSpPr>
          <p:nvPr/>
        </p:nvSpPr>
        <p:spPr bwMode="auto">
          <a:xfrm>
            <a:off x="4789488" y="3038475"/>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73" name="Text Box 29"/>
          <p:cNvSpPr txBox="1">
            <a:spLocks noChangeAspect="1" noChangeArrowheads="1"/>
          </p:cNvSpPr>
          <p:nvPr/>
        </p:nvSpPr>
        <p:spPr bwMode="auto">
          <a:xfrm>
            <a:off x="4862513" y="2490788"/>
            <a:ext cx="944562"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granzimi</a:t>
            </a:r>
          </a:p>
        </p:txBody>
      </p:sp>
      <p:sp>
        <p:nvSpPr>
          <p:cNvPr id="26645" name="Text Box 30"/>
          <p:cNvSpPr txBox="1">
            <a:spLocks noChangeAspect="1" noChangeArrowheads="1"/>
          </p:cNvSpPr>
          <p:nvPr/>
        </p:nvSpPr>
        <p:spPr bwMode="auto">
          <a:xfrm>
            <a:off x="5937250" y="2524125"/>
            <a:ext cx="1274763" cy="641350"/>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Ciljna </a:t>
            </a:r>
            <a:r>
              <a:rPr lang="sl-SI" sz="1800">
                <a:latin typeface="Times New Roman" pitchFamily="18" charset="0"/>
              </a:rPr>
              <a:t>ćelija</a:t>
            </a:r>
            <a:endParaRPr lang="en-US" sz="1800">
              <a:latin typeface="Times New Roman" pitchFamily="18" charset="0"/>
            </a:endParaRPr>
          </a:p>
        </p:txBody>
      </p:sp>
      <p:sp>
        <p:nvSpPr>
          <p:cNvPr id="236575" name="Text Box 31"/>
          <p:cNvSpPr txBox="1">
            <a:spLocks noChangeAspect="1" noChangeArrowheads="1"/>
          </p:cNvSpPr>
          <p:nvPr/>
        </p:nvSpPr>
        <p:spPr bwMode="auto">
          <a:xfrm>
            <a:off x="5064125" y="4416425"/>
            <a:ext cx="1370013" cy="366713"/>
          </a:xfrm>
          <a:prstGeom prst="rect">
            <a:avLst/>
          </a:prstGeom>
          <a:noFill/>
          <a:ln w="9525">
            <a:noFill/>
            <a:miter lim="800000"/>
            <a:headEnd/>
            <a:tailEnd/>
          </a:ln>
        </p:spPr>
        <p:txBody>
          <a:bodyPr>
            <a:spAutoFit/>
          </a:bodyPr>
          <a:lstStyle/>
          <a:p>
            <a:pPr>
              <a:spcBef>
                <a:spcPct val="50000"/>
              </a:spcBef>
            </a:pPr>
            <a:r>
              <a:rPr lang="sl-SI" sz="1800">
                <a:latin typeface="Times New Roman" pitchFamily="18" charset="0"/>
              </a:rPr>
              <a:t>apoptoza</a:t>
            </a:r>
            <a:endParaRPr lang="en-US" sz="1800">
              <a:latin typeface="Times New Roman" pitchFamily="18" charset="0"/>
            </a:endParaRPr>
          </a:p>
        </p:txBody>
      </p:sp>
      <p:sp>
        <p:nvSpPr>
          <p:cNvPr id="26647" name="Text Box 33"/>
          <p:cNvSpPr txBox="1">
            <a:spLocks noChangeAspect="1" noChangeArrowheads="1"/>
          </p:cNvSpPr>
          <p:nvPr/>
        </p:nvSpPr>
        <p:spPr bwMode="auto">
          <a:xfrm>
            <a:off x="2605088" y="2740025"/>
            <a:ext cx="1343025" cy="366713"/>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CD8</a:t>
            </a:r>
            <a:r>
              <a:rPr lang="en-US" sz="1800" baseline="30000">
                <a:latin typeface="Times New Roman" pitchFamily="18" charset="0"/>
              </a:rPr>
              <a:t>+</a:t>
            </a:r>
            <a:r>
              <a:rPr lang="en-US" sz="1800">
                <a:latin typeface="Times New Roman" pitchFamily="18" charset="0"/>
              </a:rPr>
              <a:t> CTL</a:t>
            </a:r>
          </a:p>
        </p:txBody>
      </p:sp>
      <p:sp>
        <p:nvSpPr>
          <p:cNvPr id="236579" name="Oval 35" descr="75%"/>
          <p:cNvSpPr>
            <a:spLocks noChangeAspect="1" noChangeArrowheads="1"/>
          </p:cNvSpPr>
          <p:nvPr/>
        </p:nvSpPr>
        <p:spPr bwMode="auto">
          <a:xfrm>
            <a:off x="4386263" y="2790825"/>
            <a:ext cx="95250" cy="80963"/>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80" name="Oval 36" descr="75%"/>
          <p:cNvSpPr>
            <a:spLocks noChangeAspect="1" noChangeArrowheads="1"/>
          </p:cNvSpPr>
          <p:nvPr/>
        </p:nvSpPr>
        <p:spPr bwMode="auto">
          <a:xfrm>
            <a:off x="4405313" y="3176588"/>
            <a:ext cx="95250" cy="80962"/>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81" name="Oval 37" descr="75%"/>
          <p:cNvSpPr>
            <a:spLocks noChangeAspect="1" noChangeArrowheads="1"/>
          </p:cNvSpPr>
          <p:nvPr/>
        </p:nvSpPr>
        <p:spPr bwMode="auto">
          <a:xfrm>
            <a:off x="4176713" y="2947988"/>
            <a:ext cx="95250" cy="80962"/>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36582" name="Oval 38" descr="75%"/>
          <p:cNvSpPr>
            <a:spLocks noChangeAspect="1" noChangeArrowheads="1"/>
          </p:cNvSpPr>
          <p:nvPr/>
        </p:nvSpPr>
        <p:spPr bwMode="auto">
          <a:xfrm>
            <a:off x="4405313" y="2947988"/>
            <a:ext cx="95250" cy="80962"/>
          </a:xfrm>
          <a:prstGeom prst="ellipse">
            <a:avLst/>
          </a:prstGeom>
          <a:pattFill prst="pct75">
            <a:fgClr>
              <a:srgbClr val="6600FF"/>
            </a:fgClr>
            <a:bgClr>
              <a:srgbClr val="FFFFFF"/>
            </a:bgClr>
          </a:pattFill>
          <a:ln w="9525">
            <a:solidFill>
              <a:schemeClr val="tx1"/>
            </a:solidFill>
            <a:round/>
            <a:headEnd/>
            <a:tailEnd/>
          </a:ln>
        </p:spPr>
        <p:txBody>
          <a:bodyPr wrap="none" anchor="ctr"/>
          <a:lstStyle/>
          <a:p>
            <a:endParaRPr lang="sr-Latn-CS"/>
          </a:p>
        </p:txBody>
      </p:sp>
      <p:sp>
        <p:nvSpPr>
          <p:cNvPr id="26652" name="Text Box 39"/>
          <p:cNvSpPr txBox="1">
            <a:spLocks noChangeAspect="1" noChangeArrowheads="1"/>
          </p:cNvSpPr>
          <p:nvPr/>
        </p:nvSpPr>
        <p:spPr bwMode="auto">
          <a:xfrm>
            <a:off x="4043363" y="2438400"/>
            <a:ext cx="944562" cy="304800"/>
          </a:xfrm>
          <a:prstGeom prst="rect">
            <a:avLst/>
          </a:prstGeom>
          <a:noFill/>
          <a:ln w="9525">
            <a:noFill/>
            <a:miter lim="800000"/>
            <a:headEnd/>
            <a:tailEnd/>
          </a:ln>
        </p:spPr>
        <p:txBody>
          <a:bodyPr>
            <a:spAutoFit/>
          </a:bodyPr>
          <a:lstStyle/>
          <a:p>
            <a:pPr>
              <a:spcBef>
                <a:spcPct val="50000"/>
              </a:spcBef>
            </a:pPr>
            <a:r>
              <a:rPr lang="en-US" sz="1400">
                <a:latin typeface="Times New Roman" pitchFamily="18" charset="0"/>
              </a:rPr>
              <a:t>perforin</a:t>
            </a:r>
          </a:p>
        </p:txBody>
      </p:sp>
      <p:sp>
        <p:nvSpPr>
          <p:cNvPr id="26653" name="Text Box 54"/>
          <p:cNvSpPr txBox="1">
            <a:spLocks noChangeArrowheads="1"/>
          </p:cNvSpPr>
          <p:nvPr/>
        </p:nvSpPr>
        <p:spPr bwMode="auto">
          <a:xfrm>
            <a:off x="304800" y="228600"/>
            <a:ext cx="8534400" cy="584200"/>
          </a:xfrm>
          <a:prstGeom prst="rect">
            <a:avLst/>
          </a:prstGeom>
          <a:solidFill>
            <a:schemeClr val="bg1"/>
          </a:solidFill>
          <a:ln w="9525">
            <a:noFill/>
            <a:miter lim="800000"/>
            <a:headEnd/>
            <a:tailEnd/>
          </a:ln>
        </p:spPr>
        <p:txBody>
          <a:bodyPr>
            <a:spAutoFit/>
          </a:bodyPr>
          <a:lstStyle/>
          <a:p>
            <a:pPr algn="r"/>
            <a:r>
              <a:rPr lang="sr-Latn-CS" sz="3200" b="0" dirty="0">
                <a:solidFill>
                  <a:srgbClr val="000072"/>
                </a:solidFill>
                <a:latin typeface="Comic Sans MS" pitchFamily="66" charset="0"/>
              </a:rPr>
              <a:t>Mehanizmi </a:t>
            </a:r>
            <a:r>
              <a:rPr lang="sr-Latn-CS" sz="3200" b="0" dirty="0" err="1">
                <a:solidFill>
                  <a:srgbClr val="000072"/>
                </a:solidFill>
                <a:latin typeface="Comic Sans MS" pitchFamily="66" charset="0"/>
              </a:rPr>
              <a:t>citotoksičnosti</a:t>
            </a:r>
            <a:r>
              <a:rPr lang="sr-Latn-CS" sz="3200" b="0" dirty="0">
                <a:solidFill>
                  <a:srgbClr val="000072"/>
                </a:solidFill>
                <a:latin typeface="Comic Sans MS" pitchFamily="66" charset="0"/>
              </a:rPr>
              <a:t> CD8</a:t>
            </a:r>
            <a:r>
              <a:rPr lang="sr-Latn-CS" sz="3200" b="0" baseline="30000" dirty="0">
                <a:solidFill>
                  <a:srgbClr val="000072"/>
                </a:solidFill>
                <a:latin typeface="Comic Sans MS" pitchFamily="66" charset="0"/>
              </a:rPr>
              <a:t>+</a:t>
            </a:r>
            <a:r>
              <a:rPr lang="sr-Latn-CS" sz="3200" b="0" dirty="0">
                <a:solidFill>
                  <a:srgbClr val="000072"/>
                </a:solidFill>
                <a:latin typeface="Comic Sans MS" pitchFamily="66" charset="0"/>
              </a:rPr>
              <a:t> T-</a:t>
            </a:r>
            <a:r>
              <a:rPr lang="sr-Latn-CS" sz="3200" b="0" dirty="0" err="1">
                <a:solidFill>
                  <a:srgbClr val="000072"/>
                </a:solidFill>
                <a:latin typeface="Comic Sans MS" pitchFamily="66" charset="0"/>
              </a:rPr>
              <a:t>limfocita</a:t>
            </a:r>
            <a:endParaRPr lang="en-US" sz="3200" b="0" baseline="30000" dirty="0">
              <a:solidFill>
                <a:srgbClr val="000072"/>
              </a:solidFill>
              <a:latin typeface="Comic Sans MS" pitchFamily="66" charset="0"/>
            </a:endParaRPr>
          </a:p>
        </p:txBody>
      </p:sp>
    </p:spTree>
    <p:extLst>
      <p:ext uri="{BB962C8B-B14F-4D97-AF65-F5344CB8AC3E}">
        <p14:creationId xmlns:p14="http://schemas.microsoft.com/office/powerpoint/2010/main" val="22025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5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5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658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3656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656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3656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657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365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65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65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65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6567"/>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3658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658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3657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658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499"/>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236575"/>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3656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656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3657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65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5" grpId="0" animBg="1"/>
      <p:bldP spid="236565" grpId="1" animBg="1"/>
      <p:bldP spid="236566" grpId="0" animBg="1"/>
      <p:bldP spid="236567" grpId="0" animBg="1"/>
      <p:bldP spid="236567" grpId="1" animBg="1"/>
      <p:bldP spid="236568" grpId="0" animBg="1"/>
      <p:bldP spid="236569" grpId="0" animBg="1"/>
      <p:bldP spid="236570" grpId="0" animBg="1"/>
      <p:bldP spid="236571" grpId="0" animBg="1"/>
      <p:bldP spid="236571" grpId="1" animBg="1"/>
      <p:bldP spid="236572" grpId="0" animBg="1"/>
      <p:bldP spid="236572" grpId="1" animBg="1"/>
      <p:bldP spid="236573" grpId="0"/>
      <p:bldP spid="236575" grpId="0" autoUpdateAnimBg="0"/>
      <p:bldP spid="236579" grpId="0" animBg="1"/>
      <p:bldP spid="236579" grpId="1" animBg="1"/>
      <p:bldP spid="236580" grpId="0" animBg="1"/>
      <p:bldP spid="236580" grpId="1" animBg="1"/>
      <p:bldP spid="236581" grpId="0" animBg="1"/>
      <p:bldP spid="236581" grpId="1" animBg="1"/>
      <p:bldP spid="236582" grpId="0" animBg="1"/>
      <p:bldP spid="23658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rtlCol="0">
            <a:normAutofit fontScale="90000"/>
          </a:bodyPr>
          <a:lstStyle/>
          <a:p>
            <a:pPr fontAlgn="auto">
              <a:spcAft>
                <a:spcPts val="0"/>
              </a:spcAft>
              <a:defRPr/>
            </a:pPr>
            <a:r>
              <a:rPr lang="sr-Latn-CS" dirty="0" smtClean="0">
                <a:solidFill>
                  <a:srgbClr val="002060"/>
                </a:solidFill>
              </a:rPr>
              <a:t>Vreme nastanka urođene i </a:t>
            </a:r>
            <a:br>
              <a:rPr lang="sr-Latn-CS" dirty="0" smtClean="0">
                <a:solidFill>
                  <a:srgbClr val="002060"/>
                </a:solidFill>
              </a:rPr>
            </a:br>
            <a:r>
              <a:rPr lang="sr-Latn-CS" dirty="0" smtClean="0">
                <a:solidFill>
                  <a:srgbClr val="002060"/>
                </a:solidFill>
              </a:rPr>
              <a:t>stečene imunosti nakon infekcije</a:t>
            </a:r>
            <a:endParaRPr lang="sr-Latn-CS" dirty="0">
              <a:solidFill>
                <a:srgbClr val="002060"/>
              </a:solidFill>
            </a:endParaRPr>
          </a:p>
        </p:txBody>
      </p:sp>
      <p:pic>
        <p:nvPicPr>
          <p:cNvPr id="9" name="Picture 4" descr="C:\Users\On Line\Desktop\Prilozi Abbas IV\1\Imunologija 4 - prilog 1-3.jpg"/>
          <p:cNvPicPr>
            <a:picLocks noChangeAspect="1" noChangeArrowheads="1"/>
          </p:cNvPicPr>
          <p:nvPr/>
        </p:nvPicPr>
        <p:blipFill>
          <a:blip r:embed="rId2" cstate="print"/>
          <a:srcRect/>
          <a:stretch>
            <a:fillRect/>
          </a:stretch>
        </p:blipFill>
        <p:spPr bwMode="auto">
          <a:xfrm>
            <a:off x="571500" y="1857375"/>
            <a:ext cx="8132763" cy="4429125"/>
          </a:xfrm>
          <a:prstGeom prst="rect">
            <a:avLst/>
          </a:prstGeom>
          <a:noFill/>
          <a:ln w="9525">
            <a:noFill/>
            <a:miter lim="800000"/>
            <a:headEnd/>
            <a:tailEnd/>
          </a:ln>
        </p:spPr>
      </p:pic>
      <p:sp>
        <p:nvSpPr>
          <p:cNvPr id="10" name="Rectangle 9"/>
          <p:cNvSpPr/>
          <p:nvPr/>
        </p:nvSpPr>
        <p:spPr>
          <a:xfrm>
            <a:off x="3115346" y="2000240"/>
            <a:ext cx="5786478" cy="3500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
        <p:nvSpPr>
          <p:cNvPr id="12" name="Rectangle 11"/>
          <p:cNvSpPr/>
          <p:nvPr/>
        </p:nvSpPr>
        <p:spPr>
          <a:xfrm>
            <a:off x="500034" y="1785926"/>
            <a:ext cx="2645937" cy="3689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C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3916363" y="3775075"/>
            <a:ext cx="1019175" cy="323850"/>
            <a:chOff x="1998" y="1920"/>
            <a:chExt cx="1036" cy="384"/>
          </a:xfrm>
        </p:grpSpPr>
        <p:sp>
          <p:nvSpPr>
            <p:cNvPr id="27668" name="AutoShape 4"/>
            <p:cNvSpPr>
              <a:spLocks noChangeAspect="1" noChangeArrowheads="1"/>
            </p:cNvSpPr>
            <p:nvPr/>
          </p:nvSpPr>
          <p:spPr bwMode="auto">
            <a:xfrm rot="10800000">
              <a:off x="1998" y="1948"/>
              <a:ext cx="409" cy="213"/>
            </a:xfrm>
            <a:prstGeom prst="chevron">
              <a:avLst>
                <a:gd name="adj" fmla="val 48005"/>
              </a:avLst>
            </a:prstGeom>
            <a:solidFill>
              <a:srgbClr val="996600"/>
            </a:solidFill>
            <a:ln w="9525">
              <a:solidFill>
                <a:schemeClr val="tx1"/>
              </a:solidFill>
              <a:miter lim="800000"/>
              <a:headEnd/>
              <a:tailEnd/>
            </a:ln>
          </p:spPr>
          <p:txBody>
            <a:bodyPr wrap="none" anchor="ctr"/>
            <a:lstStyle/>
            <a:p>
              <a:endParaRPr lang="sr-Latn-CS"/>
            </a:p>
          </p:txBody>
        </p:sp>
        <p:sp>
          <p:nvSpPr>
            <p:cNvPr id="27669" name="Rectangle 5"/>
            <p:cNvSpPr>
              <a:spLocks noChangeAspect="1" noChangeArrowheads="1"/>
            </p:cNvSpPr>
            <p:nvPr/>
          </p:nvSpPr>
          <p:spPr bwMode="auto">
            <a:xfrm>
              <a:off x="2112" y="2208"/>
              <a:ext cx="480" cy="96"/>
            </a:xfrm>
            <a:prstGeom prst="rect">
              <a:avLst/>
            </a:prstGeom>
            <a:solidFill>
              <a:srgbClr val="993300"/>
            </a:solidFill>
            <a:ln w="9525">
              <a:solidFill>
                <a:schemeClr val="tx1"/>
              </a:solidFill>
              <a:miter lim="800000"/>
              <a:headEnd/>
              <a:tailEnd/>
            </a:ln>
          </p:spPr>
          <p:txBody>
            <a:bodyPr wrap="none" anchor="ctr"/>
            <a:lstStyle/>
            <a:p>
              <a:endParaRPr lang="sr-Latn-CS"/>
            </a:p>
          </p:txBody>
        </p:sp>
        <p:sp>
          <p:nvSpPr>
            <p:cNvPr id="27670" name="AutoShape 6"/>
            <p:cNvSpPr>
              <a:spLocks noChangeAspect="1" noChangeArrowheads="1"/>
            </p:cNvSpPr>
            <p:nvPr/>
          </p:nvSpPr>
          <p:spPr bwMode="auto">
            <a:xfrm rot="10800000" flipH="1">
              <a:off x="2544" y="1920"/>
              <a:ext cx="490" cy="230"/>
            </a:xfrm>
            <a:prstGeom prst="chevron">
              <a:avLst>
                <a:gd name="adj" fmla="val 53261"/>
              </a:avLst>
            </a:prstGeom>
            <a:solidFill>
              <a:srgbClr val="FF3300"/>
            </a:solidFill>
            <a:ln w="9525">
              <a:solidFill>
                <a:schemeClr val="tx1"/>
              </a:solidFill>
              <a:miter lim="800000"/>
              <a:headEnd/>
              <a:tailEnd/>
            </a:ln>
          </p:spPr>
          <p:txBody>
            <a:bodyPr wrap="none" anchor="ctr"/>
            <a:lstStyle/>
            <a:p>
              <a:endParaRPr lang="sr-Latn-CS"/>
            </a:p>
          </p:txBody>
        </p:sp>
        <p:sp>
          <p:nvSpPr>
            <p:cNvPr id="27671" name="AutoShape 7"/>
            <p:cNvSpPr>
              <a:spLocks noChangeAspect="1" noChangeArrowheads="1"/>
            </p:cNvSpPr>
            <p:nvPr/>
          </p:nvSpPr>
          <p:spPr bwMode="auto">
            <a:xfrm>
              <a:off x="2352" y="1920"/>
              <a:ext cx="336" cy="240"/>
            </a:xfrm>
            <a:prstGeom prst="diamond">
              <a:avLst/>
            </a:prstGeom>
            <a:solidFill>
              <a:srgbClr val="009900"/>
            </a:solidFill>
            <a:ln w="9525">
              <a:solidFill>
                <a:schemeClr val="tx1"/>
              </a:solidFill>
              <a:miter lim="800000"/>
              <a:headEnd/>
              <a:tailEnd/>
            </a:ln>
          </p:spPr>
          <p:txBody>
            <a:bodyPr wrap="none" anchor="ctr"/>
            <a:lstStyle/>
            <a:p>
              <a:endParaRPr lang="sr-Latn-CS"/>
            </a:p>
          </p:txBody>
        </p:sp>
      </p:grpSp>
      <p:sp>
        <p:nvSpPr>
          <p:cNvPr id="27651" name="Oval 8"/>
          <p:cNvSpPr>
            <a:spLocks noChangeAspect="1" noChangeArrowheads="1"/>
          </p:cNvSpPr>
          <p:nvPr/>
        </p:nvSpPr>
        <p:spPr bwMode="auto">
          <a:xfrm>
            <a:off x="2286000" y="3084513"/>
            <a:ext cx="1747838" cy="1663700"/>
          </a:xfrm>
          <a:prstGeom prst="ellipse">
            <a:avLst/>
          </a:prstGeom>
          <a:gradFill rotWithShape="0">
            <a:gsLst>
              <a:gs pos="0">
                <a:srgbClr val="FFFFFF"/>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7652" name="Oval 9"/>
          <p:cNvSpPr>
            <a:spLocks noChangeAspect="1" noChangeArrowheads="1"/>
          </p:cNvSpPr>
          <p:nvPr/>
        </p:nvSpPr>
        <p:spPr bwMode="auto">
          <a:xfrm>
            <a:off x="2570163" y="3489325"/>
            <a:ext cx="855662" cy="817563"/>
          </a:xfrm>
          <a:prstGeom prst="ellipse">
            <a:avLst/>
          </a:prstGeom>
          <a:gradFill rotWithShape="0">
            <a:gsLst>
              <a:gs pos="0">
                <a:srgbClr val="765E00"/>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7653" name="Freeform 10"/>
          <p:cNvSpPr>
            <a:spLocks noChangeAspect="1"/>
          </p:cNvSpPr>
          <p:nvPr/>
        </p:nvSpPr>
        <p:spPr bwMode="auto">
          <a:xfrm>
            <a:off x="4791075" y="2759075"/>
            <a:ext cx="2524125" cy="2170113"/>
          </a:xfrm>
          <a:custGeom>
            <a:avLst/>
            <a:gdLst>
              <a:gd name="T0" fmla="*/ 2147483647 w 2564"/>
              <a:gd name="T1" fmla="*/ 2147483647 h 2556"/>
              <a:gd name="T2" fmla="*/ 2147483647 w 2564"/>
              <a:gd name="T3" fmla="*/ 2147483647 h 2556"/>
              <a:gd name="T4" fmla="*/ 2147483647 w 2564"/>
              <a:gd name="T5" fmla="*/ 2147483647 h 2556"/>
              <a:gd name="T6" fmla="*/ 2147483647 w 2564"/>
              <a:gd name="T7" fmla="*/ 2147483647 h 2556"/>
              <a:gd name="T8" fmla="*/ 2147483647 w 2564"/>
              <a:gd name="T9" fmla="*/ 2147483647 h 2556"/>
              <a:gd name="T10" fmla="*/ 2147483647 w 2564"/>
              <a:gd name="T11" fmla="*/ 2147483647 h 2556"/>
              <a:gd name="T12" fmla="*/ 2147483647 w 2564"/>
              <a:gd name="T13" fmla="*/ 2147483647 h 2556"/>
              <a:gd name="T14" fmla="*/ 2147483647 w 2564"/>
              <a:gd name="T15" fmla="*/ 2147483647 h 2556"/>
              <a:gd name="T16" fmla="*/ 2147483647 w 2564"/>
              <a:gd name="T17" fmla="*/ 2147483647 h 2556"/>
              <a:gd name="T18" fmla="*/ 2147483647 w 2564"/>
              <a:gd name="T19" fmla="*/ 2147483647 h 2556"/>
              <a:gd name="T20" fmla="*/ 2147483647 w 2564"/>
              <a:gd name="T21" fmla="*/ 2147483647 h 2556"/>
              <a:gd name="T22" fmla="*/ 2147483647 w 2564"/>
              <a:gd name="T23" fmla="*/ 2147483647 h 2556"/>
              <a:gd name="T24" fmla="*/ 2147483647 w 2564"/>
              <a:gd name="T25" fmla="*/ 2147483647 h 2556"/>
              <a:gd name="T26" fmla="*/ 2147483647 w 2564"/>
              <a:gd name="T27" fmla="*/ 2147483647 h 2556"/>
              <a:gd name="T28" fmla="*/ 2147483647 w 2564"/>
              <a:gd name="T29" fmla="*/ 2147483647 h 2556"/>
              <a:gd name="T30" fmla="*/ 2147483647 w 2564"/>
              <a:gd name="T31" fmla="*/ 2147483647 h 2556"/>
              <a:gd name="T32" fmla="*/ 2147483647 w 2564"/>
              <a:gd name="T33" fmla="*/ 2147483647 h 2556"/>
              <a:gd name="T34" fmla="*/ 2147483647 w 2564"/>
              <a:gd name="T35" fmla="*/ 2147483647 h 2556"/>
              <a:gd name="T36" fmla="*/ 2147483647 w 2564"/>
              <a:gd name="T37" fmla="*/ 2147483647 h 2556"/>
              <a:gd name="T38" fmla="*/ 2147483647 w 2564"/>
              <a:gd name="T39" fmla="*/ 2147483647 h 2556"/>
              <a:gd name="T40" fmla="*/ 2147483647 w 2564"/>
              <a:gd name="T41" fmla="*/ 2147483647 h 2556"/>
              <a:gd name="T42" fmla="*/ 2147483647 w 2564"/>
              <a:gd name="T43" fmla="*/ 2147483647 h 2556"/>
              <a:gd name="T44" fmla="*/ 2147483647 w 2564"/>
              <a:gd name="T45" fmla="*/ 2147483647 h 2556"/>
              <a:gd name="T46" fmla="*/ 2147483647 w 2564"/>
              <a:gd name="T47" fmla="*/ 2147483647 h 2556"/>
              <a:gd name="T48" fmla="*/ 2147483647 w 2564"/>
              <a:gd name="T49" fmla="*/ 2147483647 h 2556"/>
              <a:gd name="T50" fmla="*/ 2147483647 w 2564"/>
              <a:gd name="T51" fmla="*/ 2147483647 h 2556"/>
              <a:gd name="T52" fmla="*/ 2147483647 w 2564"/>
              <a:gd name="T53" fmla="*/ 2147483647 h 2556"/>
              <a:gd name="T54" fmla="*/ 2147483647 w 2564"/>
              <a:gd name="T55" fmla="*/ 2147483647 h 2556"/>
              <a:gd name="T56" fmla="*/ 2147483647 w 2564"/>
              <a:gd name="T57" fmla="*/ 2147483647 h 2556"/>
              <a:gd name="T58" fmla="*/ 2147483647 w 2564"/>
              <a:gd name="T59" fmla="*/ 2147483647 h 2556"/>
              <a:gd name="T60" fmla="*/ 2147483647 w 2564"/>
              <a:gd name="T61" fmla="*/ 2147483647 h 2556"/>
              <a:gd name="T62" fmla="*/ 2147483647 w 2564"/>
              <a:gd name="T63" fmla="*/ 2147483647 h 2556"/>
              <a:gd name="T64" fmla="*/ 2147483647 w 2564"/>
              <a:gd name="T65" fmla="*/ 2147483647 h 2556"/>
              <a:gd name="T66" fmla="*/ 2147483647 w 2564"/>
              <a:gd name="T67" fmla="*/ 2147483647 h 2556"/>
              <a:gd name="T68" fmla="*/ 2147483647 w 2564"/>
              <a:gd name="T69" fmla="*/ 2147483647 h 2556"/>
              <a:gd name="T70" fmla="*/ 2147483647 w 2564"/>
              <a:gd name="T71" fmla="*/ 2147483647 h 2556"/>
              <a:gd name="T72" fmla="*/ 2147483647 w 2564"/>
              <a:gd name="T73" fmla="*/ 2147483647 h 2556"/>
              <a:gd name="T74" fmla="*/ 2147483647 w 2564"/>
              <a:gd name="T75" fmla="*/ 2147483647 h 2556"/>
              <a:gd name="T76" fmla="*/ 2147483647 w 2564"/>
              <a:gd name="T77" fmla="*/ 2147483647 h 2556"/>
              <a:gd name="T78" fmla="*/ 2147483647 w 2564"/>
              <a:gd name="T79" fmla="*/ 2147483647 h 2556"/>
              <a:gd name="T80" fmla="*/ 2147483647 w 2564"/>
              <a:gd name="T81" fmla="*/ 2147483647 h 2556"/>
              <a:gd name="T82" fmla="*/ 2147483647 w 2564"/>
              <a:gd name="T83" fmla="*/ 2147483647 h 2556"/>
              <a:gd name="T84" fmla="*/ 2147483647 w 2564"/>
              <a:gd name="T85" fmla="*/ 2147483647 h 2556"/>
              <a:gd name="T86" fmla="*/ 2147483647 w 2564"/>
              <a:gd name="T87" fmla="*/ 2147483647 h 2556"/>
              <a:gd name="T88" fmla="*/ 2147483647 w 2564"/>
              <a:gd name="T89" fmla="*/ 2147483647 h 2556"/>
              <a:gd name="T90" fmla="*/ 2147483647 w 2564"/>
              <a:gd name="T91" fmla="*/ 2147483647 h 2556"/>
              <a:gd name="T92" fmla="*/ 2147483647 w 2564"/>
              <a:gd name="T93" fmla="*/ 2147483647 h 2556"/>
              <a:gd name="T94" fmla="*/ 2147483647 w 2564"/>
              <a:gd name="T95" fmla="*/ 2147483647 h 2556"/>
              <a:gd name="T96" fmla="*/ 2147483647 w 2564"/>
              <a:gd name="T97" fmla="*/ 2147483647 h 2556"/>
              <a:gd name="T98" fmla="*/ 2147483647 w 2564"/>
              <a:gd name="T99" fmla="*/ 2147483647 h 2556"/>
              <a:gd name="T100" fmla="*/ 2147483647 w 2564"/>
              <a:gd name="T101" fmla="*/ 2147483647 h 2556"/>
              <a:gd name="T102" fmla="*/ 2147483647 w 2564"/>
              <a:gd name="T103" fmla="*/ 2147483647 h 2556"/>
              <a:gd name="T104" fmla="*/ 2147483647 w 2564"/>
              <a:gd name="T105" fmla="*/ 2147483647 h 2556"/>
              <a:gd name="T106" fmla="*/ 2147483647 w 2564"/>
              <a:gd name="T107" fmla="*/ 2147483647 h 2556"/>
              <a:gd name="T108" fmla="*/ 2147483647 w 2564"/>
              <a:gd name="T109" fmla="*/ 2147483647 h 2556"/>
              <a:gd name="T110" fmla="*/ 2147483647 w 2564"/>
              <a:gd name="T111" fmla="*/ 2147483647 h 2556"/>
              <a:gd name="T112" fmla="*/ 2147483647 w 2564"/>
              <a:gd name="T113" fmla="*/ 2147483647 h 2556"/>
              <a:gd name="T114" fmla="*/ 2147483647 w 2564"/>
              <a:gd name="T115" fmla="*/ 2147483647 h 2556"/>
              <a:gd name="T116" fmla="*/ 2147483647 w 2564"/>
              <a:gd name="T117" fmla="*/ 2147483647 h 2556"/>
              <a:gd name="T118" fmla="*/ 0 w 2564"/>
              <a:gd name="T119" fmla="*/ 2147483647 h 2556"/>
              <a:gd name="T120" fmla="*/ 2147483647 w 2564"/>
              <a:gd name="T121" fmla="*/ 2147483647 h 2556"/>
              <a:gd name="T122" fmla="*/ 2147483647 w 2564"/>
              <a:gd name="T123" fmla="*/ 2147483647 h 25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64"/>
              <a:gd name="T187" fmla="*/ 0 h 2556"/>
              <a:gd name="T188" fmla="*/ 2564 w 2564"/>
              <a:gd name="T189" fmla="*/ 2556 h 25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64" h="2556">
                <a:moveTo>
                  <a:pt x="35" y="1122"/>
                </a:moveTo>
                <a:cubicBezTo>
                  <a:pt x="73" y="1011"/>
                  <a:pt x="81" y="874"/>
                  <a:pt x="94" y="758"/>
                </a:cubicBezTo>
                <a:cubicBezTo>
                  <a:pt x="98" y="683"/>
                  <a:pt x="99" y="608"/>
                  <a:pt x="106" y="534"/>
                </a:cubicBezTo>
                <a:cubicBezTo>
                  <a:pt x="109" y="506"/>
                  <a:pt x="112" y="474"/>
                  <a:pt x="129" y="452"/>
                </a:cubicBezTo>
                <a:cubicBezTo>
                  <a:pt x="149" y="426"/>
                  <a:pt x="176" y="405"/>
                  <a:pt x="200" y="382"/>
                </a:cubicBezTo>
                <a:cubicBezTo>
                  <a:pt x="210" y="372"/>
                  <a:pt x="213" y="356"/>
                  <a:pt x="223" y="346"/>
                </a:cubicBezTo>
                <a:cubicBezTo>
                  <a:pt x="244" y="325"/>
                  <a:pt x="283" y="316"/>
                  <a:pt x="306" y="299"/>
                </a:cubicBezTo>
                <a:cubicBezTo>
                  <a:pt x="383" y="244"/>
                  <a:pt x="457" y="157"/>
                  <a:pt x="552" y="135"/>
                </a:cubicBezTo>
                <a:cubicBezTo>
                  <a:pt x="627" y="85"/>
                  <a:pt x="728" y="74"/>
                  <a:pt x="811" y="41"/>
                </a:cubicBezTo>
                <a:cubicBezTo>
                  <a:pt x="834" y="32"/>
                  <a:pt x="858" y="25"/>
                  <a:pt x="882" y="17"/>
                </a:cubicBezTo>
                <a:cubicBezTo>
                  <a:pt x="894" y="13"/>
                  <a:pt x="917" y="5"/>
                  <a:pt x="917" y="5"/>
                </a:cubicBezTo>
                <a:cubicBezTo>
                  <a:pt x="981" y="14"/>
                  <a:pt x="1000" y="0"/>
                  <a:pt x="1034" y="52"/>
                </a:cubicBezTo>
                <a:cubicBezTo>
                  <a:pt x="1041" y="63"/>
                  <a:pt x="1040" y="77"/>
                  <a:pt x="1046" y="88"/>
                </a:cubicBezTo>
                <a:cubicBezTo>
                  <a:pt x="1060" y="113"/>
                  <a:pt x="1093" y="158"/>
                  <a:pt x="1093" y="158"/>
                </a:cubicBezTo>
                <a:cubicBezTo>
                  <a:pt x="1123" y="274"/>
                  <a:pt x="1183" y="370"/>
                  <a:pt x="1293" y="417"/>
                </a:cubicBezTo>
                <a:cubicBezTo>
                  <a:pt x="1309" y="424"/>
                  <a:pt x="1323" y="438"/>
                  <a:pt x="1340" y="440"/>
                </a:cubicBezTo>
                <a:cubicBezTo>
                  <a:pt x="1430" y="450"/>
                  <a:pt x="1520" y="448"/>
                  <a:pt x="1610" y="452"/>
                </a:cubicBezTo>
                <a:cubicBezTo>
                  <a:pt x="1810" y="443"/>
                  <a:pt x="1925" y="429"/>
                  <a:pt x="2116" y="440"/>
                </a:cubicBezTo>
                <a:cubicBezTo>
                  <a:pt x="2163" y="488"/>
                  <a:pt x="2197" y="545"/>
                  <a:pt x="2245" y="593"/>
                </a:cubicBezTo>
                <a:cubicBezTo>
                  <a:pt x="2265" y="653"/>
                  <a:pt x="2286" y="694"/>
                  <a:pt x="2233" y="746"/>
                </a:cubicBezTo>
                <a:cubicBezTo>
                  <a:pt x="2223" y="756"/>
                  <a:pt x="2210" y="761"/>
                  <a:pt x="2198" y="769"/>
                </a:cubicBezTo>
                <a:cubicBezTo>
                  <a:pt x="2190" y="781"/>
                  <a:pt x="2186" y="796"/>
                  <a:pt x="2175" y="805"/>
                </a:cubicBezTo>
                <a:cubicBezTo>
                  <a:pt x="2165" y="813"/>
                  <a:pt x="2151" y="812"/>
                  <a:pt x="2139" y="816"/>
                </a:cubicBezTo>
                <a:cubicBezTo>
                  <a:pt x="2055" y="844"/>
                  <a:pt x="1994" y="867"/>
                  <a:pt x="1904" y="875"/>
                </a:cubicBezTo>
                <a:cubicBezTo>
                  <a:pt x="1849" y="880"/>
                  <a:pt x="1795" y="883"/>
                  <a:pt x="1740" y="887"/>
                </a:cubicBezTo>
                <a:cubicBezTo>
                  <a:pt x="1716" y="895"/>
                  <a:pt x="1689" y="895"/>
                  <a:pt x="1669" y="910"/>
                </a:cubicBezTo>
                <a:cubicBezTo>
                  <a:pt x="1612" y="953"/>
                  <a:pt x="1641" y="940"/>
                  <a:pt x="1587" y="958"/>
                </a:cubicBezTo>
                <a:cubicBezTo>
                  <a:pt x="1557" y="1002"/>
                  <a:pt x="1533" y="1002"/>
                  <a:pt x="1516" y="1052"/>
                </a:cubicBezTo>
                <a:cubicBezTo>
                  <a:pt x="1520" y="1087"/>
                  <a:pt x="1519" y="1123"/>
                  <a:pt x="1528" y="1157"/>
                </a:cubicBezTo>
                <a:cubicBezTo>
                  <a:pt x="1532" y="1171"/>
                  <a:pt x="1541" y="1183"/>
                  <a:pt x="1552" y="1193"/>
                </a:cubicBezTo>
                <a:cubicBezTo>
                  <a:pt x="1573" y="1212"/>
                  <a:pt x="1599" y="1224"/>
                  <a:pt x="1622" y="1240"/>
                </a:cubicBezTo>
                <a:cubicBezTo>
                  <a:pt x="1692" y="1287"/>
                  <a:pt x="1619" y="1267"/>
                  <a:pt x="1704" y="1310"/>
                </a:cubicBezTo>
                <a:cubicBezTo>
                  <a:pt x="1726" y="1321"/>
                  <a:pt x="1751" y="1326"/>
                  <a:pt x="1775" y="1334"/>
                </a:cubicBezTo>
                <a:cubicBezTo>
                  <a:pt x="1791" y="1350"/>
                  <a:pt x="1804" y="1368"/>
                  <a:pt x="1822" y="1381"/>
                </a:cubicBezTo>
                <a:cubicBezTo>
                  <a:pt x="1832" y="1388"/>
                  <a:pt x="1847" y="1384"/>
                  <a:pt x="1857" y="1392"/>
                </a:cubicBezTo>
                <a:cubicBezTo>
                  <a:pt x="1868" y="1401"/>
                  <a:pt x="1870" y="1418"/>
                  <a:pt x="1881" y="1428"/>
                </a:cubicBezTo>
                <a:cubicBezTo>
                  <a:pt x="1902" y="1447"/>
                  <a:pt x="1928" y="1459"/>
                  <a:pt x="1951" y="1475"/>
                </a:cubicBezTo>
                <a:cubicBezTo>
                  <a:pt x="2015" y="1520"/>
                  <a:pt x="2076" y="1569"/>
                  <a:pt x="2139" y="1616"/>
                </a:cubicBezTo>
                <a:cubicBezTo>
                  <a:pt x="2166" y="1636"/>
                  <a:pt x="2197" y="1652"/>
                  <a:pt x="2222" y="1675"/>
                </a:cubicBezTo>
                <a:cubicBezTo>
                  <a:pt x="2247" y="1697"/>
                  <a:pt x="2292" y="1745"/>
                  <a:pt x="2292" y="1745"/>
                </a:cubicBezTo>
                <a:cubicBezTo>
                  <a:pt x="2313" y="1806"/>
                  <a:pt x="2368" y="1850"/>
                  <a:pt x="2410" y="1898"/>
                </a:cubicBezTo>
                <a:cubicBezTo>
                  <a:pt x="2471" y="1968"/>
                  <a:pt x="2416" y="1926"/>
                  <a:pt x="2480" y="1968"/>
                </a:cubicBezTo>
                <a:cubicBezTo>
                  <a:pt x="2534" y="2049"/>
                  <a:pt x="2518" y="2012"/>
                  <a:pt x="2539" y="2074"/>
                </a:cubicBezTo>
                <a:cubicBezTo>
                  <a:pt x="2524" y="2276"/>
                  <a:pt x="2564" y="2262"/>
                  <a:pt x="2386" y="2239"/>
                </a:cubicBezTo>
                <a:cubicBezTo>
                  <a:pt x="2296" y="2208"/>
                  <a:pt x="2262" y="2125"/>
                  <a:pt x="2186" y="2074"/>
                </a:cubicBezTo>
                <a:cubicBezTo>
                  <a:pt x="2115" y="1965"/>
                  <a:pt x="1951" y="1938"/>
                  <a:pt x="1834" y="1921"/>
                </a:cubicBezTo>
                <a:cubicBezTo>
                  <a:pt x="1751" y="1867"/>
                  <a:pt x="1673" y="1890"/>
                  <a:pt x="1575" y="1898"/>
                </a:cubicBezTo>
                <a:cubicBezTo>
                  <a:pt x="1516" y="1937"/>
                  <a:pt x="1548" y="1909"/>
                  <a:pt x="1493" y="1992"/>
                </a:cubicBezTo>
                <a:cubicBezTo>
                  <a:pt x="1479" y="2013"/>
                  <a:pt x="1469" y="2062"/>
                  <a:pt x="1469" y="2062"/>
                </a:cubicBezTo>
                <a:cubicBezTo>
                  <a:pt x="1459" y="2125"/>
                  <a:pt x="1451" y="2253"/>
                  <a:pt x="1422" y="2321"/>
                </a:cubicBezTo>
                <a:cubicBezTo>
                  <a:pt x="1379" y="2421"/>
                  <a:pt x="1250" y="2443"/>
                  <a:pt x="1164" y="2474"/>
                </a:cubicBezTo>
                <a:cubicBezTo>
                  <a:pt x="1109" y="2494"/>
                  <a:pt x="976" y="2513"/>
                  <a:pt x="929" y="2521"/>
                </a:cubicBezTo>
                <a:cubicBezTo>
                  <a:pt x="889" y="2528"/>
                  <a:pt x="851" y="2546"/>
                  <a:pt x="811" y="2556"/>
                </a:cubicBezTo>
                <a:cubicBezTo>
                  <a:pt x="678" y="2552"/>
                  <a:pt x="544" y="2551"/>
                  <a:pt x="411" y="2544"/>
                </a:cubicBezTo>
                <a:cubicBezTo>
                  <a:pt x="363" y="2542"/>
                  <a:pt x="361" y="2527"/>
                  <a:pt x="317" y="2509"/>
                </a:cubicBezTo>
                <a:cubicBezTo>
                  <a:pt x="294" y="2500"/>
                  <a:pt x="247" y="2486"/>
                  <a:pt x="247" y="2486"/>
                </a:cubicBezTo>
                <a:cubicBezTo>
                  <a:pt x="196" y="2451"/>
                  <a:pt x="157" y="2403"/>
                  <a:pt x="106" y="2368"/>
                </a:cubicBezTo>
                <a:cubicBezTo>
                  <a:pt x="72" y="2318"/>
                  <a:pt x="54" y="2273"/>
                  <a:pt x="35" y="2215"/>
                </a:cubicBezTo>
                <a:cubicBezTo>
                  <a:pt x="0" y="2110"/>
                  <a:pt x="48" y="2251"/>
                  <a:pt x="12" y="2145"/>
                </a:cubicBezTo>
                <a:cubicBezTo>
                  <a:pt x="8" y="2133"/>
                  <a:pt x="0" y="2110"/>
                  <a:pt x="0" y="2110"/>
                </a:cubicBezTo>
                <a:cubicBezTo>
                  <a:pt x="9" y="1979"/>
                  <a:pt x="31" y="1862"/>
                  <a:pt x="47" y="1733"/>
                </a:cubicBezTo>
                <a:cubicBezTo>
                  <a:pt x="36" y="1619"/>
                  <a:pt x="24" y="1518"/>
                  <a:pt x="24" y="1404"/>
                </a:cubicBezTo>
              </a:path>
            </a:pathLst>
          </a:custGeom>
          <a:gradFill rotWithShape="0">
            <a:gsLst>
              <a:gs pos="0">
                <a:srgbClr val="DDDDDD"/>
              </a:gs>
              <a:gs pos="100000">
                <a:srgbClr val="9A9A9A"/>
              </a:gs>
            </a:gsLst>
            <a:path path="rect">
              <a:fillToRect l="50000" t="50000" r="50000" b="50000"/>
            </a:path>
          </a:gradFill>
          <a:ln w="9525">
            <a:solidFill>
              <a:schemeClr val="tx1"/>
            </a:solidFill>
            <a:round/>
            <a:headEnd/>
            <a:tailEnd/>
          </a:ln>
        </p:spPr>
        <p:txBody>
          <a:bodyPr/>
          <a:lstStyle/>
          <a:p>
            <a:endParaRPr lang="sr-Latn-CS"/>
          </a:p>
        </p:txBody>
      </p:sp>
      <p:sp>
        <p:nvSpPr>
          <p:cNvPr id="27654" name="Oval 11"/>
          <p:cNvSpPr>
            <a:spLocks noChangeAspect="1" noChangeArrowheads="1"/>
          </p:cNvSpPr>
          <p:nvPr/>
        </p:nvSpPr>
        <p:spPr bwMode="auto">
          <a:xfrm>
            <a:off x="5405438" y="3530600"/>
            <a:ext cx="661987" cy="852488"/>
          </a:xfrm>
          <a:prstGeom prst="ellipse">
            <a:avLst/>
          </a:prstGeom>
          <a:gradFill rotWithShape="0">
            <a:gsLst>
              <a:gs pos="0">
                <a:srgbClr val="DDDDDD"/>
              </a:gs>
              <a:gs pos="100000">
                <a:srgbClr val="666666"/>
              </a:gs>
            </a:gsLst>
            <a:path path="shape">
              <a:fillToRect l="50000" t="50000" r="50000" b="50000"/>
            </a:path>
          </a:gradFill>
          <a:ln w="9525">
            <a:solidFill>
              <a:schemeClr val="tx1"/>
            </a:solidFill>
            <a:round/>
            <a:headEnd/>
            <a:tailEnd/>
          </a:ln>
        </p:spPr>
        <p:txBody>
          <a:bodyPr wrap="none" anchor="ctr"/>
          <a:lstStyle/>
          <a:p>
            <a:endParaRPr lang="sr-Latn-CS"/>
          </a:p>
        </p:txBody>
      </p:sp>
      <p:sp>
        <p:nvSpPr>
          <p:cNvPr id="27655" name="Text Box 16"/>
          <p:cNvSpPr txBox="1">
            <a:spLocks noChangeAspect="1" noChangeArrowheads="1"/>
          </p:cNvSpPr>
          <p:nvPr/>
        </p:nvSpPr>
        <p:spPr bwMode="auto">
          <a:xfrm>
            <a:off x="5937250" y="2528888"/>
            <a:ext cx="1274763" cy="641350"/>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Ciljna </a:t>
            </a:r>
            <a:r>
              <a:rPr lang="sl-SI" sz="1800">
                <a:latin typeface="Times New Roman" pitchFamily="18" charset="0"/>
              </a:rPr>
              <a:t>ćelija</a:t>
            </a:r>
            <a:endParaRPr lang="en-US" sz="1800">
              <a:latin typeface="Times New Roman" pitchFamily="18" charset="0"/>
            </a:endParaRPr>
          </a:p>
        </p:txBody>
      </p:sp>
      <p:sp>
        <p:nvSpPr>
          <p:cNvPr id="27656" name="Line 17"/>
          <p:cNvSpPr>
            <a:spLocks noChangeAspect="1" noChangeShapeType="1"/>
          </p:cNvSpPr>
          <p:nvPr/>
        </p:nvSpPr>
        <p:spPr bwMode="auto">
          <a:xfrm>
            <a:off x="3727450" y="4302125"/>
            <a:ext cx="471488" cy="6350"/>
          </a:xfrm>
          <a:prstGeom prst="line">
            <a:avLst/>
          </a:prstGeom>
          <a:noFill/>
          <a:ln w="38100">
            <a:solidFill>
              <a:schemeClr val="tx1"/>
            </a:solidFill>
            <a:round/>
            <a:headEnd/>
            <a:tailEnd/>
          </a:ln>
        </p:spPr>
        <p:txBody>
          <a:bodyPr/>
          <a:lstStyle/>
          <a:p>
            <a:endParaRPr lang="sr-Latn-CS"/>
          </a:p>
        </p:txBody>
      </p:sp>
      <p:sp>
        <p:nvSpPr>
          <p:cNvPr id="27657" name="Line 18"/>
          <p:cNvSpPr>
            <a:spLocks noChangeAspect="1" noChangeShapeType="1"/>
          </p:cNvSpPr>
          <p:nvPr/>
        </p:nvSpPr>
        <p:spPr bwMode="auto">
          <a:xfrm>
            <a:off x="4189413" y="4302125"/>
            <a:ext cx="0" cy="80963"/>
          </a:xfrm>
          <a:prstGeom prst="line">
            <a:avLst/>
          </a:prstGeom>
          <a:noFill/>
          <a:ln w="38100">
            <a:solidFill>
              <a:schemeClr val="tx1"/>
            </a:solidFill>
            <a:round/>
            <a:headEnd/>
            <a:tailEnd/>
          </a:ln>
        </p:spPr>
        <p:txBody>
          <a:bodyPr/>
          <a:lstStyle/>
          <a:p>
            <a:endParaRPr lang="sr-Latn-CS"/>
          </a:p>
        </p:txBody>
      </p:sp>
      <p:sp>
        <p:nvSpPr>
          <p:cNvPr id="27658" name="Line 19"/>
          <p:cNvSpPr>
            <a:spLocks noChangeAspect="1" noChangeShapeType="1"/>
          </p:cNvSpPr>
          <p:nvPr/>
        </p:nvSpPr>
        <p:spPr bwMode="auto">
          <a:xfrm>
            <a:off x="4189413" y="4368800"/>
            <a:ext cx="293687" cy="0"/>
          </a:xfrm>
          <a:prstGeom prst="line">
            <a:avLst/>
          </a:prstGeom>
          <a:noFill/>
          <a:ln w="38100">
            <a:solidFill>
              <a:schemeClr val="tx1"/>
            </a:solidFill>
            <a:round/>
            <a:headEnd/>
            <a:tailEnd/>
          </a:ln>
        </p:spPr>
        <p:txBody>
          <a:bodyPr/>
          <a:lstStyle/>
          <a:p>
            <a:endParaRPr lang="sr-Latn-CS"/>
          </a:p>
        </p:txBody>
      </p:sp>
      <p:sp>
        <p:nvSpPr>
          <p:cNvPr id="27659" name="Line 20"/>
          <p:cNvSpPr>
            <a:spLocks noChangeAspect="1" noChangeShapeType="1"/>
          </p:cNvSpPr>
          <p:nvPr/>
        </p:nvSpPr>
        <p:spPr bwMode="auto">
          <a:xfrm>
            <a:off x="3703638" y="4403725"/>
            <a:ext cx="471487" cy="6350"/>
          </a:xfrm>
          <a:prstGeom prst="line">
            <a:avLst/>
          </a:prstGeom>
          <a:noFill/>
          <a:ln w="38100">
            <a:solidFill>
              <a:schemeClr val="tx1"/>
            </a:solidFill>
            <a:round/>
            <a:headEnd/>
            <a:tailEnd/>
          </a:ln>
        </p:spPr>
        <p:txBody>
          <a:bodyPr/>
          <a:lstStyle/>
          <a:p>
            <a:endParaRPr lang="sr-Latn-CS"/>
          </a:p>
        </p:txBody>
      </p:sp>
      <p:sp>
        <p:nvSpPr>
          <p:cNvPr id="27660" name="Line 21"/>
          <p:cNvSpPr>
            <a:spLocks noChangeAspect="1" noChangeShapeType="1"/>
          </p:cNvSpPr>
          <p:nvPr/>
        </p:nvSpPr>
        <p:spPr bwMode="auto">
          <a:xfrm>
            <a:off x="4165600" y="4403725"/>
            <a:ext cx="0" cy="80963"/>
          </a:xfrm>
          <a:prstGeom prst="line">
            <a:avLst/>
          </a:prstGeom>
          <a:noFill/>
          <a:ln w="38100">
            <a:solidFill>
              <a:schemeClr val="tx1"/>
            </a:solidFill>
            <a:round/>
            <a:headEnd/>
            <a:tailEnd/>
          </a:ln>
        </p:spPr>
        <p:txBody>
          <a:bodyPr/>
          <a:lstStyle/>
          <a:p>
            <a:endParaRPr lang="sr-Latn-CS"/>
          </a:p>
        </p:txBody>
      </p:sp>
      <p:sp>
        <p:nvSpPr>
          <p:cNvPr id="27661" name="Line 22"/>
          <p:cNvSpPr>
            <a:spLocks noChangeAspect="1" noChangeShapeType="1"/>
          </p:cNvSpPr>
          <p:nvPr/>
        </p:nvSpPr>
        <p:spPr bwMode="auto">
          <a:xfrm>
            <a:off x="4165600" y="4470400"/>
            <a:ext cx="293688" cy="0"/>
          </a:xfrm>
          <a:prstGeom prst="line">
            <a:avLst/>
          </a:prstGeom>
          <a:noFill/>
          <a:ln w="38100">
            <a:solidFill>
              <a:schemeClr val="tx1"/>
            </a:solidFill>
            <a:round/>
            <a:headEnd/>
            <a:tailEnd/>
          </a:ln>
        </p:spPr>
        <p:txBody>
          <a:bodyPr/>
          <a:lstStyle/>
          <a:p>
            <a:endParaRPr lang="sr-Latn-CS"/>
          </a:p>
        </p:txBody>
      </p:sp>
      <p:sp>
        <p:nvSpPr>
          <p:cNvPr id="27662" name="Line 23"/>
          <p:cNvSpPr>
            <a:spLocks noChangeAspect="1" noChangeShapeType="1"/>
          </p:cNvSpPr>
          <p:nvPr/>
        </p:nvSpPr>
        <p:spPr bwMode="auto">
          <a:xfrm>
            <a:off x="3695700" y="4503738"/>
            <a:ext cx="471488" cy="7937"/>
          </a:xfrm>
          <a:prstGeom prst="line">
            <a:avLst/>
          </a:prstGeom>
          <a:noFill/>
          <a:ln w="38100">
            <a:solidFill>
              <a:schemeClr val="tx1"/>
            </a:solidFill>
            <a:round/>
            <a:headEnd/>
            <a:tailEnd/>
          </a:ln>
        </p:spPr>
        <p:txBody>
          <a:bodyPr/>
          <a:lstStyle/>
          <a:p>
            <a:endParaRPr lang="sr-Latn-CS"/>
          </a:p>
        </p:txBody>
      </p:sp>
      <p:sp>
        <p:nvSpPr>
          <p:cNvPr id="27663" name="Line 24"/>
          <p:cNvSpPr>
            <a:spLocks noChangeAspect="1" noChangeShapeType="1"/>
          </p:cNvSpPr>
          <p:nvPr/>
        </p:nvSpPr>
        <p:spPr bwMode="auto">
          <a:xfrm>
            <a:off x="4157663" y="4503738"/>
            <a:ext cx="0" cy="80962"/>
          </a:xfrm>
          <a:prstGeom prst="line">
            <a:avLst/>
          </a:prstGeom>
          <a:noFill/>
          <a:ln w="38100">
            <a:solidFill>
              <a:schemeClr val="tx1"/>
            </a:solidFill>
            <a:round/>
            <a:headEnd/>
            <a:tailEnd/>
          </a:ln>
        </p:spPr>
        <p:txBody>
          <a:bodyPr/>
          <a:lstStyle/>
          <a:p>
            <a:endParaRPr lang="sr-Latn-CS"/>
          </a:p>
        </p:txBody>
      </p:sp>
      <p:sp>
        <p:nvSpPr>
          <p:cNvPr id="27664" name="Line 25"/>
          <p:cNvSpPr>
            <a:spLocks noChangeAspect="1" noChangeShapeType="1"/>
          </p:cNvSpPr>
          <p:nvPr/>
        </p:nvSpPr>
        <p:spPr bwMode="auto">
          <a:xfrm>
            <a:off x="4157663" y="4572000"/>
            <a:ext cx="293687" cy="0"/>
          </a:xfrm>
          <a:prstGeom prst="line">
            <a:avLst/>
          </a:prstGeom>
          <a:noFill/>
          <a:ln w="38100">
            <a:solidFill>
              <a:schemeClr val="tx1"/>
            </a:solidFill>
            <a:round/>
            <a:headEnd/>
            <a:tailEnd/>
          </a:ln>
        </p:spPr>
        <p:txBody>
          <a:bodyPr/>
          <a:lstStyle/>
          <a:p>
            <a:endParaRPr lang="sr-Latn-CS"/>
          </a:p>
        </p:txBody>
      </p:sp>
      <p:sp>
        <p:nvSpPr>
          <p:cNvPr id="27665" name="Text Box 29"/>
          <p:cNvSpPr txBox="1">
            <a:spLocks noChangeAspect="1" noChangeArrowheads="1"/>
          </p:cNvSpPr>
          <p:nvPr/>
        </p:nvSpPr>
        <p:spPr bwMode="auto">
          <a:xfrm>
            <a:off x="3773488" y="4545013"/>
            <a:ext cx="676275" cy="366712"/>
          </a:xfrm>
          <a:prstGeom prst="rect">
            <a:avLst/>
          </a:prstGeom>
          <a:noFill/>
          <a:ln w="9525">
            <a:noFill/>
            <a:miter lim="800000"/>
            <a:headEnd/>
            <a:tailEnd/>
          </a:ln>
        </p:spPr>
        <p:txBody>
          <a:bodyPr lIns="0" rIns="0">
            <a:spAutoFit/>
          </a:bodyPr>
          <a:lstStyle/>
          <a:p>
            <a:pPr>
              <a:spcBef>
                <a:spcPct val="50000"/>
              </a:spcBef>
            </a:pPr>
            <a:r>
              <a:rPr lang="en-US" sz="1800">
                <a:latin typeface="Times New Roman" pitchFamily="18" charset="0"/>
              </a:rPr>
              <a:t>FasL</a:t>
            </a:r>
          </a:p>
        </p:txBody>
      </p:sp>
      <p:sp>
        <p:nvSpPr>
          <p:cNvPr id="27666" name="Text Box 33"/>
          <p:cNvSpPr txBox="1">
            <a:spLocks noChangeAspect="1" noChangeArrowheads="1"/>
          </p:cNvSpPr>
          <p:nvPr/>
        </p:nvSpPr>
        <p:spPr bwMode="auto">
          <a:xfrm>
            <a:off x="2605088" y="2744788"/>
            <a:ext cx="1343025" cy="366712"/>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CD8</a:t>
            </a:r>
            <a:r>
              <a:rPr lang="en-US" sz="1800" baseline="30000">
                <a:latin typeface="Times New Roman" pitchFamily="18" charset="0"/>
              </a:rPr>
              <a:t>+</a:t>
            </a:r>
            <a:r>
              <a:rPr lang="en-US" sz="1800">
                <a:latin typeface="Times New Roman" pitchFamily="18" charset="0"/>
              </a:rPr>
              <a:t> CTL</a:t>
            </a:r>
          </a:p>
        </p:txBody>
      </p:sp>
      <p:sp>
        <p:nvSpPr>
          <p:cNvPr id="27667" name="Text Box 54"/>
          <p:cNvSpPr txBox="1">
            <a:spLocks noChangeArrowheads="1"/>
          </p:cNvSpPr>
          <p:nvPr/>
        </p:nvSpPr>
        <p:spPr bwMode="auto">
          <a:xfrm>
            <a:off x="304800" y="228600"/>
            <a:ext cx="8534400" cy="584200"/>
          </a:xfrm>
          <a:prstGeom prst="rect">
            <a:avLst/>
          </a:prstGeom>
          <a:solidFill>
            <a:schemeClr val="bg1"/>
          </a:solidFill>
          <a:ln w="9525">
            <a:noFill/>
            <a:miter lim="800000"/>
            <a:headEnd/>
            <a:tailEnd/>
          </a:ln>
        </p:spPr>
        <p:txBody>
          <a:bodyPr>
            <a:spAutoFit/>
          </a:bodyPr>
          <a:lstStyle/>
          <a:p>
            <a:pPr algn="r"/>
            <a:r>
              <a:rPr lang="sr-Latn-CS" sz="3200" b="0" dirty="0">
                <a:solidFill>
                  <a:srgbClr val="000072"/>
                </a:solidFill>
                <a:latin typeface="Comic Sans MS" pitchFamily="66" charset="0"/>
              </a:rPr>
              <a:t>Mehanizmi </a:t>
            </a:r>
            <a:r>
              <a:rPr lang="sr-Latn-CS" sz="3200" b="0" dirty="0" err="1">
                <a:solidFill>
                  <a:srgbClr val="000072"/>
                </a:solidFill>
                <a:latin typeface="Comic Sans MS" pitchFamily="66" charset="0"/>
              </a:rPr>
              <a:t>citotoksičnosti</a:t>
            </a:r>
            <a:r>
              <a:rPr lang="sr-Latn-CS" sz="3200" b="0" dirty="0">
                <a:solidFill>
                  <a:srgbClr val="000072"/>
                </a:solidFill>
                <a:latin typeface="Comic Sans MS" pitchFamily="66" charset="0"/>
              </a:rPr>
              <a:t> CD8</a:t>
            </a:r>
            <a:r>
              <a:rPr lang="sr-Latn-CS" sz="3200" b="0" baseline="30000" dirty="0">
                <a:solidFill>
                  <a:srgbClr val="000072"/>
                </a:solidFill>
                <a:latin typeface="Comic Sans MS" pitchFamily="66" charset="0"/>
              </a:rPr>
              <a:t>+</a:t>
            </a:r>
            <a:r>
              <a:rPr lang="sr-Latn-CS" sz="3200" b="0" dirty="0">
                <a:solidFill>
                  <a:srgbClr val="000072"/>
                </a:solidFill>
                <a:latin typeface="Comic Sans MS" pitchFamily="66" charset="0"/>
              </a:rPr>
              <a:t> T-</a:t>
            </a:r>
            <a:r>
              <a:rPr lang="sr-Latn-CS" sz="3200" b="0" dirty="0" err="1">
                <a:solidFill>
                  <a:srgbClr val="000072"/>
                </a:solidFill>
                <a:latin typeface="Comic Sans MS" pitchFamily="66" charset="0"/>
              </a:rPr>
              <a:t>limfocita</a:t>
            </a:r>
            <a:endParaRPr lang="en-US" sz="3200" b="0" baseline="30000" dirty="0">
              <a:solidFill>
                <a:srgbClr val="000072"/>
              </a:solidFill>
              <a:latin typeface="Comic Sans MS" pitchFamily="66" charset="0"/>
            </a:endParaRPr>
          </a:p>
        </p:txBody>
      </p:sp>
    </p:spTree>
    <p:extLst>
      <p:ext uri="{BB962C8B-B14F-4D97-AF65-F5344CB8AC3E}">
        <p14:creationId xmlns:p14="http://schemas.microsoft.com/office/powerpoint/2010/main" val="42675736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3911600" y="3771900"/>
            <a:ext cx="1019175" cy="323850"/>
            <a:chOff x="1998" y="1920"/>
            <a:chExt cx="1036" cy="384"/>
          </a:xfrm>
        </p:grpSpPr>
        <p:sp>
          <p:nvSpPr>
            <p:cNvPr id="28701" name="AutoShape 4"/>
            <p:cNvSpPr>
              <a:spLocks noChangeAspect="1" noChangeArrowheads="1"/>
            </p:cNvSpPr>
            <p:nvPr/>
          </p:nvSpPr>
          <p:spPr bwMode="auto">
            <a:xfrm rot="10800000">
              <a:off x="1998" y="1948"/>
              <a:ext cx="409" cy="213"/>
            </a:xfrm>
            <a:prstGeom prst="chevron">
              <a:avLst>
                <a:gd name="adj" fmla="val 48005"/>
              </a:avLst>
            </a:prstGeom>
            <a:solidFill>
              <a:srgbClr val="996600"/>
            </a:solidFill>
            <a:ln w="9525">
              <a:solidFill>
                <a:schemeClr val="tx1"/>
              </a:solidFill>
              <a:miter lim="800000"/>
              <a:headEnd/>
              <a:tailEnd/>
            </a:ln>
          </p:spPr>
          <p:txBody>
            <a:bodyPr wrap="none" anchor="ctr"/>
            <a:lstStyle/>
            <a:p>
              <a:endParaRPr lang="sr-Latn-CS"/>
            </a:p>
          </p:txBody>
        </p:sp>
        <p:sp>
          <p:nvSpPr>
            <p:cNvPr id="28702" name="Rectangle 5"/>
            <p:cNvSpPr>
              <a:spLocks noChangeAspect="1" noChangeArrowheads="1"/>
            </p:cNvSpPr>
            <p:nvPr/>
          </p:nvSpPr>
          <p:spPr bwMode="auto">
            <a:xfrm>
              <a:off x="2112" y="2208"/>
              <a:ext cx="480" cy="96"/>
            </a:xfrm>
            <a:prstGeom prst="rect">
              <a:avLst/>
            </a:prstGeom>
            <a:solidFill>
              <a:srgbClr val="993300"/>
            </a:solidFill>
            <a:ln w="9525">
              <a:solidFill>
                <a:schemeClr val="tx1"/>
              </a:solidFill>
              <a:miter lim="800000"/>
              <a:headEnd/>
              <a:tailEnd/>
            </a:ln>
          </p:spPr>
          <p:txBody>
            <a:bodyPr wrap="none" anchor="ctr"/>
            <a:lstStyle/>
            <a:p>
              <a:endParaRPr lang="sr-Latn-CS"/>
            </a:p>
          </p:txBody>
        </p:sp>
        <p:sp>
          <p:nvSpPr>
            <p:cNvPr id="28703" name="AutoShape 6"/>
            <p:cNvSpPr>
              <a:spLocks noChangeAspect="1" noChangeArrowheads="1"/>
            </p:cNvSpPr>
            <p:nvPr/>
          </p:nvSpPr>
          <p:spPr bwMode="auto">
            <a:xfrm rot="10800000" flipH="1">
              <a:off x="2544" y="1920"/>
              <a:ext cx="490" cy="230"/>
            </a:xfrm>
            <a:prstGeom prst="chevron">
              <a:avLst>
                <a:gd name="adj" fmla="val 53261"/>
              </a:avLst>
            </a:prstGeom>
            <a:solidFill>
              <a:srgbClr val="FF3300"/>
            </a:solidFill>
            <a:ln w="9525">
              <a:solidFill>
                <a:schemeClr val="tx1"/>
              </a:solidFill>
              <a:miter lim="800000"/>
              <a:headEnd/>
              <a:tailEnd/>
            </a:ln>
          </p:spPr>
          <p:txBody>
            <a:bodyPr wrap="none" anchor="ctr"/>
            <a:lstStyle/>
            <a:p>
              <a:endParaRPr lang="sr-Latn-CS"/>
            </a:p>
          </p:txBody>
        </p:sp>
        <p:sp>
          <p:nvSpPr>
            <p:cNvPr id="28704" name="AutoShape 7"/>
            <p:cNvSpPr>
              <a:spLocks noChangeAspect="1" noChangeArrowheads="1"/>
            </p:cNvSpPr>
            <p:nvPr/>
          </p:nvSpPr>
          <p:spPr bwMode="auto">
            <a:xfrm>
              <a:off x="2352" y="1920"/>
              <a:ext cx="336" cy="240"/>
            </a:xfrm>
            <a:prstGeom prst="diamond">
              <a:avLst/>
            </a:prstGeom>
            <a:solidFill>
              <a:srgbClr val="009900"/>
            </a:solidFill>
            <a:ln w="9525">
              <a:solidFill>
                <a:schemeClr val="tx1"/>
              </a:solidFill>
              <a:miter lim="800000"/>
              <a:headEnd/>
              <a:tailEnd/>
            </a:ln>
          </p:spPr>
          <p:txBody>
            <a:bodyPr wrap="none" anchor="ctr"/>
            <a:lstStyle/>
            <a:p>
              <a:endParaRPr lang="sr-Latn-CS"/>
            </a:p>
          </p:txBody>
        </p:sp>
      </p:grpSp>
      <p:sp>
        <p:nvSpPr>
          <p:cNvPr id="28675" name="Oval 8"/>
          <p:cNvSpPr>
            <a:spLocks noChangeAspect="1" noChangeArrowheads="1"/>
          </p:cNvSpPr>
          <p:nvPr/>
        </p:nvSpPr>
        <p:spPr bwMode="auto">
          <a:xfrm>
            <a:off x="2281238" y="3081338"/>
            <a:ext cx="1747837" cy="1663700"/>
          </a:xfrm>
          <a:prstGeom prst="ellipse">
            <a:avLst/>
          </a:prstGeom>
          <a:gradFill rotWithShape="0">
            <a:gsLst>
              <a:gs pos="0">
                <a:srgbClr val="FFFFFF"/>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8676" name="Oval 9"/>
          <p:cNvSpPr>
            <a:spLocks noChangeAspect="1" noChangeArrowheads="1"/>
          </p:cNvSpPr>
          <p:nvPr/>
        </p:nvSpPr>
        <p:spPr bwMode="auto">
          <a:xfrm>
            <a:off x="2565400" y="3486150"/>
            <a:ext cx="855663" cy="817563"/>
          </a:xfrm>
          <a:prstGeom prst="ellipse">
            <a:avLst/>
          </a:prstGeom>
          <a:gradFill rotWithShape="0">
            <a:gsLst>
              <a:gs pos="0">
                <a:srgbClr val="765E00"/>
              </a:gs>
              <a:gs pos="100000">
                <a:srgbClr val="FFCC00"/>
              </a:gs>
            </a:gsLst>
            <a:path path="shape">
              <a:fillToRect l="50000" t="50000" r="50000" b="50000"/>
            </a:path>
          </a:gradFill>
          <a:ln w="9525">
            <a:solidFill>
              <a:schemeClr val="tx1"/>
            </a:solidFill>
            <a:round/>
            <a:headEnd/>
            <a:tailEnd/>
          </a:ln>
        </p:spPr>
        <p:txBody>
          <a:bodyPr wrap="none" anchor="ctr"/>
          <a:lstStyle/>
          <a:p>
            <a:endParaRPr lang="sr-Latn-CS"/>
          </a:p>
        </p:txBody>
      </p:sp>
      <p:sp>
        <p:nvSpPr>
          <p:cNvPr id="28677" name="Freeform 10"/>
          <p:cNvSpPr>
            <a:spLocks noChangeAspect="1"/>
          </p:cNvSpPr>
          <p:nvPr/>
        </p:nvSpPr>
        <p:spPr bwMode="auto">
          <a:xfrm>
            <a:off x="4786313" y="2755900"/>
            <a:ext cx="2524125" cy="2170113"/>
          </a:xfrm>
          <a:custGeom>
            <a:avLst/>
            <a:gdLst>
              <a:gd name="T0" fmla="*/ 2147483647 w 2564"/>
              <a:gd name="T1" fmla="*/ 2147483647 h 2556"/>
              <a:gd name="T2" fmla="*/ 2147483647 w 2564"/>
              <a:gd name="T3" fmla="*/ 2147483647 h 2556"/>
              <a:gd name="T4" fmla="*/ 2147483647 w 2564"/>
              <a:gd name="T5" fmla="*/ 2147483647 h 2556"/>
              <a:gd name="T6" fmla="*/ 2147483647 w 2564"/>
              <a:gd name="T7" fmla="*/ 2147483647 h 2556"/>
              <a:gd name="T8" fmla="*/ 2147483647 w 2564"/>
              <a:gd name="T9" fmla="*/ 2147483647 h 2556"/>
              <a:gd name="T10" fmla="*/ 2147483647 w 2564"/>
              <a:gd name="T11" fmla="*/ 2147483647 h 2556"/>
              <a:gd name="T12" fmla="*/ 2147483647 w 2564"/>
              <a:gd name="T13" fmla="*/ 2147483647 h 2556"/>
              <a:gd name="T14" fmla="*/ 2147483647 w 2564"/>
              <a:gd name="T15" fmla="*/ 2147483647 h 2556"/>
              <a:gd name="T16" fmla="*/ 2147483647 w 2564"/>
              <a:gd name="T17" fmla="*/ 2147483647 h 2556"/>
              <a:gd name="T18" fmla="*/ 2147483647 w 2564"/>
              <a:gd name="T19" fmla="*/ 2147483647 h 2556"/>
              <a:gd name="T20" fmla="*/ 2147483647 w 2564"/>
              <a:gd name="T21" fmla="*/ 2147483647 h 2556"/>
              <a:gd name="T22" fmla="*/ 2147483647 w 2564"/>
              <a:gd name="T23" fmla="*/ 2147483647 h 2556"/>
              <a:gd name="T24" fmla="*/ 2147483647 w 2564"/>
              <a:gd name="T25" fmla="*/ 2147483647 h 2556"/>
              <a:gd name="T26" fmla="*/ 2147483647 w 2564"/>
              <a:gd name="T27" fmla="*/ 2147483647 h 2556"/>
              <a:gd name="T28" fmla="*/ 2147483647 w 2564"/>
              <a:gd name="T29" fmla="*/ 2147483647 h 2556"/>
              <a:gd name="T30" fmla="*/ 2147483647 w 2564"/>
              <a:gd name="T31" fmla="*/ 2147483647 h 2556"/>
              <a:gd name="T32" fmla="*/ 2147483647 w 2564"/>
              <a:gd name="T33" fmla="*/ 2147483647 h 2556"/>
              <a:gd name="T34" fmla="*/ 2147483647 w 2564"/>
              <a:gd name="T35" fmla="*/ 2147483647 h 2556"/>
              <a:gd name="T36" fmla="*/ 2147483647 w 2564"/>
              <a:gd name="T37" fmla="*/ 2147483647 h 2556"/>
              <a:gd name="T38" fmla="*/ 2147483647 w 2564"/>
              <a:gd name="T39" fmla="*/ 2147483647 h 2556"/>
              <a:gd name="T40" fmla="*/ 2147483647 w 2564"/>
              <a:gd name="T41" fmla="*/ 2147483647 h 2556"/>
              <a:gd name="T42" fmla="*/ 2147483647 w 2564"/>
              <a:gd name="T43" fmla="*/ 2147483647 h 2556"/>
              <a:gd name="T44" fmla="*/ 2147483647 w 2564"/>
              <a:gd name="T45" fmla="*/ 2147483647 h 2556"/>
              <a:gd name="T46" fmla="*/ 2147483647 w 2564"/>
              <a:gd name="T47" fmla="*/ 2147483647 h 2556"/>
              <a:gd name="T48" fmla="*/ 2147483647 w 2564"/>
              <a:gd name="T49" fmla="*/ 2147483647 h 2556"/>
              <a:gd name="T50" fmla="*/ 2147483647 w 2564"/>
              <a:gd name="T51" fmla="*/ 2147483647 h 2556"/>
              <a:gd name="T52" fmla="*/ 2147483647 w 2564"/>
              <a:gd name="T53" fmla="*/ 2147483647 h 2556"/>
              <a:gd name="T54" fmla="*/ 2147483647 w 2564"/>
              <a:gd name="T55" fmla="*/ 2147483647 h 2556"/>
              <a:gd name="T56" fmla="*/ 2147483647 w 2564"/>
              <a:gd name="T57" fmla="*/ 2147483647 h 2556"/>
              <a:gd name="T58" fmla="*/ 2147483647 w 2564"/>
              <a:gd name="T59" fmla="*/ 2147483647 h 2556"/>
              <a:gd name="T60" fmla="*/ 2147483647 w 2564"/>
              <a:gd name="T61" fmla="*/ 2147483647 h 2556"/>
              <a:gd name="T62" fmla="*/ 2147483647 w 2564"/>
              <a:gd name="T63" fmla="*/ 2147483647 h 2556"/>
              <a:gd name="T64" fmla="*/ 2147483647 w 2564"/>
              <a:gd name="T65" fmla="*/ 2147483647 h 2556"/>
              <a:gd name="T66" fmla="*/ 2147483647 w 2564"/>
              <a:gd name="T67" fmla="*/ 2147483647 h 2556"/>
              <a:gd name="T68" fmla="*/ 2147483647 w 2564"/>
              <a:gd name="T69" fmla="*/ 2147483647 h 2556"/>
              <a:gd name="T70" fmla="*/ 2147483647 w 2564"/>
              <a:gd name="T71" fmla="*/ 2147483647 h 2556"/>
              <a:gd name="T72" fmla="*/ 2147483647 w 2564"/>
              <a:gd name="T73" fmla="*/ 2147483647 h 2556"/>
              <a:gd name="T74" fmla="*/ 2147483647 w 2564"/>
              <a:gd name="T75" fmla="*/ 2147483647 h 2556"/>
              <a:gd name="T76" fmla="*/ 2147483647 w 2564"/>
              <a:gd name="T77" fmla="*/ 2147483647 h 2556"/>
              <a:gd name="T78" fmla="*/ 2147483647 w 2564"/>
              <a:gd name="T79" fmla="*/ 2147483647 h 2556"/>
              <a:gd name="T80" fmla="*/ 2147483647 w 2564"/>
              <a:gd name="T81" fmla="*/ 2147483647 h 2556"/>
              <a:gd name="T82" fmla="*/ 2147483647 w 2564"/>
              <a:gd name="T83" fmla="*/ 2147483647 h 2556"/>
              <a:gd name="T84" fmla="*/ 2147483647 w 2564"/>
              <a:gd name="T85" fmla="*/ 2147483647 h 2556"/>
              <a:gd name="T86" fmla="*/ 2147483647 w 2564"/>
              <a:gd name="T87" fmla="*/ 2147483647 h 2556"/>
              <a:gd name="T88" fmla="*/ 2147483647 w 2564"/>
              <a:gd name="T89" fmla="*/ 2147483647 h 2556"/>
              <a:gd name="T90" fmla="*/ 2147483647 w 2564"/>
              <a:gd name="T91" fmla="*/ 2147483647 h 2556"/>
              <a:gd name="T92" fmla="*/ 2147483647 w 2564"/>
              <a:gd name="T93" fmla="*/ 2147483647 h 2556"/>
              <a:gd name="T94" fmla="*/ 2147483647 w 2564"/>
              <a:gd name="T95" fmla="*/ 2147483647 h 2556"/>
              <a:gd name="T96" fmla="*/ 2147483647 w 2564"/>
              <a:gd name="T97" fmla="*/ 2147483647 h 2556"/>
              <a:gd name="T98" fmla="*/ 2147483647 w 2564"/>
              <a:gd name="T99" fmla="*/ 2147483647 h 2556"/>
              <a:gd name="T100" fmla="*/ 2147483647 w 2564"/>
              <a:gd name="T101" fmla="*/ 2147483647 h 2556"/>
              <a:gd name="T102" fmla="*/ 2147483647 w 2564"/>
              <a:gd name="T103" fmla="*/ 2147483647 h 2556"/>
              <a:gd name="T104" fmla="*/ 2147483647 w 2564"/>
              <a:gd name="T105" fmla="*/ 2147483647 h 2556"/>
              <a:gd name="T106" fmla="*/ 2147483647 w 2564"/>
              <a:gd name="T107" fmla="*/ 2147483647 h 2556"/>
              <a:gd name="T108" fmla="*/ 2147483647 w 2564"/>
              <a:gd name="T109" fmla="*/ 2147483647 h 2556"/>
              <a:gd name="T110" fmla="*/ 2147483647 w 2564"/>
              <a:gd name="T111" fmla="*/ 2147483647 h 2556"/>
              <a:gd name="T112" fmla="*/ 2147483647 w 2564"/>
              <a:gd name="T113" fmla="*/ 2147483647 h 2556"/>
              <a:gd name="T114" fmla="*/ 2147483647 w 2564"/>
              <a:gd name="T115" fmla="*/ 2147483647 h 2556"/>
              <a:gd name="T116" fmla="*/ 2147483647 w 2564"/>
              <a:gd name="T117" fmla="*/ 2147483647 h 2556"/>
              <a:gd name="T118" fmla="*/ 0 w 2564"/>
              <a:gd name="T119" fmla="*/ 2147483647 h 2556"/>
              <a:gd name="T120" fmla="*/ 2147483647 w 2564"/>
              <a:gd name="T121" fmla="*/ 2147483647 h 2556"/>
              <a:gd name="T122" fmla="*/ 2147483647 w 2564"/>
              <a:gd name="T123" fmla="*/ 2147483647 h 25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64"/>
              <a:gd name="T187" fmla="*/ 0 h 2556"/>
              <a:gd name="T188" fmla="*/ 2564 w 2564"/>
              <a:gd name="T189" fmla="*/ 2556 h 25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64" h="2556">
                <a:moveTo>
                  <a:pt x="35" y="1122"/>
                </a:moveTo>
                <a:cubicBezTo>
                  <a:pt x="73" y="1011"/>
                  <a:pt x="81" y="874"/>
                  <a:pt x="94" y="758"/>
                </a:cubicBezTo>
                <a:cubicBezTo>
                  <a:pt x="98" y="683"/>
                  <a:pt x="99" y="608"/>
                  <a:pt x="106" y="534"/>
                </a:cubicBezTo>
                <a:cubicBezTo>
                  <a:pt x="109" y="506"/>
                  <a:pt x="112" y="474"/>
                  <a:pt x="129" y="452"/>
                </a:cubicBezTo>
                <a:cubicBezTo>
                  <a:pt x="149" y="426"/>
                  <a:pt x="176" y="405"/>
                  <a:pt x="200" y="382"/>
                </a:cubicBezTo>
                <a:cubicBezTo>
                  <a:pt x="210" y="372"/>
                  <a:pt x="213" y="356"/>
                  <a:pt x="223" y="346"/>
                </a:cubicBezTo>
                <a:cubicBezTo>
                  <a:pt x="244" y="325"/>
                  <a:pt x="283" y="316"/>
                  <a:pt x="306" y="299"/>
                </a:cubicBezTo>
                <a:cubicBezTo>
                  <a:pt x="383" y="244"/>
                  <a:pt x="457" y="157"/>
                  <a:pt x="552" y="135"/>
                </a:cubicBezTo>
                <a:cubicBezTo>
                  <a:pt x="627" y="85"/>
                  <a:pt x="728" y="74"/>
                  <a:pt x="811" y="41"/>
                </a:cubicBezTo>
                <a:cubicBezTo>
                  <a:pt x="834" y="32"/>
                  <a:pt x="858" y="25"/>
                  <a:pt x="882" y="17"/>
                </a:cubicBezTo>
                <a:cubicBezTo>
                  <a:pt x="894" y="13"/>
                  <a:pt x="917" y="5"/>
                  <a:pt x="917" y="5"/>
                </a:cubicBezTo>
                <a:cubicBezTo>
                  <a:pt x="981" y="14"/>
                  <a:pt x="1000" y="0"/>
                  <a:pt x="1034" y="52"/>
                </a:cubicBezTo>
                <a:cubicBezTo>
                  <a:pt x="1041" y="63"/>
                  <a:pt x="1040" y="77"/>
                  <a:pt x="1046" y="88"/>
                </a:cubicBezTo>
                <a:cubicBezTo>
                  <a:pt x="1060" y="113"/>
                  <a:pt x="1093" y="158"/>
                  <a:pt x="1093" y="158"/>
                </a:cubicBezTo>
                <a:cubicBezTo>
                  <a:pt x="1123" y="274"/>
                  <a:pt x="1183" y="370"/>
                  <a:pt x="1293" y="417"/>
                </a:cubicBezTo>
                <a:cubicBezTo>
                  <a:pt x="1309" y="424"/>
                  <a:pt x="1323" y="438"/>
                  <a:pt x="1340" y="440"/>
                </a:cubicBezTo>
                <a:cubicBezTo>
                  <a:pt x="1430" y="450"/>
                  <a:pt x="1520" y="448"/>
                  <a:pt x="1610" y="452"/>
                </a:cubicBezTo>
                <a:cubicBezTo>
                  <a:pt x="1810" y="443"/>
                  <a:pt x="1925" y="429"/>
                  <a:pt x="2116" y="440"/>
                </a:cubicBezTo>
                <a:cubicBezTo>
                  <a:pt x="2163" y="488"/>
                  <a:pt x="2197" y="545"/>
                  <a:pt x="2245" y="593"/>
                </a:cubicBezTo>
                <a:cubicBezTo>
                  <a:pt x="2265" y="653"/>
                  <a:pt x="2286" y="694"/>
                  <a:pt x="2233" y="746"/>
                </a:cubicBezTo>
                <a:cubicBezTo>
                  <a:pt x="2223" y="756"/>
                  <a:pt x="2210" y="761"/>
                  <a:pt x="2198" y="769"/>
                </a:cubicBezTo>
                <a:cubicBezTo>
                  <a:pt x="2190" y="781"/>
                  <a:pt x="2186" y="796"/>
                  <a:pt x="2175" y="805"/>
                </a:cubicBezTo>
                <a:cubicBezTo>
                  <a:pt x="2165" y="813"/>
                  <a:pt x="2151" y="812"/>
                  <a:pt x="2139" y="816"/>
                </a:cubicBezTo>
                <a:cubicBezTo>
                  <a:pt x="2055" y="844"/>
                  <a:pt x="1994" y="867"/>
                  <a:pt x="1904" y="875"/>
                </a:cubicBezTo>
                <a:cubicBezTo>
                  <a:pt x="1849" y="880"/>
                  <a:pt x="1795" y="883"/>
                  <a:pt x="1740" y="887"/>
                </a:cubicBezTo>
                <a:cubicBezTo>
                  <a:pt x="1716" y="895"/>
                  <a:pt x="1689" y="895"/>
                  <a:pt x="1669" y="910"/>
                </a:cubicBezTo>
                <a:cubicBezTo>
                  <a:pt x="1612" y="953"/>
                  <a:pt x="1641" y="940"/>
                  <a:pt x="1587" y="958"/>
                </a:cubicBezTo>
                <a:cubicBezTo>
                  <a:pt x="1557" y="1002"/>
                  <a:pt x="1533" y="1002"/>
                  <a:pt x="1516" y="1052"/>
                </a:cubicBezTo>
                <a:cubicBezTo>
                  <a:pt x="1520" y="1087"/>
                  <a:pt x="1519" y="1123"/>
                  <a:pt x="1528" y="1157"/>
                </a:cubicBezTo>
                <a:cubicBezTo>
                  <a:pt x="1532" y="1171"/>
                  <a:pt x="1541" y="1183"/>
                  <a:pt x="1552" y="1193"/>
                </a:cubicBezTo>
                <a:cubicBezTo>
                  <a:pt x="1573" y="1212"/>
                  <a:pt x="1599" y="1224"/>
                  <a:pt x="1622" y="1240"/>
                </a:cubicBezTo>
                <a:cubicBezTo>
                  <a:pt x="1692" y="1287"/>
                  <a:pt x="1619" y="1267"/>
                  <a:pt x="1704" y="1310"/>
                </a:cubicBezTo>
                <a:cubicBezTo>
                  <a:pt x="1726" y="1321"/>
                  <a:pt x="1751" y="1326"/>
                  <a:pt x="1775" y="1334"/>
                </a:cubicBezTo>
                <a:cubicBezTo>
                  <a:pt x="1791" y="1350"/>
                  <a:pt x="1804" y="1368"/>
                  <a:pt x="1822" y="1381"/>
                </a:cubicBezTo>
                <a:cubicBezTo>
                  <a:pt x="1832" y="1388"/>
                  <a:pt x="1847" y="1384"/>
                  <a:pt x="1857" y="1392"/>
                </a:cubicBezTo>
                <a:cubicBezTo>
                  <a:pt x="1868" y="1401"/>
                  <a:pt x="1870" y="1418"/>
                  <a:pt x="1881" y="1428"/>
                </a:cubicBezTo>
                <a:cubicBezTo>
                  <a:pt x="1902" y="1447"/>
                  <a:pt x="1928" y="1459"/>
                  <a:pt x="1951" y="1475"/>
                </a:cubicBezTo>
                <a:cubicBezTo>
                  <a:pt x="2015" y="1520"/>
                  <a:pt x="2076" y="1569"/>
                  <a:pt x="2139" y="1616"/>
                </a:cubicBezTo>
                <a:cubicBezTo>
                  <a:pt x="2166" y="1636"/>
                  <a:pt x="2197" y="1652"/>
                  <a:pt x="2222" y="1675"/>
                </a:cubicBezTo>
                <a:cubicBezTo>
                  <a:pt x="2247" y="1697"/>
                  <a:pt x="2292" y="1745"/>
                  <a:pt x="2292" y="1745"/>
                </a:cubicBezTo>
                <a:cubicBezTo>
                  <a:pt x="2313" y="1806"/>
                  <a:pt x="2368" y="1850"/>
                  <a:pt x="2410" y="1898"/>
                </a:cubicBezTo>
                <a:cubicBezTo>
                  <a:pt x="2471" y="1968"/>
                  <a:pt x="2416" y="1926"/>
                  <a:pt x="2480" y="1968"/>
                </a:cubicBezTo>
                <a:cubicBezTo>
                  <a:pt x="2534" y="2049"/>
                  <a:pt x="2518" y="2012"/>
                  <a:pt x="2539" y="2074"/>
                </a:cubicBezTo>
                <a:cubicBezTo>
                  <a:pt x="2524" y="2276"/>
                  <a:pt x="2564" y="2262"/>
                  <a:pt x="2386" y="2239"/>
                </a:cubicBezTo>
                <a:cubicBezTo>
                  <a:pt x="2296" y="2208"/>
                  <a:pt x="2262" y="2125"/>
                  <a:pt x="2186" y="2074"/>
                </a:cubicBezTo>
                <a:cubicBezTo>
                  <a:pt x="2115" y="1965"/>
                  <a:pt x="1951" y="1938"/>
                  <a:pt x="1834" y="1921"/>
                </a:cubicBezTo>
                <a:cubicBezTo>
                  <a:pt x="1751" y="1867"/>
                  <a:pt x="1673" y="1890"/>
                  <a:pt x="1575" y="1898"/>
                </a:cubicBezTo>
                <a:cubicBezTo>
                  <a:pt x="1516" y="1937"/>
                  <a:pt x="1548" y="1909"/>
                  <a:pt x="1493" y="1992"/>
                </a:cubicBezTo>
                <a:cubicBezTo>
                  <a:pt x="1479" y="2013"/>
                  <a:pt x="1469" y="2062"/>
                  <a:pt x="1469" y="2062"/>
                </a:cubicBezTo>
                <a:cubicBezTo>
                  <a:pt x="1459" y="2125"/>
                  <a:pt x="1451" y="2253"/>
                  <a:pt x="1422" y="2321"/>
                </a:cubicBezTo>
                <a:cubicBezTo>
                  <a:pt x="1379" y="2421"/>
                  <a:pt x="1250" y="2443"/>
                  <a:pt x="1164" y="2474"/>
                </a:cubicBezTo>
                <a:cubicBezTo>
                  <a:pt x="1109" y="2494"/>
                  <a:pt x="976" y="2513"/>
                  <a:pt x="929" y="2521"/>
                </a:cubicBezTo>
                <a:cubicBezTo>
                  <a:pt x="889" y="2528"/>
                  <a:pt x="851" y="2546"/>
                  <a:pt x="811" y="2556"/>
                </a:cubicBezTo>
                <a:cubicBezTo>
                  <a:pt x="678" y="2552"/>
                  <a:pt x="544" y="2551"/>
                  <a:pt x="411" y="2544"/>
                </a:cubicBezTo>
                <a:cubicBezTo>
                  <a:pt x="363" y="2542"/>
                  <a:pt x="361" y="2527"/>
                  <a:pt x="317" y="2509"/>
                </a:cubicBezTo>
                <a:cubicBezTo>
                  <a:pt x="294" y="2500"/>
                  <a:pt x="247" y="2486"/>
                  <a:pt x="247" y="2486"/>
                </a:cubicBezTo>
                <a:cubicBezTo>
                  <a:pt x="196" y="2451"/>
                  <a:pt x="157" y="2403"/>
                  <a:pt x="106" y="2368"/>
                </a:cubicBezTo>
                <a:cubicBezTo>
                  <a:pt x="72" y="2318"/>
                  <a:pt x="54" y="2273"/>
                  <a:pt x="35" y="2215"/>
                </a:cubicBezTo>
                <a:cubicBezTo>
                  <a:pt x="0" y="2110"/>
                  <a:pt x="48" y="2251"/>
                  <a:pt x="12" y="2145"/>
                </a:cubicBezTo>
                <a:cubicBezTo>
                  <a:pt x="8" y="2133"/>
                  <a:pt x="0" y="2110"/>
                  <a:pt x="0" y="2110"/>
                </a:cubicBezTo>
                <a:cubicBezTo>
                  <a:pt x="9" y="1979"/>
                  <a:pt x="31" y="1862"/>
                  <a:pt x="47" y="1733"/>
                </a:cubicBezTo>
                <a:cubicBezTo>
                  <a:pt x="36" y="1619"/>
                  <a:pt x="24" y="1518"/>
                  <a:pt x="24" y="1404"/>
                </a:cubicBezTo>
              </a:path>
            </a:pathLst>
          </a:custGeom>
          <a:gradFill rotWithShape="0">
            <a:gsLst>
              <a:gs pos="0">
                <a:srgbClr val="DDDDDD"/>
              </a:gs>
              <a:gs pos="100000">
                <a:srgbClr val="9A9A9A"/>
              </a:gs>
            </a:gsLst>
            <a:path path="rect">
              <a:fillToRect l="50000" t="50000" r="50000" b="50000"/>
            </a:path>
          </a:gradFill>
          <a:ln w="9525">
            <a:solidFill>
              <a:schemeClr val="tx1"/>
            </a:solidFill>
            <a:round/>
            <a:headEnd/>
            <a:tailEnd/>
          </a:ln>
        </p:spPr>
        <p:txBody>
          <a:bodyPr/>
          <a:lstStyle/>
          <a:p>
            <a:endParaRPr lang="sr-Latn-CS"/>
          </a:p>
        </p:txBody>
      </p:sp>
      <p:sp>
        <p:nvSpPr>
          <p:cNvPr id="28678" name="Oval 11"/>
          <p:cNvSpPr>
            <a:spLocks noChangeAspect="1" noChangeArrowheads="1"/>
          </p:cNvSpPr>
          <p:nvPr/>
        </p:nvSpPr>
        <p:spPr bwMode="auto">
          <a:xfrm>
            <a:off x="5400675" y="3527425"/>
            <a:ext cx="661988" cy="852488"/>
          </a:xfrm>
          <a:prstGeom prst="ellipse">
            <a:avLst/>
          </a:prstGeom>
          <a:gradFill rotWithShape="0">
            <a:gsLst>
              <a:gs pos="0">
                <a:srgbClr val="DDDDDD"/>
              </a:gs>
              <a:gs pos="100000">
                <a:srgbClr val="666666"/>
              </a:gs>
            </a:gsLst>
            <a:path path="shape">
              <a:fillToRect l="50000" t="50000" r="50000" b="50000"/>
            </a:path>
          </a:gradFill>
          <a:ln w="9525">
            <a:solidFill>
              <a:schemeClr val="tx1"/>
            </a:solidFill>
            <a:round/>
            <a:headEnd/>
            <a:tailEnd/>
          </a:ln>
        </p:spPr>
        <p:txBody>
          <a:bodyPr wrap="none" anchor="ctr"/>
          <a:lstStyle/>
          <a:p>
            <a:endParaRPr lang="sr-Latn-CS"/>
          </a:p>
        </p:txBody>
      </p:sp>
      <p:grpSp>
        <p:nvGrpSpPr>
          <p:cNvPr id="3" name="Group 12"/>
          <p:cNvGrpSpPr>
            <a:grpSpLocks noChangeAspect="1"/>
          </p:cNvGrpSpPr>
          <p:nvPr/>
        </p:nvGrpSpPr>
        <p:grpSpPr bwMode="auto">
          <a:xfrm>
            <a:off x="5494338" y="3649663"/>
            <a:ext cx="214312" cy="542925"/>
            <a:chOff x="3648" y="1776"/>
            <a:chExt cx="217" cy="643"/>
          </a:xfrm>
        </p:grpSpPr>
        <p:sp>
          <p:nvSpPr>
            <p:cNvPr id="28698" name="Oval 13"/>
            <p:cNvSpPr>
              <a:spLocks noChangeAspect="1" noChangeArrowheads="1"/>
            </p:cNvSpPr>
            <p:nvPr/>
          </p:nvSpPr>
          <p:spPr bwMode="auto">
            <a:xfrm>
              <a:off x="3744" y="1776"/>
              <a:ext cx="121" cy="173"/>
            </a:xfrm>
            <a:prstGeom prst="ellipse">
              <a:avLst/>
            </a:prstGeom>
            <a:solidFill>
              <a:schemeClr val="tx1"/>
            </a:solidFill>
            <a:ln w="9525">
              <a:solidFill>
                <a:schemeClr val="tx1"/>
              </a:solidFill>
              <a:round/>
              <a:headEnd/>
              <a:tailEnd/>
            </a:ln>
          </p:spPr>
          <p:txBody>
            <a:bodyPr wrap="none" anchor="ctr"/>
            <a:lstStyle/>
            <a:p>
              <a:endParaRPr lang="sr-Latn-CS"/>
            </a:p>
          </p:txBody>
        </p:sp>
        <p:sp>
          <p:nvSpPr>
            <p:cNvPr id="28699" name="Oval 14"/>
            <p:cNvSpPr>
              <a:spLocks noChangeAspect="1" noChangeArrowheads="1"/>
            </p:cNvSpPr>
            <p:nvPr/>
          </p:nvSpPr>
          <p:spPr bwMode="auto">
            <a:xfrm>
              <a:off x="3648" y="2304"/>
              <a:ext cx="86" cy="115"/>
            </a:xfrm>
            <a:prstGeom prst="ellipse">
              <a:avLst/>
            </a:prstGeom>
            <a:solidFill>
              <a:schemeClr val="tx1"/>
            </a:solidFill>
            <a:ln w="9525">
              <a:solidFill>
                <a:schemeClr val="tx1"/>
              </a:solidFill>
              <a:round/>
              <a:headEnd/>
              <a:tailEnd/>
            </a:ln>
          </p:spPr>
          <p:txBody>
            <a:bodyPr wrap="none" anchor="ctr"/>
            <a:lstStyle/>
            <a:p>
              <a:endParaRPr lang="sr-Latn-CS"/>
            </a:p>
          </p:txBody>
        </p:sp>
        <p:sp>
          <p:nvSpPr>
            <p:cNvPr id="28700" name="Oval 15"/>
            <p:cNvSpPr>
              <a:spLocks noChangeAspect="1" noChangeArrowheads="1"/>
            </p:cNvSpPr>
            <p:nvPr/>
          </p:nvSpPr>
          <p:spPr bwMode="auto">
            <a:xfrm>
              <a:off x="3696" y="2064"/>
              <a:ext cx="155" cy="202"/>
            </a:xfrm>
            <a:prstGeom prst="ellipse">
              <a:avLst/>
            </a:prstGeom>
            <a:solidFill>
              <a:schemeClr val="tx1"/>
            </a:solidFill>
            <a:ln w="9525">
              <a:solidFill>
                <a:schemeClr val="tx1"/>
              </a:solidFill>
              <a:round/>
              <a:headEnd/>
              <a:tailEnd/>
            </a:ln>
          </p:spPr>
          <p:txBody>
            <a:bodyPr wrap="none" anchor="ctr"/>
            <a:lstStyle/>
            <a:p>
              <a:endParaRPr lang="sr-Latn-CS"/>
            </a:p>
          </p:txBody>
        </p:sp>
      </p:grpSp>
      <p:sp>
        <p:nvSpPr>
          <p:cNvPr id="28680" name="Text Box 37"/>
          <p:cNvSpPr txBox="1">
            <a:spLocks noChangeAspect="1" noChangeArrowheads="1"/>
          </p:cNvSpPr>
          <p:nvPr/>
        </p:nvSpPr>
        <p:spPr bwMode="auto">
          <a:xfrm>
            <a:off x="5932488" y="2525713"/>
            <a:ext cx="1274762" cy="641350"/>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Ciljna </a:t>
            </a:r>
            <a:r>
              <a:rPr lang="sl-SI" sz="1800">
                <a:latin typeface="Times New Roman" pitchFamily="18" charset="0"/>
              </a:rPr>
              <a:t>ćelija</a:t>
            </a:r>
            <a:endParaRPr lang="en-US" sz="1800">
              <a:latin typeface="Times New Roman" pitchFamily="18" charset="0"/>
            </a:endParaRPr>
          </a:p>
        </p:txBody>
      </p:sp>
      <p:sp>
        <p:nvSpPr>
          <p:cNvPr id="28681" name="Line 38"/>
          <p:cNvSpPr>
            <a:spLocks noChangeAspect="1" noChangeShapeType="1"/>
          </p:cNvSpPr>
          <p:nvPr/>
        </p:nvSpPr>
        <p:spPr bwMode="auto">
          <a:xfrm>
            <a:off x="3722688" y="4298950"/>
            <a:ext cx="471487" cy="6350"/>
          </a:xfrm>
          <a:prstGeom prst="line">
            <a:avLst/>
          </a:prstGeom>
          <a:noFill/>
          <a:ln w="38100">
            <a:solidFill>
              <a:schemeClr val="tx1"/>
            </a:solidFill>
            <a:round/>
            <a:headEnd/>
            <a:tailEnd/>
          </a:ln>
        </p:spPr>
        <p:txBody>
          <a:bodyPr/>
          <a:lstStyle/>
          <a:p>
            <a:endParaRPr lang="sr-Latn-CS"/>
          </a:p>
        </p:txBody>
      </p:sp>
      <p:sp>
        <p:nvSpPr>
          <p:cNvPr id="28682" name="Line 39"/>
          <p:cNvSpPr>
            <a:spLocks noChangeAspect="1" noChangeShapeType="1"/>
          </p:cNvSpPr>
          <p:nvPr/>
        </p:nvSpPr>
        <p:spPr bwMode="auto">
          <a:xfrm>
            <a:off x="4184650" y="4298950"/>
            <a:ext cx="0" cy="80963"/>
          </a:xfrm>
          <a:prstGeom prst="line">
            <a:avLst/>
          </a:prstGeom>
          <a:noFill/>
          <a:ln w="38100">
            <a:solidFill>
              <a:schemeClr val="tx1"/>
            </a:solidFill>
            <a:round/>
            <a:headEnd/>
            <a:tailEnd/>
          </a:ln>
        </p:spPr>
        <p:txBody>
          <a:bodyPr/>
          <a:lstStyle/>
          <a:p>
            <a:endParaRPr lang="sr-Latn-CS"/>
          </a:p>
        </p:txBody>
      </p:sp>
      <p:sp>
        <p:nvSpPr>
          <p:cNvPr id="28683" name="Line 40"/>
          <p:cNvSpPr>
            <a:spLocks noChangeAspect="1" noChangeShapeType="1"/>
          </p:cNvSpPr>
          <p:nvPr/>
        </p:nvSpPr>
        <p:spPr bwMode="auto">
          <a:xfrm>
            <a:off x="4184650" y="4365625"/>
            <a:ext cx="293688" cy="0"/>
          </a:xfrm>
          <a:prstGeom prst="line">
            <a:avLst/>
          </a:prstGeom>
          <a:noFill/>
          <a:ln w="38100">
            <a:solidFill>
              <a:schemeClr val="tx1"/>
            </a:solidFill>
            <a:round/>
            <a:headEnd/>
            <a:tailEnd/>
          </a:ln>
        </p:spPr>
        <p:txBody>
          <a:bodyPr/>
          <a:lstStyle/>
          <a:p>
            <a:endParaRPr lang="sr-Latn-CS"/>
          </a:p>
        </p:txBody>
      </p:sp>
      <p:sp>
        <p:nvSpPr>
          <p:cNvPr id="28684" name="Line 41"/>
          <p:cNvSpPr>
            <a:spLocks noChangeAspect="1" noChangeShapeType="1"/>
          </p:cNvSpPr>
          <p:nvPr/>
        </p:nvSpPr>
        <p:spPr bwMode="auto">
          <a:xfrm>
            <a:off x="3698875" y="4400550"/>
            <a:ext cx="471488" cy="6350"/>
          </a:xfrm>
          <a:prstGeom prst="line">
            <a:avLst/>
          </a:prstGeom>
          <a:noFill/>
          <a:ln w="38100">
            <a:solidFill>
              <a:schemeClr val="tx1"/>
            </a:solidFill>
            <a:round/>
            <a:headEnd/>
            <a:tailEnd/>
          </a:ln>
        </p:spPr>
        <p:txBody>
          <a:bodyPr/>
          <a:lstStyle/>
          <a:p>
            <a:endParaRPr lang="sr-Latn-CS"/>
          </a:p>
        </p:txBody>
      </p:sp>
      <p:sp>
        <p:nvSpPr>
          <p:cNvPr id="28685" name="Line 42"/>
          <p:cNvSpPr>
            <a:spLocks noChangeAspect="1" noChangeShapeType="1"/>
          </p:cNvSpPr>
          <p:nvPr/>
        </p:nvSpPr>
        <p:spPr bwMode="auto">
          <a:xfrm>
            <a:off x="4160838" y="4400550"/>
            <a:ext cx="0" cy="80963"/>
          </a:xfrm>
          <a:prstGeom prst="line">
            <a:avLst/>
          </a:prstGeom>
          <a:noFill/>
          <a:ln w="38100">
            <a:solidFill>
              <a:schemeClr val="tx1"/>
            </a:solidFill>
            <a:round/>
            <a:headEnd/>
            <a:tailEnd/>
          </a:ln>
        </p:spPr>
        <p:txBody>
          <a:bodyPr/>
          <a:lstStyle/>
          <a:p>
            <a:endParaRPr lang="sr-Latn-CS"/>
          </a:p>
        </p:txBody>
      </p:sp>
      <p:sp>
        <p:nvSpPr>
          <p:cNvPr id="28686" name="Line 43"/>
          <p:cNvSpPr>
            <a:spLocks noChangeAspect="1" noChangeShapeType="1"/>
          </p:cNvSpPr>
          <p:nvPr/>
        </p:nvSpPr>
        <p:spPr bwMode="auto">
          <a:xfrm>
            <a:off x="4160838" y="4467225"/>
            <a:ext cx="293687" cy="0"/>
          </a:xfrm>
          <a:prstGeom prst="line">
            <a:avLst/>
          </a:prstGeom>
          <a:noFill/>
          <a:ln w="38100">
            <a:solidFill>
              <a:schemeClr val="tx1"/>
            </a:solidFill>
            <a:round/>
            <a:headEnd/>
            <a:tailEnd/>
          </a:ln>
        </p:spPr>
        <p:txBody>
          <a:bodyPr/>
          <a:lstStyle/>
          <a:p>
            <a:endParaRPr lang="sr-Latn-CS"/>
          </a:p>
        </p:txBody>
      </p:sp>
      <p:sp>
        <p:nvSpPr>
          <p:cNvPr id="28687" name="Line 44"/>
          <p:cNvSpPr>
            <a:spLocks noChangeAspect="1" noChangeShapeType="1"/>
          </p:cNvSpPr>
          <p:nvPr/>
        </p:nvSpPr>
        <p:spPr bwMode="auto">
          <a:xfrm>
            <a:off x="3690938" y="4500563"/>
            <a:ext cx="471487" cy="7937"/>
          </a:xfrm>
          <a:prstGeom prst="line">
            <a:avLst/>
          </a:prstGeom>
          <a:noFill/>
          <a:ln w="38100">
            <a:solidFill>
              <a:schemeClr val="tx1"/>
            </a:solidFill>
            <a:round/>
            <a:headEnd/>
            <a:tailEnd/>
          </a:ln>
        </p:spPr>
        <p:txBody>
          <a:bodyPr/>
          <a:lstStyle/>
          <a:p>
            <a:endParaRPr lang="sr-Latn-CS"/>
          </a:p>
        </p:txBody>
      </p:sp>
      <p:sp>
        <p:nvSpPr>
          <p:cNvPr id="28688" name="Line 45"/>
          <p:cNvSpPr>
            <a:spLocks noChangeAspect="1" noChangeShapeType="1"/>
          </p:cNvSpPr>
          <p:nvPr/>
        </p:nvSpPr>
        <p:spPr bwMode="auto">
          <a:xfrm>
            <a:off x="4152900" y="4500563"/>
            <a:ext cx="0" cy="80962"/>
          </a:xfrm>
          <a:prstGeom prst="line">
            <a:avLst/>
          </a:prstGeom>
          <a:noFill/>
          <a:ln w="38100">
            <a:solidFill>
              <a:schemeClr val="tx1"/>
            </a:solidFill>
            <a:round/>
            <a:headEnd/>
            <a:tailEnd/>
          </a:ln>
        </p:spPr>
        <p:txBody>
          <a:bodyPr/>
          <a:lstStyle/>
          <a:p>
            <a:endParaRPr lang="sr-Latn-CS"/>
          </a:p>
        </p:txBody>
      </p:sp>
      <p:sp>
        <p:nvSpPr>
          <p:cNvPr id="28689" name="Line 46"/>
          <p:cNvSpPr>
            <a:spLocks noChangeAspect="1" noChangeShapeType="1"/>
          </p:cNvSpPr>
          <p:nvPr/>
        </p:nvSpPr>
        <p:spPr bwMode="auto">
          <a:xfrm>
            <a:off x="4152900" y="4568825"/>
            <a:ext cx="293688" cy="0"/>
          </a:xfrm>
          <a:prstGeom prst="line">
            <a:avLst/>
          </a:prstGeom>
          <a:noFill/>
          <a:ln w="38100">
            <a:solidFill>
              <a:schemeClr val="tx1"/>
            </a:solidFill>
            <a:round/>
            <a:headEnd/>
            <a:tailEnd/>
          </a:ln>
        </p:spPr>
        <p:txBody>
          <a:bodyPr/>
          <a:lstStyle/>
          <a:p>
            <a:endParaRPr lang="sr-Latn-CS"/>
          </a:p>
        </p:txBody>
      </p:sp>
      <p:sp>
        <p:nvSpPr>
          <p:cNvPr id="28690" name="Rectangle 47"/>
          <p:cNvSpPr>
            <a:spLocks noChangeAspect="1" noChangeArrowheads="1"/>
          </p:cNvSpPr>
          <p:nvPr/>
        </p:nvSpPr>
        <p:spPr bwMode="auto">
          <a:xfrm>
            <a:off x="4219575" y="4291013"/>
            <a:ext cx="612775" cy="49212"/>
          </a:xfrm>
          <a:prstGeom prst="rect">
            <a:avLst/>
          </a:prstGeom>
          <a:solidFill>
            <a:srgbClr val="FF99FF"/>
          </a:solidFill>
          <a:ln w="9525">
            <a:solidFill>
              <a:schemeClr val="tx1"/>
            </a:solidFill>
            <a:miter lim="800000"/>
            <a:headEnd/>
            <a:tailEnd/>
          </a:ln>
        </p:spPr>
        <p:txBody>
          <a:bodyPr wrap="none" anchor="ctr"/>
          <a:lstStyle/>
          <a:p>
            <a:endParaRPr lang="sr-Latn-CS"/>
          </a:p>
        </p:txBody>
      </p:sp>
      <p:sp>
        <p:nvSpPr>
          <p:cNvPr id="28691" name="Rectangle 48"/>
          <p:cNvSpPr>
            <a:spLocks noChangeAspect="1" noChangeArrowheads="1"/>
          </p:cNvSpPr>
          <p:nvPr/>
        </p:nvSpPr>
        <p:spPr bwMode="auto">
          <a:xfrm>
            <a:off x="4203700" y="4400550"/>
            <a:ext cx="612775" cy="47625"/>
          </a:xfrm>
          <a:prstGeom prst="rect">
            <a:avLst/>
          </a:prstGeom>
          <a:solidFill>
            <a:srgbClr val="FF99FF"/>
          </a:solidFill>
          <a:ln w="9525">
            <a:solidFill>
              <a:schemeClr val="tx1"/>
            </a:solidFill>
            <a:miter lim="800000"/>
            <a:headEnd/>
            <a:tailEnd/>
          </a:ln>
        </p:spPr>
        <p:txBody>
          <a:bodyPr wrap="none" anchor="ctr"/>
          <a:lstStyle/>
          <a:p>
            <a:endParaRPr lang="sr-Latn-CS"/>
          </a:p>
        </p:txBody>
      </p:sp>
      <p:sp>
        <p:nvSpPr>
          <p:cNvPr id="28692" name="Rectangle 49"/>
          <p:cNvSpPr>
            <a:spLocks noChangeAspect="1" noChangeArrowheads="1"/>
          </p:cNvSpPr>
          <p:nvPr/>
        </p:nvSpPr>
        <p:spPr bwMode="auto">
          <a:xfrm>
            <a:off x="4203700" y="4494213"/>
            <a:ext cx="612775" cy="47625"/>
          </a:xfrm>
          <a:prstGeom prst="rect">
            <a:avLst/>
          </a:prstGeom>
          <a:solidFill>
            <a:srgbClr val="FF99FF"/>
          </a:solidFill>
          <a:ln w="9525">
            <a:solidFill>
              <a:schemeClr val="tx1"/>
            </a:solidFill>
            <a:miter lim="800000"/>
            <a:headEnd/>
            <a:tailEnd/>
          </a:ln>
        </p:spPr>
        <p:txBody>
          <a:bodyPr wrap="none" anchor="ctr"/>
          <a:lstStyle/>
          <a:p>
            <a:endParaRPr lang="sr-Latn-CS"/>
          </a:p>
        </p:txBody>
      </p:sp>
      <p:sp>
        <p:nvSpPr>
          <p:cNvPr id="28693" name="Text Box 50"/>
          <p:cNvSpPr txBox="1">
            <a:spLocks noChangeAspect="1" noChangeArrowheads="1"/>
          </p:cNvSpPr>
          <p:nvPr/>
        </p:nvSpPr>
        <p:spPr bwMode="auto">
          <a:xfrm>
            <a:off x="3768725" y="4541838"/>
            <a:ext cx="676275" cy="366712"/>
          </a:xfrm>
          <a:prstGeom prst="rect">
            <a:avLst/>
          </a:prstGeom>
          <a:noFill/>
          <a:ln w="9525">
            <a:noFill/>
            <a:miter lim="800000"/>
            <a:headEnd/>
            <a:tailEnd/>
          </a:ln>
        </p:spPr>
        <p:txBody>
          <a:bodyPr lIns="0" rIns="0">
            <a:spAutoFit/>
          </a:bodyPr>
          <a:lstStyle/>
          <a:p>
            <a:pPr>
              <a:spcBef>
                <a:spcPct val="50000"/>
              </a:spcBef>
            </a:pPr>
            <a:r>
              <a:rPr lang="en-US" sz="1800">
                <a:latin typeface="Times New Roman" pitchFamily="18" charset="0"/>
              </a:rPr>
              <a:t>FasL</a:t>
            </a:r>
          </a:p>
        </p:txBody>
      </p:sp>
      <p:sp>
        <p:nvSpPr>
          <p:cNvPr id="28694" name="Text Box 51"/>
          <p:cNvSpPr txBox="1">
            <a:spLocks noChangeAspect="1" noChangeArrowheads="1"/>
          </p:cNvSpPr>
          <p:nvPr/>
        </p:nvSpPr>
        <p:spPr bwMode="auto">
          <a:xfrm>
            <a:off x="4337050" y="4541838"/>
            <a:ext cx="617538" cy="366712"/>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Fas</a:t>
            </a:r>
          </a:p>
        </p:txBody>
      </p:sp>
      <p:sp>
        <p:nvSpPr>
          <p:cNvPr id="154676" name="Text Box 52"/>
          <p:cNvSpPr txBox="1">
            <a:spLocks noChangeAspect="1" noChangeArrowheads="1"/>
          </p:cNvSpPr>
          <p:nvPr/>
        </p:nvSpPr>
        <p:spPr bwMode="auto">
          <a:xfrm>
            <a:off x="5059363" y="4418013"/>
            <a:ext cx="1370012" cy="366712"/>
          </a:xfrm>
          <a:prstGeom prst="rect">
            <a:avLst/>
          </a:prstGeom>
          <a:noFill/>
          <a:ln w="9525">
            <a:noFill/>
            <a:miter lim="800000"/>
            <a:headEnd/>
            <a:tailEnd/>
          </a:ln>
        </p:spPr>
        <p:txBody>
          <a:bodyPr>
            <a:spAutoFit/>
          </a:bodyPr>
          <a:lstStyle/>
          <a:p>
            <a:pPr>
              <a:spcBef>
                <a:spcPct val="50000"/>
              </a:spcBef>
            </a:pPr>
            <a:r>
              <a:rPr lang="sl-SI" sz="1800">
                <a:latin typeface="Times New Roman" pitchFamily="18" charset="0"/>
              </a:rPr>
              <a:t>apoptoza</a:t>
            </a:r>
            <a:endParaRPr lang="en-US" sz="1800">
              <a:latin typeface="Times New Roman" pitchFamily="18" charset="0"/>
            </a:endParaRPr>
          </a:p>
        </p:txBody>
      </p:sp>
      <p:sp>
        <p:nvSpPr>
          <p:cNvPr id="28696" name="Text Box 54"/>
          <p:cNvSpPr txBox="1">
            <a:spLocks noChangeAspect="1" noChangeArrowheads="1"/>
          </p:cNvSpPr>
          <p:nvPr/>
        </p:nvSpPr>
        <p:spPr bwMode="auto">
          <a:xfrm>
            <a:off x="2600325" y="2741613"/>
            <a:ext cx="1343025" cy="366712"/>
          </a:xfrm>
          <a:prstGeom prst="rect">
            <a:avLst/>
          </a:prstGeom>
          <a:noFill/>
          <a:ln w="9525">
            <a:noFill/>
            <a:miter lim="800000"/>
            <a:headEnd/>
            <a:tailEnd/>
          </a:ln>
        </p:spPr>
        <p:txBody>
          <a:bodyPr>
            <a:spAutoFit/>
          </a:bodyPr>
          <a:lstStyle/>
          <a:p>
            <a:pPr>
              <a:spcBef>
                <a:spcPct val="50000"/>
              </a:spcBef>
            </a:pPr>
            <a:r>
              <a:rPr lang="en-US" sz="1800">
                <a:latin typeface="Times New Roman" pitchFamily="18" charset="0"/>
              </a:rPr>
              <a:t>CD8</a:t>
            </a:r>
            <a:r>
              <a:rPr lang="en-US" sz="1800" baseline="30000">
                <a:latin typeface="Times New Roman" pitchFamily="18" charset="0"/>
              </a:rPr>
              <a:t>+</a:t>
            </a:r>
            <a:r>
              <a:rPr lang="en-US" sz="1800">
                <a:latin typeface="Times New Roman" pitchFamily="18" charset="0"/>
              </a:rPr>
              <a:t> CTL</a:t>
            </a:r>
          </a:p>
        </p:txBody>
      </p:sp>
      <p:sp>
        <p:nvSpPr>
          <p:cNvPr id="28697" name="Text Box 54"/>
          <p:cNvSpPr txBox="1">
            <a:spLocks noChangeArrowheads="1"/>
          </p:cNvSpPr>
          <p:nvPr/>
        </p:nvSpPr>
        <p:spPr bwMode="auto">
          <a:xfrm>
            <a:off x="304800" y="228600"/>
            <a:ext cx="8534400" cy="584200"/>
          </a:xfrm>
          <a:prstGeom prst="rect">
            <a:avLst/>
          </a:prstGeom>
          <a:solidFill>
            <a:schemeClr val="bg1"/>
          </a:solidFill>
          <a:ln w="9525">
            <a:noFill/>
            <a:miter lim="800000"/>
            <a:headEnd/>
            <a:tailEnd/>
          </a:ln>
        </p:spPr>
        <p:txBody>
          <a:bodyPr>
            <a:spAutoFit/>
          </a:bodyPr>
          <a:lstStyle/>
          <a:p>
            <a:pPr algn="r"/>
            <a:r>
              <a:rPr lang="sr-Latn-CS" sz="3200" b="0" dirty="0">
                <a:solidFill>
                  <a:srgbClr val="000072"/>
                </a:solidFill>
                <a:latin typeface="Comic Sans MS" pitchFamily="66" charset="0"/>
              </a:rPr>
              <a:t>Mehanizmi </a:t>
            </a:r>
            <a:r>
              <a:rPr lang="sr-Latn-CS" sz="3200" b="0" dirty="0" err="1">
                <a:solidFill>
                  <a:srgbClr val="000072"/>
                </a:solidFill>
                <a:latin typeface="Comic Sans MS" pitchFamily="66" charset="0"/>
              </a:rPr>
              <a:t>citotoksičnosti</a:t>
            </a:r>
            <a:r>
              <a:rPr lang="sr-Latn-CS" sz="3200" b="0" dirty="0">
                <a:solidFill>
                  <a:srgbClr val="000072"/>
                </a:solidFill>
                <a:latin typeface="Comic Sans MS" pitchFamily="66" charset="0"/>
              </a:rPr>
              <a:t> CD8</a:t>
            </a:r>
            <a:r>
              <a:rPr lang="sr-Latn-CS" sz="3200" b="0" baseline="30000" dirty="0">
                <a:solidFill>
                  <a:srgbClr val="000072"/>
                </a:solidFill>
                <a:latin typeface="Comic Sans MS" pitchFamily="66" charset="0"/>
              </a:rPr>
              <a:t>+</a:t>
            </a:r>
            <a:r>
              <a:rPr lang="sr-Latn-CS" sz="3200" b="0" dirty="0">
                <a:solidFill>
                  <a:srgbClr val="000072"/>
                </a:solidFill>
                <a:latin typeface="Comic Sans MS" pitchFamily="66" charset="0"/>
              </a:rPr>
              <a:t> T-</a:t>
            </a:r>
            <a:r>
              <a:rPr lang="sr-Latn-CS" sz="3200" b="0" dirty="0" err="1">
                <a:solidFill>
                  <a:srgbClr val="000072"/>
                </a:solidFill>
                <a:latin typeface="Comic Sans MS" pitchFamily="66" charset="0"/>
              </a:rPr>
              <a:t>limfocita</a:t>
            </a:r>
            <a:endParaRPr lang="en-US" sz="3200" b="0" baseline="30000" dirty="0">
              <a:solidFill>
                <a:srgbClr val="000072"/>
              </a:solidFill>
              <a:latin typeface="Comic Sans MS" pitchFamily="66" charset="0"/>
            </a:endParaRPr>
          </a:p>
        </p:txBody>
      </p:sp>
    </p:spTree>
    <p:extLst>
      <p:ext uri="{BB962C8B-B14F-4D97-AF65-F5344CB8AC3E}">
        <p14:creationId xmlns:p14="http://schemas.microsoft.com/office/powerpoint/2010/main" val="21302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54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7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9781416031222-015-f006"/>
          <p:cNvPicPr>
            <a:picLocks noChangeAspect="1" noChangeArrowheads="1"/>
          </p:cNvPicPr>
          <p:nvPr/>
        </p:nvPicPr>
        <p:blipFill>
          <a:blip r:embed="rId3" cstate="print"/>
          <a:srcRect t="8932" b="3241"/>
          <a:stretch>
            <a:fillRect/>
          </a:stretch>
        </p:blipFill>
        <p:spPr bwMode="auto">
          <a:xfrm>
            <a:off x="571500" y="2286000"/>
            <a:ext cx="8202613" cy="4214813"/>
          </a:xfrm>
          <a:prstGeom prst="rect">
            <a:avLst/>
          </a:prstGeom>
          <a:noFill/>
          <a:ln w="9525">
            <a:noFill/>
            <a:miter lim="800000"/>
            <a:headEnd/>
            <a:tailEnd/>
          </a:ln>
        </p:spPr>
      </p:pic>
      <p:sp>
        <p:nvSpPr>
          <p:cNvPr id="102405" name="Rectangle 5"/>
          <p:cNvSpPr>
            <a:spLocks noChangeArrowheads="1"/>
          </p:cNvSpPr>
          <p:nvPr/>
        </p:nvSpPr>
        <p:spPr bwMode="auto">
          <a:xfrm>
            <a:off x="3627438" y="4460875"/>
            <a:ext cx="3214687" cy="1951038"/>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02406" name="Rectangle 6"/>
          <p:cNvSpPr>
            <a:spLocks noChangeArrowheads="1"/>
          </p:cNvSpPr>
          <p:nvPr/>
        </p:nvSpPr>
        <p:spPr bwMode="auto">
          <a:xfrm>
            <a:off x="627063" y="4481513"/>
            <a:ext cx="2897187" cy="1919287"/>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02407" name="Rectangle 7"/>
          <p:cNvSpPr>
            <a:spLocks noChangeArrowheads="1"/>
          </p:cNvSpPr>
          <p:nvPr/>
        </p:nvSpPr>
        <p:spPr bwMode="auto">
          <a:xfrm>
            <a:off x="714375" y="2344738"/>
            <a:ext cx="2786063" cy="204152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02408" name="Rectangle 8"/>
          <p:cNvSpPr>
            <a:spLocks noChangeArrowheads="1"/>
          </p:cNvSpPr>
          <p:nvPr/>
        </p:nvSpPr>
        <p:spPr bwMode="auto">
          <a:xfrm>
            <a:off x="3695700" y="2435225"/>
            <a:ext cx="3090863" cy="1951038"/>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6631" name="Text Box 2"/>
          <p:cNvSpPr txBox="1">
            <a:spLocks noChangeArrowheads="1"/>
          </p:cNvSpPr>
          <p:nvPr/>
        </p:nvSpPr>
        <p:spPr bwMode="auto">
          <a:xfrm>
            <a:off x="1143000" y="484188"/>
            <a:ext cx="7099300" cy="641350"/>
          </a:xfrm>
          <a:prstGeom prst="rect">
            <a:avLst/>
          </a:prstGeom>
          <a:noFill/>
          <a:ln w="9525">
            <a:noFill/>
            <a:miter lim="800000"/>
            <a:headEnd/>
            <a:tailEnd/>
          </a:ln>
        </p:spPr>
        <p:txBody>
          <a:bodyPr wrap="none">
            <a:spAutoFit/>
          </a:bodyPr>
          <a:lstStyle/>
          <a:p>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en-US" sz="3600" dirty="0" err="1">
                <a:solidFill>
                  <a:srgbClr val="000066"/>
                </a:solidFill>
              </a:rPr>
              <a:t>protiv</a:t>
            </a:r>
            <a:r>
              <a:rPr lang="sr-Latn-CS" sz="3600" dirty="0">
                <a:solidFill>
                  <a:srgbClr val="000066"/>
                </a:solidFill>
              </a:rPr>
              <a:t> </a:t>
            </a:r>
            <a:r>
              <a:rPr lang="sr-Latn-CS" sz="3600" dirty="0">
                <a:solidFill>
                  <a:srgbClr val="FF0000"/>
                </a:solidFill>
              </a:rPr>
              <a:t>virusa</a:t>
            </a:r>
            <a:endParaRPr lang="en-US" sz="3600" dirty="0">
              <a:solidFill>
                <a:srgbClr val="FF0000"/>
              </a:solidFill>
            </a:endParaRPr>
          </a:p>
        </p:txBody>
      </p:sp>
      <p:sp>
        <p:nvSpPr>
          <p:cNvPr id="26632" name="Text Box 10"/>
          <p:cNvSpPr txBox="1">
            <a:spLocks noChangeArrowheads="1"/>
          </p:cNvSpPr>
          <p:nvPr/>
        </p:nvSpPr>
        <p:spPr bwMode="auto">
          <a:xfrm>
            <a:off x="773113" y="1701800"/>
            <a:ext cx="2587625" cy="461963"/>
          </a:xfrm>
          <a:prstGeom prst="rect">
            <a:avLst/>
          </a:prstGeom>
          <a:noFill/>
          <a:ln w="9525">
            <a:noFill/>
            <a:miter lim="800000"/>
            <a:headEnd/>
            <a:tailEnd/>
          </a:ln>
        </p:spPr>
        <p:txBody>
          <a:bodyPr wrap="none">
            <a:spAutoFit/>
          </a:bodyPr>
          <a:lstStyle/>
          <a:p>
            <a:pPr algn="ctr"/>
            <a:r>
              <a:rPr lang="sr-Latn-CS" sz="2400">
                <a:solidFill>
                  <a:srgbClr val="000066"/>
                </a:solidFill>
              </a:rPr>
              <a:t>Urođena imunost</a:t>
            </a:r>
            <a:endParaRPr lang="en-US" sz="2400">
              <a:solidFill>
                <a:srgbClr val="000066"/>
              </a:solidFill>
            </a:endParaRPr>
          </a:p>
        </p:txBody>
      </p:sp>
      <p:sp>
        <p:nvSpPr>
          <p:cNvPr id="26633" name="Text Box 10"/>
          <p:cNvSpPr txBox="1">
            <a:spLocks noChangeArrowheads="1"/>
          </p:cNvSpPr>
          <p:nvPr/>
        </p:nvSpPr>
        <p:spPr bwMode="auto">
          <a:xfrm>
            <a:off x="3929063" y="1714500"/>
            <a:ext cx="2578100" cy="461963"/>
          </a:xfrm>
          <a:prstGeom prst="rect">
            <a:avLst/>
          </a:prstGeom>
          <a:noFill/>
          <a:ln w="9525">
            <a:noFill/>
            <a:miter lim="800000"/>
            <a:headEnd/>
            <a:tailEnd/>
          </a:ln>
        </p:spPr>
        <p:txBody>
          <a:bodyPr wrap="none">
            <a:spAutoFit/>
          </a:bodyPr>
          <a:lstStyle/>
          <a:p>
            <a:pPr algn="ctr"/>
            <a:r>
              <a:rPr lang="sr-Latn-CS" sz="2400">
                <a:solidFill>
                  <a:srgbClr val="000066"/>
                </a:solidFill>
              </a:rPr>
              <a:t>Stečena imunost</a:t>
            </a:r>
            <a:endParaRPr lang="en-US" sz="2400">
              <a:solidFill>
                <a:srgbClr val="000066"/>
              </a:solidFill>
            </a:endParaRPr>
          </a:p>
        </p:txBody>
      </p:sp>
      <p:sp>
        <p:nvSpPr>
          <p:cNvPr id="13" name="Rectangle 12"/>
          <p:cNvSpPr/>
          <p:nvPr/>
        </p:nvSpPr>
        <p:spPr>
          <a:xfrm>
            <a:off x="7000875" y="3000375"/>
            <a:ext cx="1714500" cy="785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35" name="Text Box 10"/>
          <p:cNvSpPr txBox="1">
            <a:spLocks noChangeArrowheads="1"/>
          </p:cNvSpPr>
          <p:nvPr/>
        </p:nvSpPr>
        <p:spPr bwMode="auto">
          <a:xfrm>
            <a:off x="7143750" y="3041650"/>
            <a:ext cx="1481138" cy="708025"/>
          </a:xfrm>
          <a:prstGeom prst="rect">
            <a:avLst/>
          </a:prstGeom>
          <a:noFill/>
          <a:ln w="9525">
            <a:noFill/>
            <a:miter lim="800000"/>
            <a:headEnd/>
            <a:tailEnd/>
          </a:ln>
        </p:spPr>
        <p:txBody>
          <a:bodyPr wrap="none">
            <a:spAutoFit/>
          </a:bodyPr>
          <a:lstStyle/>
          <a:p>
            <a:pPr algn="ctr"/>
            <a:r>
              <a:rPr lang="sr-Latn-CS" sz="2000">
                <a:solidFill>
                  <a:srgbClr val="000066"/>
                </a:solidFill>
              </a:rPr>
              <a:t>Zaštita od </a:t>
            </a:r>
          </a:p>
          <a:p>
            <a:pPr algn="ctr"/>
            <a:r>
              <a:rPr lang="sr-Latn-CS" sz="2000">
                <a:solidFill>
                  <a:srgbClr val="000066"/>
                </a:solidFill>
              </a:rPr>
              <a:t>infekcije</a:t>
            </a:r>
            <a:endParaRPr lang="en-US" sz="2000">
              <a:solidFill>
                <a:srgbClr val="000066"/>
              </a:solidFill>
            </a:endParaRPr>
          </a:p>
        </p:txBody>
      </p:sp>
      <p:sp>
        <p:nvSpPr>
          <p:cNvPr id="14" name="Rectangle 13"/>
          <p:cNvSpPr/>
          <p:nvPr/>
        </p:nvSpPr>
        <p:spPr>
          <a:xfrm>
            <a:off x="7000875" y="5072063"/>
            <a:ext cx="1714500" cy="785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37" name="Text Box 10"/>
          <p:cNvSpPr txBox="1">
            <a:spLocks noChangeArrowheads="1"/>
          </p:cNvSpPr>
          <p:nvPr/>
        </p:nvSpPr>
        <p:spPr bwMode="auto">
          <a:xfrm>
            <a:off x="7092950" y="5113338"/>
            <a:ext cx="1530350" cy="708025"/>
          </a:xfrm>
          <a:prstGeom prst="rect">
            <a:avLst/>
          </a:prstGeom>
          <a:noFill/>
          <a:ln w="9525">
            <a:noFill/>
            <a:miter lim="800000"/>
            <a:headEnd/>
            <a:tailEnd/>
          </a:ln>
        </p:spPr>
        <p:txBody>
          <a:bodyPr wrap="none">
            <a:spAutoFit/>
          </a:bodyPr>
          <a:lstStyle/>
          <a:p>
            <a:pPr algn="ctr"/>
            <a:r>
              <a:rPr lang="sr-Latn-CS" sz="2000">
                <a:solidFill>
                  <a:srgbClr val="000066"/>
                </a:solidFill>
              </a:rPr>
              <a:t>Eradikacija</a:t>
            </a:r>
          </a:p>
          <a:p>
            <a:pPr algn="ctr"/>
            <a:r>
              <a:rPr lang="sr-Latn-CS" sz="2000">
                <a:solidFill>
                  <a:srgbClr val="000066"/>
                </a:solidFill>
              </a:rPr>
              <a:t>infekcije</a:t>
            </a:r>
            <a:endParaRPr lang="en-US" sz="2000">
              <a:solidFill>
                <a:srgbClr val="000066"/>
              </a:solidFill>
            </a:endParaRPr>
          </a:p>
        </p:txBody>
      </p:sp>
    </p:spTree>
    <p:extLst>
      <p:ext uri="{BB962C8B-B14F-4D97-AF65-F5344CB8AC3E}">
        <p14:creationId xmlns:p14="http://schemas.microsoft.com/office/powerpoint/2010/main" val="130741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240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240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240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24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P spid="102406" grpId="0" animBg="1"/>
      <p:bldP spid="102407" grpId="0" animBg="1"/>
      <p:bldP spid="10240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619250" y="234950"/>
            <a:ext cx="5835650" cy="1190625"/>
          </a:xfrm>
          <a:prstGeom prst="rect">
            <a:avLst/>
          </a:prstGeom>
          <a:noFill/>
          <a:ln w="9525">
            <a:noFill/>
            <a:miter lim="800000"/>
            <a:headEnd/>
            <a:tailEnd/>
          </a:ln>
        </p:spPr>
        <p:txBody>
          <a:bodyPr wrap="none">
            <a:spAutoFit/>
          </a:bodyPr>
          <a:lstStyle/>
          <a:p>
            <a:r>
              <a:rPr lang="en-US" sz="3600" dirty="0" err="1">
                <a:solidFill>
                  <a:srgbClr val="000066"/>
                </a:solidFill>
              </a:rPr>
              <a:t>Mehanizmi</a:t>
            </a:r>
            <a:r>
              <a:rPr lang="en-US" sz="3600" dirty="0">
                <a:solidFill>
                  <a:srgbClr val="000066"/>
                </a:solidFill>
              </a:rPr>
              <a:t> </a:t>
            </a:r>
            <a:r>
              <a:rPr lang="en-US" sz="3600" dirty="0" err="1">
                <a:solidFill>
                  <a:srgbClr val="000066"/>
                </a:solidFill>
              </a:rPr>
              <a:t>odbrane</a:t>
            </a:r>
            <a:r>
              <a:rPr lang="en-US" sz="3600" dirty="0">
                <a:solidFill>
                  <a:srgbClr val="000066"/>
                </a:solidFill>
              </a:rPr>
              <a:t> </a:t>
            </a:r>
            <a:r>
              <a:rPr lang="en-US" sz="3600" dirty="0" err="1">
                <a:solidFill>
                  <a:srgbClr val="000066"/>
                </a:solidFill>
              </a:rPr>
              <a:t>protiv</a:t>
            </a:r>
            <a:r>
              <a:rPr lang="sr-Latn-CS" sz="3600" dirty="0">
                <a:solidFill>
                  <a:srgbClr val="000066"/>
                </a:solidFill>
              </a:rPr>
              <a:t> </a:t>
            </a:r>
          </a:p>
          <a:p>
            <a:r>
              <a:rPr lang="sr-Latn-CS" sz="3600" dirty="0">
                <a:solidFill>
                  <a:srgbClr val="000066"/>
                </a:solidFill>
              </a:rPr>
              <a:t>ekstracelularnih </a:t>
            </a:r>
            <a:r>
              <a:rPr lang="sr-Latn-CS" sz="3600" dirty="0">
                <a:solidFill>
                  <a:srgbClr val="FF0000"/>
                </a:solidFill>
              </a:rPr>
              <a:t>bakterija</a:t>
            </a:r>
            <a:endParaRPr lang="en-US" sz="3600" dirty="0">
              <a:solidFill>
                <a:srgbClr val="FF0000"/>
              </a:solidFill>
            </a:endParaRPr>
          </a:p>
        </p:txBody>
      </p:sp>
      <p:sp>
        <p:nvSpPr>
          <p:cNvPr id="122888" name="Text Box 8"/>
          <p:cNvSpPr txBox="1">
            <a:spLocks noChangeArrowheads="1"/>
          </p:cNvSpPr>
          <p:nvPr/>
        </p:nvSpPr>
        <p:spPr bwMode="auto">
          <a:xfrm>
            <a:off x="1477963" y="3565525"/>
            <a:ext cx="5878512" cy="366713"/>
          </a:xfrm>
          <a:prstGeom prst="rect">
            <a:avLst/>
          </a:prstGeom>
          <a:noFill/>
          <a:ln w="9525">
            <a:noFill/>
            <a:miter lim="800000"/>
            <a:headEnd/>
            <a:tailEnd/>
          </a:ln>
        </p:spPr>
        <p:txBody>
          <a:bodyPr wrap="none">
            <a:spAutoFit/>
          </a:bodyPr>
          <a:lstStyle/>
          <a:p>
            <a:r>
              <a:rPr lang="sr-Latn-CS">
                <a:solidFill>
                  <a:srgbClr val="000066"/>
                </a:solidFill>
              </a:rPr>
              <a:t>- aktivacija komplementa klasičnim putem (IgM i IgG)</a:t>
            </a:r>
            <a:endParaRPr lang="en-US">
              <a:solidFill>
                <a:srgbClr val="000066"/>
              </a:solidFill>
            </a:endParaRPr>
          </a:p>
        </p:txBody>
      </p:sp>
      <p:sp>
        <p:nvSpPr>
          <p:cNvPr id="122889" name="Text Box 9"/>
          <p:cNvSpPr txBox="1">
            <a:spLocks noChangeArrowheads="1"/>
          </p:cNvSpPr>
          <p:nvPr/>
        </p:nvSpPr>
        <p:spPr bwMode="auto">
          <a:xfrm>
            <a:off x="1477963" y="3978275"/>
            <a:ext cx="3952875" cy="366713"/>
          </a:xfrm>
          <a:prstGeom prst="rect">
            <a:avLst/>
          </a:prstGeom>
          <a:noFill/>
          <a:ln w="9525">
            <a:noFill/>
            <a:miter lim="800000"/>
            <a:headEnd/>
            <a:tailEnd/>
          </a:ln>
        </p:spPr>
        <p:txBody>
          <a:bodyPr wrap="none">
            <a:spAutoFit/>
          </a:bodyPr>
          <a:lstStyle/>
          <a:p>
            <a:r>
              <a:rPr lang="sr-Latn-CS">
                <a:solidFill>
                  <a:srgbClr val="000066"/>
                </a:solidFill>
              </a:rPr>
              <a:t>- neutralizacija toksina (IgG i IgA) </a:t>
            </a:r>
            <a:endParaRPr lang="en-US">
              <a:solidFill>
                <a:srgbClr val="000066"/>
              </a:solidFill>
            </a:endParaRPr>
          </a:p>
        </p:txBody>
      </p:sp>
      <p:sp>
        <p:nvSpPr>
          <p:cNvPr id="122890" name="Text Box 10"/>
          <p:cNvSpPr txBox="1">
            <a:spLocks noChangeArrowheads="1"/>
          </p:cNvSpPr>
          <p:nvPr/>
        </p:nvSpPr>
        <p:spPr bwMode="auto">
          <a:xfrm>
            <a:off x="1477963" y="4346575"/>
            <a:ext cx="3597275" cy="366713"/>
          </a:xfrm>
          <a:prstGeom prst="rect">
            <a:avLst/>
          </a:prstGeom>
          <a:noFill/>
          <a:ln w="9525">
            <a:noFill/>
            <a:miter lim="800000"/>
            <a:headEnd/>
            <a:tailEnd/>
          </a:ln>
        </p:spPr>
        <p:txBody>
          <a:bodyPr wrap="none">
            <a:spAutoFit/>
          </a:bodyPr>
          <a:lstStyle/>
          <a:p>
            <a:r>
              <a:rPr lang="sr-Latn-CS">
                <a:solidFill>
                  <a:srgbClr val="000066"/>
                </a:solidFill>
              </a:rPr>
              <a:t>- </a:t>
            </a:r>
            <a:r>
              <a:rPr lang="en-US">
                <a:solidFill>
                  <a:srgbClr val="000066"/>
                </a:solidFill>
              </a:rPr>
              <a:t>o</a:t>
            </a:r>
            <a:r>
              <a:rPr lang="sr-Latn-CS">
                <a:solidFill>
                  <a:srgbClr val="000066"/>
                </a:solidFill>
              </a:rPr>
              <a:t>psonizacija</a:t>
            </a:r>
            <a:r>
              <a:rPr lang="en-US">
                <a:solidFill>
                  <a:srgbClr val="000066"/>
                </a:solidFill>
              </a:rPr>
              <a:t> i fagocitoza</a:t>
            </a:r>
            <a:r>
              <a:rPr lang="sr-Latn-CS">
                <a:solidFill>
                  <a:srgbClr val="000066"/>
                </a:solidFill>
              </a:rPr>
              <a:t> (IgG)</a:t>
            </a:r>
            <a:endParaRPr lang="en-US">
              <a:solidFill>
                <a:srgbClr val="000066"/>
              </a:solidFill>
            </a:endParaRPr>
          </a:p>
        </p:txBody>
      </p:sp>
      <p:sp>
        <p:nvSpPr>
          <p:cNvPr id="122891" name="Text Box 11"/>
          <p:cNvSpPr txBox="1">
            <a:spLocks noChangeArrowheads="1"/>
          </p:cNvSpPr>
          <p:nvPr/>
        </p:nvSpPr>
        <p:spPr bwMode="auto">
          <a:xfrm>
            <a:off x="684213" y="2636838"/>
            <a:ext cx="2947987" cy="457200"/>
          </a:xfrm>
          <a:prstGeom prst="rect">
            <a:avLst/>
          </a:prstGeom>
          <a:noFill/>
          <a:ln w="9525">
            <a:noFill/>
            <a:miter lim="800000"/>
            <a:headEnd/>
            <a:tailEnd/>
          </a:ln>
        </p:spPr>
        <p:txBody>
          <a:bodyPr wrap="none">
            <a:spAutoFit/>
          </a:bodyPr>
          <a:lstStyle/>
          <a:p>
            <a:r>
              <a:rPr lang="sr-Latn-CS" sz="2400">
                <a:solidFill>
                  <a:srgbClr val="000066"/>
                </a:solidFill>
              </a:rPr>
              <a:t>Humoralna imunost </a:t>
            </a:r>
            <a:endParaRPr lang="en-US" sz="2400">
              <a:solidFill>
                <a:srgbClr val="000066"/>
              </a:solidFill>
            </a:endParaRPr>
          </a:p>
        </p:txBody>
      </p:sp>
      <p:sp>
        <p:nvSpPr>
          <p:cNvPr id="24583" name="Text Box 12"/>
          <p:cNvSpPr txBox="1">
            <a:spLocks noChangeArrowheads="1"/>
          </p:cNvSpPr>
          <p:nvPr/>
        </p:nvSpPr>
        <p:spPr bwMode="auto">
          <a:xfrm>
            <a:off x="250825" y="2035175"/>
            <a:ext cx="4260850" cy="457200"/>
          </a:xfrm>
          <a:prstGeom prst="rect">
            <a:avLst/>
          </a:prstGeom>
          <a:noFill/>
          <a:ln w="9525">
            <a:noFill/>
            <a:miter lim="800000"/>
            <a:headEnd/>
            <a:tailEnd/>
          </a:ln>
        </p:spPr>
        <p:txBody>
          <a:bodyPr wrap="none">
            <a:spAutoFit/>
          </a:bodyPr>
          <a:lstStyle/>
          <a:p>
            <a:r>
              <a:rPr lang="sr-Latn-CS" sz="2400" b="1">
                <a:solidFill>
                  <a:srgbClr val="000066"/>
                </a:solidFill>
              </a:rPr>
              <a:t>Mehanizmi stečene imunosti</a:t>
            </a:r>
            <a:endParaRPr lang="en-US" sz="2400" b="1">
              <a:solidFill>
                <a:srgbClr val="000066"/>
              </a:solidFill>
            </a:endParaRPr>
          </a:p>
        </p:txBody>
      </p:sp>
      <p:sp>
        <p:nvSpPr>
          <p:cNvPr id="122893" name="Text Box 13"/>
          <p:cNvSpPr txBox="1">
            <a:spLocks noChangeArrowheads="1"/>
          </p:cNvSpPr>
          <p:nvPr/>
        </p:nvSpPr>
        <p:spPr bwMode="auto">
          <a:xfrm>
            <a:off x="1263650" y="3116263"/>
            <a:ext cx="3148013" cy="457200"/>
          </a:xfrm>
          <a:prstGeom prst="rect">
            <a:avLst/>
          </a:prstGeom>
          <a:noFill/>
          <a:ln w="9525">
            <a:noFill/>
            <a:miter lim="800000"/>
            <a:headEnd/>
            <a:tailEnd/>
          </a:ln>
        </p:spPr>
        <p:txBody>
          <a:bodyPr wrap="none">
            <a:spAutoFit/>
          </a:bodyPr>
          <a:lstStyle/>
          <a:p>
            <a:r>
              <a:rPr lang="sr-Latn-CS" sz="2400">
                <a:solidFill>
                  <a:srgbClr val="000066"/>
                </a:solidFill>
              </a:rPr>
              <a:t>B-limfociti i antitela </a:t>
            </a:r>
            <a:endParaRPr lang="en-US" sz="2400">
              <a:solidFill>
                <a:srgbClr val="000066"/>
              </a:solidFill>
            </a:endParaRPr>
          </a:p>
        </p:txBody>
      </p:sp>
      <p:sp>
        <p:nvSpPr>
          <p:cNvPr id="122894" name="Text Box 14"/>
          <p:cNvSpPr txBox="1">
            <a:spLocks noChangeArrowheads="1"/>
          </p:cNvSpPr>
          <p:nvPr/>
        </p:nvSpPr>
        <p:spPr bwMode="auto">
          <a:xfrm>
            <a:off x="1258888" y="4832350"/>
            <a:ext cx="4232275" cy="457200"/>
          </a:xfrm>
          <a:prstGeom prst="rect">
            <a:avLst/>
          </a:prstGeom>
          <a:noFill/>
          <a:ln w="9525">
            <a:noFill/>
            <a:miter lim="800000"/>
            <a:headEnd/>
            <a:tailEnd/>
          </a:ln>
        </p:spPr>
        <p:txBody>
          <a:bodyPr wrap="none">
            <a:spAutoFit/>
          </a:bodyPr>
          <a:lstStyle/>
          <a:p>
            <a:r>
              <a:rPr lang="sr-Latn-CS" sz="2400">
                <a:solidFill>
                  <a:srgbClr val="000066"/>
                </a:solidFill>
              </a:rPr>
              <a:t>CD4</a:t>
            </a:r>
            <a:r>
              <a:rPr lang="sr-Latn-CS" sz="2400" baseline="30000">
                <a:solidFill>
                  <a:srgbClr val="000066"/>
                </a:solidFill>
              </a:rPr>
              <a:t>+</a:t>
            </a:r>
            <a:r>
              <a:rPr lang="sr-Latn-CS" sz="2400">
                <a:solidFill>
                  <a:srgbClr val="000066"/>
                </a:solidFill>
              </a:rPr>
              <a:t> pomoćnički T-limfociti </a:t>
            </a:r>
            <a:endParaRPr lang="en-US" sz="2400">
              <a:solidFill>
                <a:srgbClr val="000066"/>
              </a:solidFill>
            </a:endParaRPr>
          </a:p>
        </p:txBody>
      </p:sp>
    </p:spTree>
    <p:extLst>
      <p:ext uri="{BB962C8B-B14F-4D97-AF65-F5344CB8AC3E}">
        <p14:creationId xmlns:p14="http://schemas.microsoft.com/office/powerpoint/2010/main" val="29510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8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8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8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1" grpId="0"/>
      <p:bldP spid="122893" grpId="0"/>
      <p:bldP spid="12289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434655" y="304800"/>
            <a:ext cx="8404865" cy="830997"/>
          </a:xfrm>
          <a:prstGeom prst="rect">
            <a:avLst/>
          </a:prstGeom>
          <a:noFill/>
          <a:ln w="9525">
            <a:noFill/>
            <a:miter lim="800000"/>
            <a:headEnd/>
            <a:tailEnd/>
          </a:ln>
        </p:spPr>
        <p:txBody>
          <a:bodyPr wrap="none">
            <a:spAutoFit/>
          </a:bodyPr>
          <a:lstStyle/>
          <a:p>
            <a:pPr algn="ctr"/>
            <a:r>
              <a:rPr lang="en-US" sz="2400" dirty="0" err="1">
                <a:solidFill>
                  <a:srgbClr val="000066"/>
                </a:solidFill>
              </a:rPr>
              <a:t>Mehanizmi</a:t>
            </a:r>
            <a:r>
              <a:rPr lang="en-US" sz="2400" dirty="0">
                <a:solidFill>
                  <a:srgbClr val="000066"/>
                </a:solidFill>
              </a:rPr>
              <a:t> </a:t>
            </a:r>
            <a:r>
              <a:rPr lang="en-US" sz="2400" dirty="0" err="1">
                <a:solidFill>
                  <a:srgbClr val="000066"/>
                </a:solidFill>
              </a:rPr>
              <a:t>ste</a:t>
            </a:r>
            <a:r>
              <a:rPr lang="sr-Latn-CS" sz="2400" dirty="0">
                <a:solidFill>
                  <a:srgbClr val="000066"/>
                </a:solidFill>
              </a:rPr>
              <a:t>č</a:t>
            </a:r>
            <a:r>
              <a:rPr lang="en-US" sz="2400" dirty="0" err="1">
                <a:solidFill>
                  <a:srgbClr val="000066"/>
                </a:solidFill>
              </a:rPr>
              <a:t>ene</a:t>
            </a:r>
            <a:r>
              <a:rPr lang="en-US" sz="2400" dirty="0">
                <a:solidFill>
                  <a:srgbClr val="000066"/>
                </a:solidFill>
              </a:rPr>
              <a:t> </a:t>
            </a:r>
            <a:r>
              <a:rPr lang="en-US" sz="2400" dirty="0" err="1">
                <a:solidFill>
                  <a:srgbClr val="000066"/>
                </a:solidFill>
              </a:rPr>
              <a:t>imuno</a:t>
            </a:r>
            <a:r>
              <a:rPr lang="sr-Latn-CS" sz="2400" dirty="0">
                <a:solidFill>
                  <a:srgbClr val="000066"/>
                </a:solidFill>
              </a:rPr>
              <a:t>s</a:t>
            </a:r>
            <a:r>
              <a:rPr lang="en-US" sz="2400" dirty="0" err="1">
                <a:solidFill>
                  <a:srgbClr val="000066"/>
                </a:solidFill>
              </a:rPr>
              <a:t>ti</a:t>
            </a:r>
            <a:r>
              <a:rPr lang="en-US" sz="2400" dirty="0">
                <a:solidFill>
                  <a:srgbClr val="000066"/>
                </a:solidFill>
              </a:rPr>
              <a:t> </a:t>
            </a:r>
            <a:r>
              <a:rPr lang="en-US" sz="2400" dirty="0" err="1">
                <a:solidFill>
                  <a:srgbClr val="000066"/>
                </a:solidFill>
              </a:rPr>
              <a:t>protiv</a:t>
            </a:r>
            <a:r>
              <a:rPr lang="sr-Latn-CS" sz="2400" dirty="0">
                <a:solidFill>
                  <a:srgbClr val="000066"/>
                </a:solidFill>
              </a:rPr>
              <a:t> ekstracelularnih </a:t>
            </a:r>
            <a:r>
              <a:rPr lang="sr-Latn-CS" sz="2400" dirty="0">
                <a:solidFill>
                  <a:srgbClr val="FF0000"/>
                </a:solidFill>
              </a:rPr>
              <a:t>bakterija</a:t>
            </a:r>
          </a:p>
          <a:p>
            <a:pPr algn="ctr"/>
            <a:r>
              <a:rPr lang="sr-Latn-CS" sz="2400" dirty="0">
                <a:solidFill>
                  <a:srgbClr val="000066"/>
                </a:solidFill>
              </a:rPr>
              <a:t>(B-limfociti)</a:t>
            </a:r>
            <a:endParaRPr lang="en-US" sz="2400" dirty="0">
              <a:solidFill>
                <a:srgbClr val="000066"/>
              </a:solidFill>
            </a:endParaRPr>
          </a:p>
        </p:txBody>
      </p:sp>
      <p:grpSp>
        <p:nvGrpSpPr>
          <p:cNvPr id="2052" name="Group 18"/>
          <p:cNvGrpSpPr>
            <a:grpSpLocks/>
          </p:cNvGrpSpPr>
          <p:nvPr/>
        </p:nvGrpSpPr>
        <p:grpSpPr bwMode="auto">
          <a:xfrm>
            <a:off x="762000" y="1130300"/>
            <a:ext cx="7697788" cy="5538788"/>
            <a:chOff x="480" y="576"/>
            <a:chExt cx="4849" cy="3489"/>
          </a:xfrm>
        </p:grpSpPr>
        <p:graphicFrame>
          <p:nvGraphicFramePr>
            <p:cNvPr id="2050" name="Object 3"/>
            <p:cNvGraphicFramePr>
              <a:graphicFrameLocks noChangeAspect="1"/>
            </p:cNvGraphicFramePr>
            <p:nvPr/>
          </p:nvGraphicFramePr>
          <p:xfrm>
            <a:off x="480" y="576"/>
            <a:ext cx="4800" cy="3489"/>
          </p:xfrm>
          <a:graphic>
            <a:graphicData uri="http://schemas.openxmlformats.org/presentationml/2006/ole">
              <mc:AlternateContent xmlns:mc="http://schemas.openxmlformats.org/markup-compatibility/2006">
                <mc:Choice xmlns:v="urn:schemas-microsoft-com:vml" Requires="v">
                  <p:oleObj spid="_x0000_s1030" name="Image" r:id="rId4" imgW="5152000" imgH="3744475" progId="Photoshop.Image.9">
                    <p:embed/>
                  </p:oleObj>
                </mc:Choice>
                <mc:Fallback>
                  <p:oleObj name="Image" r:id="rId4" imgW="5152000" imgH="3744475"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576"/>
                          <a:ext cx="4800" cy="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0" name="Rectangle 10"/>
            <p:cNvSpPr>
              <a:spLocks noChangeArrowheads="1"/>
            </p:cNvSpPr>
            <p:nvPr/>
          </p:nvSpPr>
          <p:spPr bwMode="auto">
            <a:xfrm>
              <a:off x="2834" y="1797"/>
              <a:ext cx="590" cy="726"/>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2061" name="Rectangle 12"/>
            <p:cNvSpPr>
              <a:spLocks noChangeArrowheads="1"/>
            </p:cNvSpPr>
            <p:nvPr/>
          </p:nvSpPr>
          <p:spPr bwMode="auto">
            <a:xfrm>
              <a:off x="3833" y="1706"/>
              <a:ext cx="1496" cy="681"/>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2062" name="Rectangle 13"/>
            <p:cNvSpPr>
              <a:spLocks noChangeArrowheads="1"/>
            </p:cNvSpPr>
            <p:nvPr/>
          </p:nvSpPr>
          <p:spPr bwMode="auto">
            <a:xfrm>
              <a:off x="3203" y="1781"/>
              <a:ext cx="317" cy="590"/>
            </a:xfrm>
            <a:prstGeom prst="rect">
              <a:avLst/>
            </a:prstGeom>
            <a:solidFill>
              <a:schemeClr val="bg1"/>
            </a:solidFill>
            <a:ln w="9525">
              <a:solidFill>
                <a:schemeClr val="bg1"/>
              </a:solidFill>
              <a:miter lim="800000"/>
              <a:headEnd/>
              <a:tailEnd/>
            </a:ln>
          </p:spPr>
          <p:txBody>
            <a:bodyPr wrap="none" anchor="ctr"/>
            <a:lstStyle/>
            <a:p>
              <a:pPr algn="ctr"/>
              <a:r>
                <a:rPr lang="sr-Latn-CS" b="1">
                  <a:solidFill>
                    <a:schemeClr val="bg1"/>
                  </a:solidFill>
                </a:rPr>
                <a:t> </a:t>
              </a:r>
              <a:endParaRPr lang="en-US" b="1">
                <a:solidFill>
                  <a:schemeClr val="bg1"/>
                </a:solidFill>
              </a:endParaRPr>
            </a:p>
          </p:txBody>
        </p:sp>
        <p:sp>
          <p:nvSpPr>
            <p:cNvPr id="2063" name="Rectangle 14"/>
            <p:cNvSpPr>
              <a:spLocks noChangeArrowheads="1"/>
            </p:cNvSpPr>
            <p:nvPr/>
          </p:nvSpPr>
          <p:spPr bwMode="auto">
            <a:xfrm>
              <a:off x="3470" y="1842"/>
              <a:ext cx="1406" cy="545"/>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2064" name="Rectangle 15"/>
            <p:cNvSpPr>
              <a:spLocks noChangeArrowheads="1"/>
            </p:cNvSpPr>
            <p:nvPr/>
          </p:nvSpPr>
          <p:spPr bwMode="auto">
            <a:xfrm>
              <a:off x="1837" y="1434"/>
              <a:ext cx="771" cy="182"/>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2065" name="Rectangle 16"/>
            <p:cNvSpPr>
              <a:spLocks noChangeArrowheads="1"/>
            </p:cNvSpPr>
            <p:nvPr/>
          </p:nvSpPr>
          <p:spPr bwMode="auto">
            <a:xfrm>
              <a:off x="1973" y="1525"/>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2066" name="Rectangle 17"/>
            <p:cNvSpPr>
              <a:spLocks noChangeArrowheads="1"/>
            </p:cNvSpPr>
            <p:nvPr/>
          </p:nvSpPr>
          <p:spPr bwMode="auto">
            <a:xfrm>
              <a:off x="2199" y="1797"/>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grpSp>
      <p:sp>
        <p:nvSpPr>
          <p:cNvPr id="2053" name="Rectangle 19"/>
          <p:cNvSpPr>
            <a:spLocks noChangeArrowheads="1"/>
          </p:cNvSpPr>
          <p:nvPr/>
        </p:nvSpPr>
        <p:spPr bwMode="auto">
          <a:xfrm>
            <a:off x="3025775" y="1128713"/>
            <a:ext cx="5329238" cy="550227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054" name="Rectangle 20"/>
          <p:cNvSpPr>
            <a:spLocks noChangeArrowheads="1"/>
          </p:cNvSpPr>
          <p:nvPr/>
        </p:nvSpPr>
        <p:spPr bwMode="auto">
          <a:xfrm>
            <a:off x="2771775" y="2636838"/>
            <a:ext cx="504825" cy="10795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055" name="Rectangle 21"/>
          <p:cNvSpPr>
            <a:spLocks noChangeArrowheads="1"/>
          </p:cNvSpPr>
          <p:nvPr/>
        </p:nvSpPr>
        <p:spPr bwMode="auto">
          <a:xfrm>
            <a:off x="2916238" y="2060575"/>
            <a:ext cx="287337" cy="6477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92182" name="Rectangle 22"/>
          <p:cNvSpPr>
            <a:spLocks noChangeArrowheads="1"/>
          </p:cNvSpPr>
          <p:nvPr/>
        </p:nvSpPr>
        <p:spPr bwMode="auto">
          <a:xfrm>
            <a:off x="2459038" y="2120900"/>
            <a:ext cx="503237" cy="6477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92183" name="Rectangle 23"/>
          <p:cNvSpPr>
            <a:spLocks noChangeArrowheads="1"/>
          </p:cNvSpPr>
          <p:nvPr/>
        </p:nvSpPr>
        <p:spPr bwMode="auto">
          <a:xfrm>
            <a:off x="1908175" y="2243138"/>
            <a:ext cx="503238" cy="2159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92184" name="Rectangle 24"/>
          <p:cNvSpPr>
            <a:spLocks noChangeArrowheads="1"/>
          </p:cNvSpPr>
          <p:nvPr/>
        </p:nvSpPr>
        <p:spPr bwMode="auto">
          <a:xfrm>
            <a:off x="2195513" y="1773238"/>
            <a:ext cx="792162" cy="360362"/>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2059" name="Rectangle 25"/>
          <p:cNvSpPr>
            <a:spLocks noChangeArrowheads="1"/>
          </p:cNvSpPr>
          <p:nvPr/>
        </p:nvSpPr>
        <p:spPr bwMode="auto">
          <a:xfrm>
            <a:off x="684213" y="1196975"/>
            <a:ext cx="574675" cy="360363"/>
          </a:xfrm>
          <a:prstGeom prst="rect">
            <a:avLst/>
          </a:prstGeom>
          <a:solidFill>
            <a:schemeClr val="bg1"/>
          </a:solidFill>
          <a:ln w="9525">
            <a:solidFill>
              <a:schemeClr val="bg1"/>
            </a:solidFill>
            <a:miter lim="800000"/>
            <a:headEnd/>
            <a:tailEnd/>
          </a:ln>
        </p:spPr>
        <p:txBody>
          <a:bodyPr wrap="none" anchor="ctr"/>
          <a:lstStyle/>
          <a:p>
            <a:endParaRPr lang="sr-Latn-CS"/>
          </a:p>
        </p:txBody>
      </p:sp>
    </p:spTree>
    <p:extLst>
      <p:ext uri="{BB962C8B-B14F-4D97-AF65-F5344CB8AC3E}">
        <p14:creationId xmlns:p14="http://schemas.microsoft.com/office/powerpoint/2010/main" val="312528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218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218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21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2" grpId="0" animBg="1"/>
      <p:bldP spid="92183" grpId="0" animBg="1"/>
      <p:bldP spid="9218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434655" y="304800"/>
            <a:ext cx="8404865" cy="830997"/>
          </a:xfrm>
          <a:prstGeom prst="rect">
            <a:avLst/>
          </a:prstGeom>
          <a:noFill/>
          <a:ln w="9525">
            <a:noFill/>
            <a:miter lim="800000"/>
            <a:headEnd/>
            <a:tailEnd/>
          </a:ln>
        </p:spPr>
        <p:txBody>
          <a:bodyPr wrap="none">
            <a:spAutoFit/>
          </a:bodyPr>
          <a:lstStyle/>
          <a:p>
            <a:pPr algn="ctr"/>
            <a:r>
              <a:rPr lang="en-US" sz="2400" dirty="0" err="1">
                <a:solidFill>
                  <a:srgbClr val="000066"/>
                </a:solidFill>
              </a:rPr>
              <a:t>Mehanizmi</a:t>
            </a:r>
            <a:r>
              <a:rPr lang="en-US" sz="2400" dirty="0">
                <a:solidFill>
                  <a:srgbClr val="000066"/>
                </a:solidFill>
              </a:rPr>
              <a:t> </a:t>
            </a:r>
            <a:r>
              <a:rPr lang="en-US" sz="2400" dirty="0" err="1">
                <a:solidFill>
                  <a:srgbClr val="000066"/>
                </a:solidFill>
              </a:rPr>
              <a:t>ste</a:t>
            </a:r>
            <a:r>
              <a:rPr lang="sr-Latn-CS" sz="2400" dirty="0">
                <a:solidFill>
                  <a:srgbClr val="000066"/>
                </a:solidFill>
              </a:rPr>
              <a:t>č</a:t>
            </a:r>
            <a:r>
              <a:rPr lang="en-US" sz="2400" dirty="0" err="1">
                <a:solidFill>
                  <a:srgbClr val="000066"/>
                </a:solidFill>
              </a:rPr>
              <a:t>ene</a:t>
            </a:r>
            <a:r>
              <a:rPr lang="en-US" sz="2400" dirty="0">
                <a:solidFill>
                  <a:srgbClr val="000066"/>
                </a:solidFill>
              </a:rPr>
              <a:t> </a:t>
            </a:r>
            <a:r>
              <a:rPr lang="en-US" sz="2400" dirty="0" err="1">
                <a:solidFill>
                  <a:srgbClr val="000066"/>
                </a:solidFill>
              </a:rPr>
              <a:t>imuno</a:t>
            </a:r>
            <a:r>
              <a:rPr lang="sr-Latn-CS" sz="2400" dirty="0">
                <a:solidFill>
                  <a:srgbClr val="000066"/>
                </a:solidFill>
              </a:rPr>
              <a:t>s</a:t>
            </a:r>
            <a:r>
              <a:rPr lang="en-US" sz="2400" dirty="0" err="1">
                <a:solidFill>
                  <a:srgbClr val="000066"/>
                </a:solidFill>
              </a:rPr>
              <a:t>ti</a:t>
            </a:r>
            <a:r>
              <a:rPr lang="en-US" sz="2400" dirty="0">
                <a:solidFill>
                  <a:srgbClr val="000066"/>
                </a:solidFill>
              </a:rPr>
              <a:t> </a:t>
            </a:r>
            <a:r>
              <a:rPr lang="en-US" sz="2400" dirty="0" err="1">
                <a:solidFill>
                  <a:srgbClr val="000066"/>
                </a:solidFill>
              </a:rPr>
              <a:t>protiv</a:t>
            </a:r>
            <a:r>
              <a:rPr lang="sr-Latn-CS" sz="2400" dirty="0">
                <a:solidFill>
                  <a:srgbClr val="000066"/>
                </a:solidFill>
              </a:rPr>
              <a:t> ekstracelularnih </a:t>
            </a:r>
            <a:r>
              <a:rPr lang="sr-Latn-CS" sz="2400" dirty="0">
                <a:solidFill>
                  <a:srgbClr val="FF0000"/>
                </a:solidFill>
              </a:rPr>
              <a:t>bakterija</a:t>
            </a:r>
          </a:p>
          <a:p>
            <a:pPr algn="ctr"/>
            <a:r>
              <a:rPr lang="sr-Latn-CS" sz="2400" dirty="0">
                <a:solidFill>
                  <a:srgbClr val="000066"/>
                </a:solidFill>
              </a:rPr>
              <a:t>(B-limfociti)</a:t>
            </a:r>
            <a:endParaRPr lang="en-US" sz="2400" dirty="0">
              <a:solidFill>
                <a:srgbClr val="000066"/>
              </a:solidFill>
            </a:endParaRPr>
          </a:p>
        </p:txBody>
      </p:sp>
      <p:grpSp>
        <p:nvGrpSpPr>
          <p:cNvPr id="3076" name="Group 3"/>
          <p:cNvGrpSpPr>
            <a:grpSpLocks/>
          </p:cNvGrpSpPr>
          <p:nvPr/>
        </p:nvGrpSpPr>
        <p:grpSpPr bwMode="auto">
          <a:xfrm>
            <a:off x="762000" y="1130300"/>
            <a:ext cx="7697788" cy="5538788"/>
            <a:chOff x="480" y="576"/>
            <a:chExt cx="4849" cy="3489"/>
          </a:xfrm>
        </p:grpSpPr>
        <p:graphicFrame>
          <p:nvGraphicFramePr>
            <p:cNvPr id="3074" name="Object 4"/>
            <p:cNvGraphicFramePr>
              <a:graphicFrameLocks noChangeAspect="1"/>
            </p:cNvGraphicFramePr>
            <p:nvPr/>
          </p:nvGraphicFramePr>
          <p:xfrm>
            <a:off x="480" y="576"/>
            <a:ext cx="4800" cy="3489"/>
          </p:xfrm>
          <a:graphic>
            <a:graphicData uri="http://schemas.openxmlformats.org/presentationml/2006/ole">
              <mc:AlternateContent xmlns:mc="http://schemas.openxmlformats.org/markup-compatibility/2006">
                <mc:Choice xmlns:v="urn:schemas-microsoft-com:vml" Requires="v">
                  <p:oleObj spid="_x0000_s2054" name="Image" r:id="rId4" imgW="5152000" imgH="3744475" progId="Photoshop.Image.9">
                    <p:embed/>
                  </p:oleObj>
                </mc:Choice>
                <mc:Fallback>
                  <p:oleObj name="Image" r:id="rId4" imgW="5152000" imgH="3744475"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576"/>
                          <a:ext cx="4800" cy="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2" name="Rectangle 5"/>
            <p:cNvSpPr>
              <a:spLocks noChangeArrowheads="1"/>
            </p:cNvSpPr>
            <p:nvPr/>
          </p:nvSpPr>
          <p:spPr bwMode="auto">
            <a:xfrm>
              <a:off x="2834" y="1797"/>
              <a:ext cx="590" cy="726"/>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3083" name="Rectangle 6"/>
            <p:cNvSpPr>
              <a:spLocks noChangeArrowheads="1"/>
            </p:cNvSpPr>
            <p:nvPr/>
          </p:nvSpPr>
          <p:spPr bwMode="auto">
            <a:xfrm>
              <a:off x="3833" y="1706"/>
              <a:ext cx="1496" cy="681"/>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3084" name="Rectangle 7"/>
            <p:cNvSpPr>
              <a:spLocks noChangeArrowheads="1"/>
            </p:cNvSpPr>
            <p:nvPr/>
          </p:nvSpPr>
          <p:spPr bwMode="auto">
            <a:xfrm>
              <a:off x="3203" y="1781"/>
              <a:ext cx="317" cy="590"/>
            </a:xfrm>
            <a:prstGeom prst="rect">
              <a:avLst/>
            </a:prstGeom>
            <a:solidFill>
              <a:schemeClr val="bg1"/>
            </a:solidFill>
            <a:ln w="9525">
              <a:solidFill>
                <a:schemeClr val="bg1"/>
              </a:solidFill>
              <a:miter lim="800000"/>
              <a:headEnd/>
              <a:tailEnd/>
            </a:ln>
          </p:spPr>
          <p:txBody>
            <a:bodyPr wrap="none" anchor="ctr"/>
            <a:lstStyle/>
            <a:p>
              <a:pPr algn="ctr"/>
              <a:r>
                <a:rPr lang="sr-Latn-CS" b="1">
                  <a:solidFill>
                    <a:schemeClr val="bg1"/>
                  </a:solidFill>
                </a:rPr>
                <a:t> </a:t>
              </a:r>
              <a:endParaRPr lang="en-US" b="1">
                <a:solidFill>
                  <a:schemeClr val="bg1"/>
                </a:solidFill>
              </a:endParaRPr>
            </a:p>
          </p:txBody>
        </p:sp>
        <p:sp>
          <p:nvSpPr>
            <p:cNvPr id="3085" name="Rectangle 8"/>
            <p:cNvSpPr>
              <a:spLocks noChangeArrowheads="1"/>
            </p:cNvSpPr>
            <p:nvPr/>
          </p:nvSpPr>
          <p:spPr bwMode="auto">
            <a:xfrm>
              <a:off x="3470" y="1842"/>
              <a:ext cx="1406" cy="545"/>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3086" name="Rectangle 9"/>
            <p:cNvSpPr>
              <a:spLocks noChangeArrowheads="1"/>
            </p:cNvSpPr>
            <p:nvPr/>
          </p:nvSpPr>
          <p:spPr bwMode="auto">
            <a:xfrm>
              <a:off x="1837" y="1434"/>
              <a:ext cx="771" cy="182"/>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3087" name="Rectangle 10"/>
            <p:cNvSpPr>
              <a:spLocks noChangeArrowheads="1"/>
            </p:cNvSpPr>
            <p:nvPr/>
          </p:nvSpPr>
          <p:spPr bwMode="auto">
            <a:xfrm>
              <a:off x="1973" y="1525"/>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3088" name="Rectangle 11"/>
            <p:cNvSpPr>
              <a:spLocks noChangeArrowheads="1"/>
            </p:cNvSpPr>
            <p:nvPr/>
          </p:nvSpPr>
          <p:spPr bwMode="auto">
            <a:xfrm>
              <a:off x="2199" y="1797"/>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grpSp>
      <p:sp>
        <p:nvSpPr>
          <p:cNvPr id="3077" name="Rectangle 12"/>
          <p:cNvSpPr>
            <a:spLocks noChangeArrowheads="1"/>
          </p:cNvSpPr>
          <p:nvPr/>
        </p:nvSpPr>
        <p:spPr bwMode="auto">
          <a:xfrm>
            <a:off x="3779838" y="2060575"/>
            <a:ext cx="4575175" cy="4570413"/>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3078" name="Rectangle 13"/>
          <p:cNvSpPr>
            <a:spLocks noChangeArrowheads="1"/>
          </p:cNvSpPr>
          <p:nvPr/>
        </p:nvSpPr>
        <p:spPr bwMode="auto">
          <a:xfrm>
            <a:off x="2771775" y="2636838"/>
            <a:ext cx="504825" cy="10795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3079" name="Rectangle 18"/>
          <p:cNvSpPr>
            <a:spLocks noChangeArrowheads="1"/>
          </p:cNvSpPr>
          <p:nvPr/>
        </p:nvSpPr>
        <p:spPr bwMode="auto">
          <a:xfrm>
            <a:off x="5292725" y="1819275"/>
            <a:ext cx="3024188" cy="4318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3080" name="Rectangle 19"/>
          <p:cNvSpPr>
            <a:spLocks noChangeArrowheads="1"/>
          </p:cNvSpPr>
          <p:nvPr/>
        </p:nvSpPr>
        <p:spPr bwMode="auto">
          <a:xfrm>
            <a:off x="2941638" y="2349500"/>
            <a:ext cx="1368425" cy="417512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3081" name="Rectangle 20"/>
          <p:cNvSpPr>
            <a:spLocks noChangeArrowheads="1"/>
          </p:cNvSpPr>
          <p:nvPr/>
        </p:nvSpPr>
        <p:spPr bwMode="auto">
          <a:xfrm>
            <a:off x="684213" y="1196975"/>
            <a:ext cx="574675" cy="360363"/>
          </a:xfrm>
          <a:prstGeom prst="rect">
            <a:avLst/>
          </a:prstGeom>
          <a:solidFill>
            <a:schemeClr val="bg1"/>
          </a:solidFill>
          <a:ln w="9525">
            <a:solidFill>
              <a:schemeClr val="bg1"/>
            </a:solidFill>
            <a:miter lim="800000"/>
            <a:headEnd/>
            <a:tailEnd/>
          </a:ln>
        </p:spPr>
        <p:txBody>
          <a:bodyPr wrap="none" anchor="ctr"/>
          <a:lstStyle/>
          <a:p>
            <a:endParaRPr lang="sr-Latn-CS"/>
          </a:p>
        </p:txBody>
      </p:sp>
    </p:spTree>
    <p:extLst>
      <p:ext uri="{BB962C8B-B14F-4D97-AF65-F5344CB8AC3E}">
        <p14:creationId xmlns:p14="http://schemas.microsoft.com/office/powerpoint/2010/main" val="36948006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434655" y="304800"/>
            <a:ext cx="8404865" cy="830997"/>
          </a:xfrm>
          <a:prstGeom prst="rect">
            <a:avLst/>
          </a:prstGeom>
          <a:noFill/>
          <a:ln w="9525">
            <a:noFill/>
            <a:miter lim="800000"/>
            <a:headEnd/>
            <a:tailEnd/>
          </a:ln>
        </p:spPr>
        <p:txBody>
          <a:bodyPr wrap="none">
            <a:spAutoFit/>
          </a:bodyPr>
          <a:lstStyle/>
          <a:p>
            <a:pPr algn="ctr"/>
            <a:r>
              <a:rPr lang="en-US" sz="2400" dirty="0" err="1">
                <a:solidFill>
                  <a:srgbClr val="000066"/>
                </a:solidFill>
              </a:rPr>
              <a:t>Mehanizmi</a:t>
            </a:r>
            <a:r>
              <a:rPr lang="en-US" sz="2400" dirty="0">
                <a:solidFill>
                  <a:srgbClr val="000066"/>
                </a:solidFill>
              </a:rPr>
              <a:t> </a:t>
            </a:r>
            <a:r>
              <a:rPr lang="en-US" sz="2400" dirty="0" err="1">
                <a:solidFill>
                  <a:srgbClr val="000066"/>
                </a:solidFill>
              </a:rPr>
              <a:t>ste</a:t>
            </a:r>
            <a:r>
              <a:rPr lang="sr-Latn-CS" sz="2400" dirty="0">
                <a:solidFill>
                  <a:srgbClr val="000066"/>
                </a:solidFill>
              </a:rPr>
              <a:t>č</a:t>
            </a:r>
            <a:r>
              <a:rPr lang="en-US" sz="2400" dirty="0" err="1">
                <a:solidFill>
                  <a:srgbClr val="000066"/>
                </a:solidFill>
              </a:rPr>
              <a:t>ene</a:t>
            </a:r>
            <a:r>
              <a:rPr lang="en-US" sz="2400" dirty="0">
                <a:solidFill>
                  <a:srgbClr val="000066"/>
                </a:solidFill>
              </a:rPr>
              <a:t> </a:t>
            </a:r>
            <a:r>
              <a:rPr lang="en-US" sz="2400" dirty="0" err="1">
                <a:solidFill>
                  <a:srgbClr val="000066"/>
                </a:solidFill>
              </a:rPr>
              <a:t>imuno</a:t>
            </a:r>
            <a:r>
              <a:rPr lang="sr-Latn-CS" sz="2400" dirty="0">
                <a:solidFill>
                  <a:srgbClr val="000066"/>
                </a:solidFill>
              </a:rPr>
              <a:t>s</a:t>
            </a:r>
            <a:r>
              <a:rPr lang="en-US" sz="2400" dirty="0" err="1">
                <a:solidFill>
                  <a:srgbClr val="000066"/>
                </a:solidFill>
              </a:rPr>
              <a:t>ti</a:t>
            </a:r>
            <a:r>
              <a:rPr lang="en-US" sz="2400" dirty="0">
                <a:solidFill>
                  <a:srgbClr val="000066"/>
                </a:solidFill>
              </a:rPr>
              <a:t> </a:t>
            </a:r>
            <a:r>
              <a:rPr lang="en-US" sz="2400" dirty="0" err="1">
                <a:solidFill>
                  <a:srgbClr val="000066"/>
                </a:solidFill>
              </a:rPr>
              <a:t>protiv</a:t>
            </a:r>
            <a:r>
              <a:rPr lang="sr-Latn-CS" sz="2400" dirty="0">
                <a:solidFill>
                  <a:srgbClr val="000066"/>
                </a:solidFill>
              </a:rPr>
              <a:t> ekstracelularnih </a:t>
            </a:r>
            <a:r>
              <a:rPr lang="sr-Latn-CS" sz="2400" dirty="0">
                <a:solidFill>
                  <a:srgbClr val="FF0000"/>
                </a:solidFill>
              </a:rPr>
              <a:t>bakterija</a:t>
            </a:r>
          </a:p>
          <a:p>
            <a:pPr algn="ctr"/>
            <a:r>
              <a:rPr lang="sr-Latn-CS" sz="2400" dirty="0">
                <a:solidFill>
                  <a:srgbClr val="000066"/>
                </a:solidFill>
              </a:rPr>
              <a:t>(B-limfociti)</a:t>
            </a:r>
            <a:endParaRPr lang="en-US" sz="2400" dirty="0">
              <a:solidFill>
                <a:srgbClr val="000066"/>
              </a:solidFill>
            </a:endParaRPr>
          </a:p>
        </p:txBody>
      </p:sp>
      <p:grpSp>
        <p:nvGrpSpPr>
          <p:cNvPr id="4100" name="Group 3"/>
          <p:cNvGrpSpPr>
            <a:grpSpLocks/>
          </p:cNvGrpSpPr>
          <p:nvPr/>
        </p:nvGrpSpPr>
        <p:grpSpPr bwMode="auto">
          <a:xfrm>
            <a:off x="762000" y="1130300"/>
            <a:ext cx="7697788" cy="5538788"/>
            <a:chOff x="480" y="576"/>
            <a:chExt cx="4849" cy="3489"/>
          </a:xfrm>
        </p:grpSpPr>
        <p:graphicFrame>
          <p:nvGraphicFramePr>
            <p:cNvPr id="4098" name="Object 4"/>
            <p:cNvGraphicFramePr>
              <a:graphicFrameLocks noChangeAspect="1"/>
            </p:cNvGraphicFramePr>
            <p:nvPr/>
          </p:nvGraphicFramePr>
          <p:xfrm>
            <a:off x="480" y="576"/>
            <a:ext cx="4800" cy="3489"/>
          </p:xfrm>
          <a:graphic>
            <a:graphicData uri="http://schemas.openxmlformats.org/presentationml/2006/ole">
              <mc:AlternateContent xmlns:mc="http://schemas.openxmlformats.org/markup-compatibility/2006">
                <mc:Choice xmlns:v="urn:schemas-microsoft-com:vml" Requires="v">
                  <p:oleObj spid="_x0000_s3078" name="Image" r:id="rId4" imgW="5152000" imgH="3744475" progId="Photoshop.Image.9">
                    <p:embed/>
                  </p:oleObj>
                </mc:Choice>
                <mc:Fallback>
                  <p:oleObj name="Image" r:id="rId4" imgW="5152000" imgH="3744475"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576"/>
                          <a:ext cx="4800" cy="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5" name="Rectangle 5"/>
            <p:cNvSpPr>
              <a:spLocks noChangeArrowheads="1"/>
            </p:cNvSpPr>
            <p:nvPr/>
          </p:nvSpPr>
          <p:spPr bwMode="auto">
            <a:xfrm>
              <a:off x="2834" y="1797"/>
              <a:ext cx="590" cy="726"/>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4106" name="Rectangle 6"/>
            <p:cNvSpPr>
              <a:spLocks noChangeArrowheads="1"/>
            </p:cNvSpPr>
            <p:nvPr/>
          </p:nvSpPr>
          <p:spPr bwMode="auto">
            <a:xfrm>
              <a:off x="3833" y="1706"/>
              <a:ext cx="1496" cy="681"/>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4107" name="Rectangle 7"/>
            <p:cNvSpPr>
              <a:spLocks noChangeArrowheads="1"/>
            </p:cNvSpPr>
            <p:nvPr/>
          </p:nvSpPr>
          <p:spPr bwMode="auto">
            <a:xfrm>
              <a:off x="3203" y="1781"/>
              <a:ext cx="317" cy="590"/>
            </a:xfrm>
            <a:prstGeom prst="rect">
              <a:avLst/>
            </a:prstGeom>
            <a:solidFill>
              <a:schemeClr val="bg1"/>
            </a:solidFill>
            <a:ln w="9525">
              <a:solidFill>
                <a:schemeClr val="bg1"/>
              </a:solidFill>
              <a:miter lim="800000"/>
              <a:headEnd/>
              <a:tailEnd/>
            </a:ln>
          </p:spPr>
          <p:txBody>
            <a:bodyPr wrap="none" anchor="ctr"/>
            <a:lstStyle/>
            <a:p>
              <a:pPr algn="ctr"/>
              <a:r>
                <a:rPr lang="sr-Latn-CS" b="1">
                  <a:solidFill>
                    <a:schemeClr val="bg1"/>
                  </a:solidFill>
                </a:rPr>
                <a:t> </a:t>
              </a:r>
              <a:endParaRPr lang="en-US" b="1">
                <a:solidFill>
                  <a:schemeClr val="bg1"/>
                </a:solidFill>
              </a:endParaRPr>
            </a:p>
          </p:txBody>
        </p:sp>
        <p:sp>
          <p:nvSpPr>
            <p:cNvPr id="4108" name="Rectangle 8"/>
            <p:cNvSpPr>
              <a:spLocks noChangeArrowheads="1"/>
            </p:cNvSpPr>
            <p:nvPr/>
          </p:nvSpPr>
          <p:spPr bwMode="auto">
            <a:xfrm>
              <a:off x="3470" y="1842"/>
              <a:ext cx="1406" cy="545"/>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4109" name="Rectangle 9"/>
            <p:cNvSpPr>
              <a:spLocks noChangeArrowheads="1"/>
            </p:cNvSpPr>
            <p:nvPr/>
          </p:nvSpPr>
          <p:spPr bwMode="auto">
            <a:xfrm>
              <a:off x="1837" y="1434"/>
              <a:ext cx="771" cy="182"/>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4110" name="Rectangle 10"/>
            <p:cNvSpPr>
              <a:spLocks noChangeArrowheads="1"/>
            </p:cNvSpPr>
            <p:nvPr/>
          </p:nvSpPr>
          <p:spPr bwMode="auto">
            <a:xfrm>
              <a:off x="1973" y="1525"/>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4111" name="Rectangle 11"/>
            <p:cNvSpPr>
              <a:spLocks noChangeArrowheads="1"/>
            </p:cNvSpPr>
            <p:nvPr/>
          </p:nvSpPr>
          <p:spPr bwMode="auto">
            <a:xfrm>
              <a:off x="2199" y="1797"/>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grpSp>
      <p:sp>
        <p:nvSpPr>
          <p:cNvPr id="4101" name="Rectangle 12"/>
          <p:cNvSpPr>
            <a:spLocks noChangeArrowheads="1"/>
          </p:cNvSpPr>
          <p:nvPr/>
        </p:nvSpPr>
        <p:spPr bwMode="auto">
          <a:xfrm>
            <a:off x="3779838" y="3141663"/>
            <a:ext cx="4575175" cy="356235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4102" name="Rectangle 13"/>
          <p:cNvSpPr>
            <a:spLocks noChangeArrowheads="1"/>
          </p:cNvSpPr>
          <p:nvPr/>
        </p:nvSpPr>
        <p:spPr bwMode="auto">
          <a:xfrm>
            <a:off x="2771775" y="2636838"/>
            <a:ext cx="504825" cy="10795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4103" name="Rectangle 15"/>
          <p:cNvSpPr>
            <a:spLocks noChangeArrowheads="1"/>
          </p:cNvSpPr>
          <p:nvPr/>
        </p:nvSpPr>
        <p:spPr bwMode="auto">
          <a:xfrm>
            <a:off x="2941638" y="2636838"/>
            <a:ext cx="1368425" cy="3887787"/>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4104" name="Rectangle 16"/>
          <p:cNvSpPr>
            <a:spLocks noChangeArrowheads="1"/>
          </p:cNvSpPr>
          <p:nvPr/>
        </p:nvSpPr>
        <p:spPr bwMode="auto">
          <a:xfrm>
            <a:off x="684213" y="1196975"/>
            <a:ext cx="574675" cy="360363"/>
          </a:xfrm>
          <a:prstGeom prst="rect">
            <a:avLst/>
          </a:prstGeom>
          <a:solidFill>
            <a:schemeClr val="bg1"/>
          </a:solidFill>
          <a:ln w="9525">
            <a:solidFill>
              <a:schemeClr val="bg1"/>
            </a:solidFill>
            <a:miter lim="800000"/>
            <a:headEnd/>
            <a:tailEnd/>
          </a:ln>
        </p:spPr>
        <p:txBody>
          <a:bodyPr wrap="none" anchor="ctr"/>
          <a:lstStyle/>
          <a:p>
            <a:endParaRPr lang="sr-Latn-CS"/>
          </a:p>
        </p:txBody>
      </p:sp>
    </p:spTree>
    <p:extLst>
      <p:ext uri="{BB962C8B-B14F-4D97-AF65-F5344CB8AC3E}">
        <p14:creationId xmlns:p14="http://schemas.microsoft.com/office/powerpoint/2010/main" val="6939279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
          <p:cNvSpPr txBox="1">
            <a:spLocks noChangeArrowheads="1"/>
          </p:cNvSpPr>
          <p:nvPr/>
        </p:nvSpPr>
        <p:spPr bwMode="auto">
          <a:xfrm>
            <a:off x="434655" y="304800"/>
            <a:ext cx="8404865" cy="830997"/>
          </a:xfrm>
          <a:prstGeom prst="rect">
            <a:avLst/>
          </a:prstGeom>
          <a:noFill/>
          <a:ln w="9525">
            <a:noFill/>
            <a:miter lim="800000"/>
            <a:headEnd/>
            <a:tailEnd/>
          </a:ln>
        </p:spPr>
        <p:txBody>
          <a:bodyPr wrap="none">
            <a:spAutoFit/>
          </a:bodyPr>
          <a:lstStyle/>
          <a:p>
            <a:pPr algn="ctr"/>
            <a:r>
              <a:rPr lang="en-US" sz="2400" dirty="0" err="1">
                <a:solidFill>
                  <a:srgbClr val="000066"/>
                </a:solidFill>
              </a:rPr>
              <a:t>Mehanizmi</a:t>
            </a:r>
            <a:r>
              <a:rPr lang="en-US" sz="2400" dirty="0">
                <a:solidFill>
                  <a:srgbClr val="000066"/>
                </a:solidFill>
              </a:rPr>
              <a:t> </a:t>
            </a:r>
            <a:r>
              <a:rPr lang="en-US" sz="2400" dirty="0" err="1">
                <a:solidFill>
                  <a:srgbClr val="000066"/>
                </a:solidFill>
              </a:rPr>
              <a:t>ste</a:t>
            </a:r>
            <a:r>
              <a:rPr lang="sr-Latn-CS" sz="2400" dirty="0">
                <a:solidFill>
                  <a:srgbClr val="000066"/>
                </a:solidFill>
              </a:rPr>
              <a:t>č</a:t>
            </a:r>
            <a:r>
              <a:rPr lang="en-US" sz="2400" dirty="0" err="1">
                <a:solidFill>
                  <a:srgbClr val="000066"/>
                </a:solidFill>
              </a:rPr>
              <a:t>ene</a:t>
            </a:r>
            <a:r>
              <a:rPr lang="en-US" sz="2400" dirty="0">
                <a:solidFill>
                  <a:srgbClr val="000066"/>
                </a:solidFill>
              </a:rPr>
              <a:t> </a:t>
            </a:r>
            <a:r>
              <a:rPr lang="en-US" sz="2400" dirty="0" err="1">
                <a:solidFill>
                  <a:srgbClr val="000066"/>
                </a:solidFill>
              </a:rPr>
              <a:t>imuno</a:t>
            </a:r>
            <a:r>
              <a:rPr lang="sr-Latn-CS" sz="2400" dirty="0">
                <a:solidFill>
                  <a:srgbClr val="000066"/>
                </a:solidFill>
              </a:rPr>
              <a:t>s</a:t>
            </a:r>
            <a:r>
              <a:rPr lang="en-US" sz="2400" dirty="0" err="1">
                <a:solidFill>
                  <a:srgbClr val="000066"/>
                </a:solidFill>
              </a:rPr>
              <a:t>ti</a:t>
            </a:r>
            <a:r>
              <a:rPr lang="en-US" sz="2400" dirty="0">
                <a:solidFill>
                  <a:srgbClr val="000066"/>
                </a:solidFill>
              </a:rPr>
              <a:t> </a:t>
            </a:r>
            <a:r>
              <a:rPr lang="en-US" sz="2400" dirty="0" err="1">
                <a:solidFill>
                  <a:srgbClr val="000066"/>
                </a:solidFill>
              </a:rPr>
              <a:t>protiv</a:t>
            </a:r>
            <a:r>
              <a:rPr lang="sr-Latn-CS" sz="2400" dirty="0">
                <a:solidFill>
                  <a:srgbClr val="000066"/>
                </a:solidFill>
              </a:rPr>
              <a:t> ekstracelularnih </a:t>
            </a:r>
            <a:r>
              <a:rPr lang="sr-Latn-CS" sz="2400" dirty="0">
                <a:solidFill>
                  <a:srgbClr val="FF0000"/>
                </a:solidFill>
              </a:rPr>
              <a:t>bakterija</a:t>
            </a:r>
          </a:p>
          <a:p>
            <a:pPr algn="ctr"/>
            <a:r>
              <a:rPr lang="sr-Latn-CS" sz="2400" dirty="0">
                <a:solidFill>
                  <a:srgbClr val="000066"/>
                </a:solidFill>
              </a:rPr>
              <a:t>(B-limfociti)</a:t>
            </a:r>
            <a:endParaRPr lang="en-US" sz="2400" dirty="0">
              <a:solidFill>
                <a:srgbClr val="000066"/>
              </a:solidFill>
            </a:endParaRPr>
          </a:p>
        </p:txBody>
      </p:sp>
      <p:grpSp>
        <p:nvGrpSpPr>
          <p:cNvPr id="5124" name="Group 3"/>
          <p:cNvGrpSpPr>
            <a:grpSpLocks/>
          </p:cNvGrpSpPr>
          <p:nvPr/>
        </p:nvGrpSpPr>
        <p:grpSpPr bwMode="auto">
          <a:xfrm>
            <a:off x="762000" y="1130300"/>
            <a:ext cx="7697788" cy="5538788"/>
            <a:chOff x="480" y="576"/>
            <a:chExt cx="4849" cy="3489"/>
          </a:xfrm>
        </p:grpSpPr>
        <p:graphicFrame>
          <p:nvGraphicFramePr>
            <p:cNvPr id="5122" name="Object 4"/>
            <p:cNvGraphicFramePr>
              <a:graphicFrameLocks noChangeAspect="1"/>
            </p:cNvGraphicFramePr>
            <p:nvPr/>
          </p:nvGraphicFramePr>
          <p:xfrm>
            <a:off x="480" y="576"/>
            <a:ext cx="4800" cy="3489"/>
          </p:xfrm>
          <a:graphic>
            <a:graphicData uri="http://schemas.openxmlformats.org/presentationml/2006/ole">
              <mc:AlternateContent xmlns:mc="http://schemas.openxmlformats.org/markup-compatibility/2006">
                <mc:Choice xmlns:v="urn:schemas-microsoft-com:vml" Requires="v">
                  <p:oleObj spid="_x0000_s4102" name="Image" r:id="rId4" imgW="5152000" imgH="3744475" progId="Photoshop.Image.9">
                    <p:embed/>
                  </p:oleObj>
                </mc:Choice>
                <mc:Fallback>
                  <p:oleObj name="Image" r:id="rId4" imgW="5152000" imgH="3744475" progId="Photoshop.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576"/>
                          <a:ext cx="4800" cy="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8" name="Rectangle 5"/>
            <p:cNvSpPr>
              <a:spLocks noChangeArrowheads="1"/>
            </p:cNvSpPr>
            <p:nvPr/>
          </p:nvSpPr>
          <p:spPr bwMode="auto">
            <a:xfrm>
              <a:off x="2834" y="1797"/>
              <a:ext cx="590" cy="726"/>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5129" name="Rectangle 6"/>
            <p:cNvSpPr>
              <a:spLocks noChangeArrowheads="1"/>
            </p:cNvSpPr>
            <p:nvPr/>
          </p:nvSpPr>
          <p:spPr bwMode="auto">
            <a:xfrm>
              <a:off x="3833" y="1706"/>
              <a:ext cx="1496" cy="681"/>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5130" name="Rectangle 7"/>
            <p:cNvSpPr>
              <a:spLocks noChangeArrowheads="1"/>
            </p:cNvSpPr>
            <p:nvPr/>
          </p:nvSpPr>
          <p:spPr bwMode="auto">
            <a:xfrm>
              <a:off x="3203" y="1781"/>
              <a:ext cx="317" cy="590"/>
            </a:xfrm>
            <a:prstGeom prst="rect">
              <a:avLst/>
            </a:prstGeom>
            <a:solidFill>
              <a:schemeClr val="bg1"/>
            </a:solidFill>
            <a:ln w="9525">
              <a:solidFill>
                <a:schemeClr val="bg1"/>
              </a:solidFill>
              <a:miter lim="800000"/>
              <a:headEnd/>
              <a:tailEnd/>
            </a:ln>
          </p:spPr>
          <p:txBody>
            <a:bodyPr wrap="none" anchor="ctr"/>
            <a:lstStyle/>
            <a:p>
              <a:pPr algn="ctr"/>
              <a:r>
                <a:rPr lang="sr-Latn-CS" b="1">
                  <a:solidFill>
                    <a:schemeClr val="bg1"/>
                  </a:solidFill>
                </a:rPr>
                <a:t> </a:t>
              </a:r>
              <a:endParaRPr lang="en-US" b="1">
                <a:solidFill>
                  <a:schemeClr val="bg1"/>
                </a:solidFill>
              </a:endParaRPr>
            </a:p>
          </p:txBody>
        </p:sp>
        <p:sp>
          <p:nvSpPr>
            <p:cNvPr id="5131" name="Rectangle 8"/>
            <p:cNvSpPr>
              <a:spLocks noChangeArrowheads="1"/>
            </p:cNvSpPr>
            <p:nvPr/>
          </p:nvSpPr>
          <p:spPr bwMode="auto">
            <a:xfrm>
              <a:off x="3470" y="1842"/>
              <a:ext cx="1406" cy="545"/>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5132" name="Rectangle 9"/>
            <p:cNvSpPr>
              <a:spLocks noChangeArrowheads="1"/>
            </p:cNvSpPr>
            <p:nvPr/>
          </p:nvSpPr>
          <p:spPr bwMode="auto">
            <a:xfrm>
              <a:off x="1837" y="1434"/>
              <a:ext cx="771" cy="182"/>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5133" name="Rectangle 10"/>
            <p:cNvSpPr>
              <a:spLocks noChangeArrowheads="1"/>
            </p:cNvSpPr>
            <p:nvPr/>
          </p:nvSpPr>
          <p:spPr bwMode="auto">
            <a:xfrm>
              <a:off x="1973" y="1525"/>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sp>
          <p:nvSpPr>
            <p:cNvPr id="5134" name="Rectangle 11"/>
            <p:cNvSpPr>
              <a:spLocks noChangeArrowheads="1"/>
            </p:cNvSpPr>
            <p:nvPr/>
          </p:nvSpPr>
          <p:spPr bwMode="auto">
            <a:xfrm>
              <a:off x="2199" y="1797"/>
              <a:ext cx="862" cy="363"/>
            </a:xfrm>
            <a:prstGeom prst="rect">
              <a:avLst/>
            </a:prstGeom>
            <a:solidFill>
              <a:schemeClr val="bg1"/>
            </a:solidFill>
            <a:ln w="9525">
              <a:solidFill>
                <a:schemeClr val="bg1"/>
              </a:solidFill>
              <a:miter lim="800000"/>
              <a:headEnd/>
              <a:tailEnd/>
            </a:ln>
          </p:spPr>
          <p:txBody>
            <a:bodyPr wrap="none" anchor="ctr"/>
            <a:lstStyle/>
            <a:p>
              <a:pPr algn="ctr"/>
              <a:endParaRPr lang="sr-Latn-CS" b="1">
                <a:solidFill>
                  <a:schemeClr val="bg1"/>
                </a:solidFill>
              </a:endParaRPr>
            </a:p>
          </p:txBody>
        </p:sp>
      </p:grpSp>
      <p:sp>
        <p:nvSpPr>
          <p:cNvPr id="206863" name="Rectangle 15"/>
          <p:cNvSpPr>
            <a:spLocks noChangeArrowheads="1"/>
          </p:cNvSpPr>
          <p:nvPr/>
        </p:nvSpPr>
        <p:spPr bwMode="auto">
          <a:xfrm>
            <a:off x="4375150" y="4941888"/>
            <a:ext cx="196850" cy="6477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5127" name="Rectangle 16"/>
          <p:cNvSpPr>
            <a:spLocks noChangeArrowheads="1"/>
          </p:cNvSpPr>
          <p:nvPr/>
        </p:nvSpPr>
        <p:spPr bwMode="auto">
          <a:xfrm>
            <a:off x="684213" y="1196975"/>
            <a:ext cx="574675" cy="360363"/>
          </a:xfrm>
          <a:prstGeom prst="rect">
            <a:avLst/>
          </a:prstGeom>
          <a:solidFill>
            <a:schemeClr val="bg1"/>
          </a:solidFill>
          <a:ln w="9525">
            <a:solidFill>
              <a:schemeClr val="bg1"/>
            </a:solidFill>
            <a:miter lim="800000"/>
            <a:headEnd/>
            <a:tailEnd/>
          </a:ln>
        </p:spPr>
        <p:txBody>
          <a:bodyPr wrap="none" anchor="ctr"/>
          <a:lstStyle/>
          <a:p>
            <a:endParaRPr lang="sr-Latn-CS"/>
          </a:p>
        </p:txBody>
      </p:sp>
    </p:spTree>
    <p:extLst>
      <p:ext uri="{BB962C8B-B14F-4D97-AF65-F5344CB8AC3E}">
        <p14:creationId xmlns:p14="http://schemas.microsoft.com/office/powerpoint/2010/main" val="22347229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rilog 8-02"/>
          <p:cNvPicPr>
            <a:picLocks noChangeAspect="1" noChangeArrowheads="1"/>
          </p:cNvPicPr>
          <p:nvPr/>
        </p:nvPicPr>
        <p:blipFill>
          <a:blip r:embed="rId2"/>
          <a:srcRect t="73056"/>
          <a:stretch>
            <a:fillRect/>
          </a:stretch>
        </p:blipFill>
        <p:spPr bwMode="auto">
          <a:xfrm>
            <a:off x="395536" y="769831"/>
            <a:ext cx="8137525" cy="2190750"/>
          </a:xfrm>
          <a:prstGeom prst="rect">
            <a:avLst/>
          </a:prstGeom>
          <a:noFill/>
          <a:ln w="9525">
            <a:noFill/>
            <a:miter lim="800000"/>
            <a:headEnd/>
            <a:tailEnd/>
          </a:ln>
        </p:spPr>
      </p:pic>
      <p:sp>
        <p:nvSpPr>
          <p:cNvPr id="26627" name="Text Box 5"/>
          <p:cNvSpPr txBox="1">
            <a:spLocks noChangeArrowheads="1"/>
          </p:cNvSpPr>
          <p:nvPr/>
        </p:nvSpPr>
        <p:spPr bwMode="auto">
          <a:xfrm>
            <a:off x="2166143" y="188640"/>
            <a:ext cx="4884737" cy="641350"/>
          </a:xfrm>
          <a:prstGeom prst="rect">
            <a:avLst/>
          </a:prstGeom>
          <a:noFill/>
          <a:ln w="9525">
            <a:noFill/>
            <a:miter lim="800000"/>
            <a:headEnd/>
            <a:tailEnd/>
          </a:ln>
        </p:spPr>
        <p:txBody>
          <a:bodyPr wrap="none">
            <a:spAutoFit/>
          </a:bodyPr>
          <a:lstStyle/>
          <a:p>
            <a:r>
              <a:rPr lang="sr-Latn-CS" sz="3600" dirty="0">
                <a:solidFill>
                  <a:srgbClr val="000066"/>
                </a:solidFill>
              </a:rPr>
              <a:t>Neutralizacija toksina</a:t>
            </a:r>
            <a:endParaRPr lang="en-US" sz="3600" dirty="0">
              <a:solidFill>
                <a:srgbClr val="000066"/>
              </a:solidFill>
            </a:endParaRPr>
          </a:p>
        </p:txBody>
      </p:sp>
    </p:spTree>
    <p:extLst>
      <p:ext uri="{BB962C8B-B14F-4D97-AF65-F5344CB8AC3E}">
        <p14:creationId xmlns:p14="http://schemas.microsoft.com/office/powerpoint/2010/main" val="31966692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979613" y="642938"/>
            <a:ext cx="5532437" cy="641350"/>
          </a:xfrm>
          <a:prstGeom prst="rect">
            <a:avLst/>
          </a:prstGeom>
          <a:noFill/>
          <a:ln w="9525">
            <a:noFill/>
            <a:miter lim="800000"/>
            <a:headEnd/>
            <a:tailEnd/>
          </a:ln>
        </p:spPr>
        <p:txBody>
          <a:bodyPr wrap="none">
            <a:spAutoFit/>
          </a:bodyPr>
          <a:lstStyle/>
          <a:p>
            <a:r>
              <a:rPr lang="sr-Latn-CS" sz="3600" dirty="0" err="1">
                <a:solidFill>
                  <a:srgbClr val="000066"/>
                </a:solidFill>
              </a:rPr>
              <a:t>Opsonizacija</a:t>
            </a:r>
            <a:r>
              <a:rPr lang="sr-Latn-CS" sz="3600" dirty="0">
                <a:solidFill>
                  <a:srgbClr val="000066"/>
                </a:solidFill>
              </a:rPr>
              <a:t> i </a:t>
            </a:r>
            <a:r>
              <a:rPr lang="sr-Latn-CS" sz="3600" dirty="0" err="1">
                <a:solidFill>
                  <a:srgbClr val="000066"/>
                </a:solidFill>
              </a:rPr>
              <a:t>fagocitoza</a:t>
            </a:r>
            <a:endParaRPr lang="en-US" sz="3600" dirty="0">
              <a:solidFill>
                <a:srgbClr val="000066"/>
              </a:solidFill>
            </a:endParaRPr>
          </a:p>
        </p:txBody>
      </p:sp>
      <p:pic>
        <p:nvPicPr>
          <p:cNvPr id="27651" name="Picture 4" descr="Prilog 8-03"/>
          <p:cNvPicPr>
            <a:picLocks noChangeAspect="1" noChangeArrowheads="1"/>
          </p:cNvPicPr>
          <p:nvPr/>
        </p:nvPicPr>
        <p:blipFill>
          <a:blip r:embed="rId2"/>
          <a:srcRect t="16252" b="53534"/>
          <a:stretch>
            <a:fillRect/>
          </a:stretch>
        </p:blipFill>
        <p:spPr bwMode="auto">
          <a:xfrm>
            <a:off x="107950" y="3116263"/>
            <a:ext cx="8856663" cy="2143125"/>
          </a:xfrm>
          <a:prstGeom prst="rect">
            <a:avLst/>
          </a:prstGeom>
          <a:solidFill>
            <a:schemeClr val="bg1"/>
          </a:solidFill>
          <a:ln w="9525">
            <a:solidFill>
              <a:schemeClr val="bg1"/>
            </a:solidFill>
            <a:miter lim="800000"/>
            <a:headEnd/>
            <a:tailEnd/>
          </a:ln>
        </p:spPr>
      </p:pic>
      <p:sp>
        <p:nvSpPr>
          <p:cNvPr id="177158" name="Rectangle 6"/>
          <p:cNvSpPr>
            <a:spLocks noChangeArrowheads="1"/>
          </p:cNvSpPr>
          <p:nvPr/>
        </p:nvSpPr>
        <p:spPr bwMode="auto">
          <a:xfrm>
            <a:off x="323850" y="3933825"/>
            <a:ext cx="1871663" cy="1223963"/>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59" name="Rectangle 7"/>
          <p:cNvSpPr>
            <a:spLocks noChangeArrowheads="1"/>
          </p:cNvSpPr>
          <p:nvPr/>
        </p:nvSpPr>
        <p:spPr bwMode="auto">
          <a:xfrm>
            <a:off x="1547813" y="4292600"/>
            <a:ext cx="936625" cy="28892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60" name="Rectangle 8"/>
          <p:cNvSpPr>
            <a:spLocks noChangeArrowheads="1"/>
          </p:cNvSpPr>
          <p:nvPr/>
        </p:nvSpPr>
        <p:spPr bwMode="auto">
          <a:xfrm>
            <a:off x="2555875" y="3213100"/>
            <a:ext cx="1008063" cy="1944688"/>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61" name="Rectangle 9"/>
          <p:cNvSpPr>
            <a:spLocks noChangeArrowheads="1"/>
          </p:cNvSpPr>
          <p:nvPr/>
        </p:nvSpPr>
        <p:spPr bwMode="auto">
          <a:xfrm>
            <a:off x="3492500" y="4292600"/>
            <a:ext cx="863600" cy="288925"/>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62" name="Rectangle 10"/>
          <p:cNvSpPr>
            <a:spLocks noChangeArrowheads="1"/>
          </p:cNvSpPr>
          <p:nvPr/>
        </p:nvSpPr>
        <p:spPr bwMode="auto">
          <a:xfrm>
            <a:off x="5362575" y="4292600"/>
            <a:ext cx="587375" cy="2921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64" name="Rectangle 12"/>
          <p:cNvSpPr>
            <a:spLocks noChangeArrowheads="1"/>
          </p:cNvSpPr>
          <p:nvPr/>
        </p:nvSpPr>
        <p:spPr bwMode="auto">
          <a:xfrm>
            <a:off x="6924675" y="4292600"/>
            <a:ext cx="587375" cy="292100"/>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65" name="Rectangle 13"/>
          <p:cNvSpPr>
            <a:spLocks noChangeArrowheads="1"/>
          </p:cNvSpPr>
          <p:nvPr/>
        </p:nvSpPr>
        <p:spPr bwMode="auto">
          <a:xfrm>
            <a:off x="4284663" y="3213100"/>
            <a:ext cx="1150937" cy="1944688"/>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67" name="Rectangle 15"/>
          <p:cNvSpPr>
            <a:spLocks noChangeArrowheads="1"/>
          </p:cNvSpPr>
          <p:nvPr/>
        </p:nvSpPr>
        <p:spPr bwMode="auto">
          <a:xfrm>
            <a:off x="5868988" y="3213100"/>
            <a:ext cx="1150937" cy="1944688"/>
          </a:xfrm>
          <a:prstGeom prst="rect">
            <a:avLst/>
          </a:prstGeom>
          <a:solidFill>
            <a:schemeClr val="bg1"/>
          </a:solidFill>
          <a:ln w="9525">
            <a:solidFill>
              <a:schemeClr val="bg1"/>
            </a:solidFill>
            <a:miter lim="800000"/>
            <a:headEnd/>
            <a:tailEnd/>
          </a:ln>
        </p:spPr>
        <p:txBody>
          <a:bodyPr wrap="none" anchor="ctr"/>
          <a:lstStyle/>
          <a:p>
            <a:endParaRPr lang="sr-Latn-CS"/>
          </a:p>
        </p:txBody>
      </p:sp>
      <p:sp>
        <p:nvSpPr>
          <p:cNvPr id="177168" name="Rectangle 16"/>
          <p:cNvSpPr>
            <a:spLocks noChangeArrowheads="1"/>
          </p:cNvSpPr>
          <p:nvPr/>
        </p:nvSpPr>
        <p:spPr bwMode="auto">
          <a:xfrm>
            <a:off x="7451725" y="3213100"/>
            <a:ext cx="1368425" cy="1944688"/>
          </a:xfrm>
          <a:prstGeom prst="rect">
            <a:avLst/>
          </a:prstGeom>
          <a:solidFill>
            <a:schemeClr val="bg1"/>
          </a:solidFill>
          <a:ln w="9525">
            <a:solidFill>
              <a:schemeClr val="bg1"/>
            </a:solidFill>
            <a:miter lim="800000"/>
            <a:headEnd/>
            <a:tailEnd/>
          </a:ln>
        </p:spPr>
        <p:txBody>
          <a:bodyPr wrap="none" anchor="ctr"/>
          <a:lstStyle/>
          <a:p>
            <a:endParaRPr lang="sr-Latn-CS"/>
          </a:p>
        </p:txBody>
      </p:sp>
    </p:spTree>
    <p:extLst>
      <p:ext uri="{BB962C8B-B14F-4D97-AF65-F5344CB8AC3E}">
        <p14:creationId xmlns:p14="http://schemas.microsoft.com/office/powerpoint/2010/main" val="818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71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715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716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7716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7716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716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7716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7716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7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animBg="1"/>
      <p:bldP spid="177159" grpId="0" animBg="1"/>
      <p:bldP spid="177160" grpId="0" animBg="1"/>
      <p:bldP spid="177161" grpId="0" animBg="1"/>
      <p:bldP spid="177162" grpId="0" animBg="1"/>
      <p:bldP spid="177164" grpId="0" animBg="1"/>
      <p:bldP spid="177165" grpId="0" animBg="1"/>
      <p:bldP spid="177167" grpId="0" animBg="1"/>
      <p:bldP spid="17716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ln w="28575">
          <a:solidFill>
            <a:schemeClr val="tx1"/>
          </a:solidFill>
          <a:headEnd/>
          <a:tailEnd/>
        </a:ln>
      </a:spPr>
      <a:bodyPr wrap="square">
        <a:spAutoFit/>
      </a:bodyPr>
      <a:lstStyle>
        <a:defPPr algn="ctr">
          <a:defRPr sz="2000" dirty="0" smtClean="0">
            <a:solidFill>
              <a:srgbClr val="000072"/>
            </a:solidFill>
            <a:latin typeface="Comic Sans MS" pitchFamily="66" charset="0"/>
          </a:defRPr>
        </a:defPPr>
      </a:lstStyle>
      <a:style>
        <a:lnRef idx="2">
          <a:schemeClr val="accent6"/>
        </a:lnRef>
        <a:fillRef idx="1">
          <a:schemeClr val="lt1"/>
        </a:fillRef>
        <a:effectRef idx="0">
          <a:schemeClr val="accent6"/>
        </a:effectRef>
        <a:fontRef idx="minor">
          <a:schemeClr val="dk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3684</TotalTime>
  <Words>2707</Words>
  <Application>Microsoft Office PowerPoint</Application>
  <PresentationFormat>On-screen Show (4:3)</PresentationFormat>
  <Paragraphs>574</Paragraphs>
  <Slides>114</Slides>
  <Notes>35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21" baseType="lpstr">
      <vt:lpstr>Arial</vt:lpstr>
      <vt:lpstr>Calibri</vt:lpstr>
      <vt:lpstr>Comic Sans MS</vt:lpstr>
      <vt:lpstr>Symbol</vt:lpstr>
      <vt:lpstr>Times New Roman</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Vreme nastanka urođene i  stečene imunosti nakon infekcije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valentina arsic arsenijevic</cp:lastModifiedBy>
  <cp:revision>233</cp:revision>
  <dcterms:created xsi:type="dcterms:W3CDTF">2010-10-05T19:09:35Z</dcterms:created>
  <dcterms:modified xsi:type="dcterms:W3CDTF">2020-01-15T14:10:18Z</dcterms:modified>
</cp:coreProperties>
</file>